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74" r:id="rId3"/>
    <p:sldId id="258" r:id="rId4"/>
    <p:sldId id="257" r:id="rId5"/>
    <p:sldId id="259" r:id="rId6"/>
    <p:sldId id="260" r:id="rId7"/>
    <p:sldId id="270" r:id="rId8"/>
    <p:sldId id="271" r:id="rId9"/>
    <p:sldId id="272" r:id="rId10"/>
    <p:sldId id="273" r:id="rId11"/>
    <p:sldId id="263" r:id="rId12"/>
    <p:sldId id="264" r:id="rId13"/>
    <p:sldId id="265" r:id="rId14"/>
    <p:sldId id="266" r:id="rId15"/>
    <p:sldId id="267" r:id="rId16"/>
    <p:sldId id="268" r:id="rId17"/>
    <p:sldId id="269" r:id="rId18"/>
    <p:sldId id="261" r:id="rId19"/>
    <p:sldId id="262" r:id="rId20"/>
  </p:sldIdLst>
  <p:sldSz cx="9144000" cy="6858000" type="screen4x3"/>
  <p:notesSz cx="68580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4296" autoAdjust="0"/>
  </p:normalViewPr>
  <p:slideViewPr>
    <p:cSldViewPr>
      <p:cViewPr varScale="1">
        <p:scale>
          <a:sx n="29" d="100"/>
          <a:sy n="29" d="100"/>
        </p:scale>
        <p:origin x="163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1992" y="-90"/>
      </p:cViewPr>
      <p:guideLst>
        <p:guide orient="horz" pos="290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0375"/>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D1C6AEA-FD64-4F48-AC2C-D9708BD710E9}" type="datetimeFigureOut">
              <a:rPr lang="en-US"/>
              <a:pPr>
                <a:defRPr/>
              </a:pPr>
              <a:t>9/2/2019</a:t>
            </a:fld>
            <a:endParaRPr lang="en-US"/>
          </a:p>
        </p:txBody>
      </p:sp>
      <p:sp>
        <p:nvSpPr>
          <p:cNvPr id="4" name="Slide Image Placeholder 3"/>
          <p:cNvSpPr>
            <a:spLocks noGrp="1" noRot="1" noChangeAspect="1"/>
          </p:cNvSpPr>
          <p:nvPr>
            <p:ph type="sldImg" idx="2"/>
          </p:nvPr>
        </p:nvSpPr>
        <p:spPr>
          <a:xfrm>
            <a:off x="1123950" y="692150"/>
            <a:ext cx="4610100" cy="34575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79913"/>
            <a:ext cx="5486400" cy="414813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58238"/>
            <a:ext cx="2971800" cy="460375"/>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758238"/>
            <a:ext cx="2971800" cy="460375"/>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814718E-F480-4605-85F5-EC0FFE45554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This presentation will</a:t>
            </a:r>
            <a:r>
              <a:rPr lang="en-US" baseline="0" dirty="0"/>
              <a:t> focus on the use of</a:t>
            </a:r>
            <a:r>
              <a:rPr lang="en-US" dirty="0"/>
              <a:t> active supervision and is written and narrated by Susannah Brackett.</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AB1940-4067-4B3A-BD63-74D7C141CEC6}"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Oswald, </a:t>
            </a:r>
            <a:r>
              <a:rPr lang="en-US" dirty="0" err="1"/>
              <a:t>Safran</a:t>
            </a:r>
            <a:r>
              <a:rPr lang="en-US" dirty="0"/>
              <a:t>, &amp; </a:t>
            </a:r>
            <a:r>
              <a:rPr lang="en-US" dirty="0" err="1"/>
              <a:t>Johanson</a:t>
            </a:r>
            <a:r>
              <a:rPr lang="en-US" dirty="0"/>
              <a:t> (2005) tested a multi-component Positive Behavior Support (PBS) intervention in order to find whether this would improve problem hallway behaviors of middle school students.  This intervention included positive practice, pre-correction, verbal praise, reinforcement, correction of inappropriate behavior, active supervision, discussion of behavior with students, and on-time dismissal.  This study found the multi-component intervention to be an effective way to manage the disruptive behaviors that were targeted.</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How is active supervision used?</a:t>
            </a:r>
          </a:p>
          <a:p>
            <a:pPr>
              <a:spcBef>
                <a:spcPct val="0"/>
              </a:spcBef>
            </a:pPr>
            <a:r>
              <a:rPr lang="en-US" dirty="0"/>
              <a:t>Although active supervision is most commonly used in non-classroom settings such as the gym, hallways, or the playground, it can be used in any school setting in which there is a large number of students.  This includes a classroom setting such as when students are working more independently or in groups.</a:t>
            </a:r>
          </a:p>
          <a:p>
            <a:pPr>
              <a:spcBef>
                <a:spcPct val="0"/>
              </a:spcBef>
            </a:pPr>
            <a:r>
              <a:rPr lang="en-US" dirty="0"/>
              <a:t>This intervention has also been proven to be effective with all ages of students from preschool through high school age.</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50682B-4EB6-4AEA-97FA-2C05705D9C16}"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p:spPr>
      </p:sp>
      <p:sp>
        <p:nvSpPr>
          <p:cNvPr id="4608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Let’s take a look at a case study that shows</a:t>
            </a:r>
            <a:r>
              <a:rPr lang="en-US" sz="1200" kern="1200" baseline="0" dirty="0">
                <a:solidFill>
                  <a:schemeClr val="tx1"/>
                </a:solidFill>
                <a:latin typeface="+mn-lt"/>
                <a:ea typeface="+mn-ea"/>
                <a:cs typeface="+mn-cs"/>
              </a:rPr>
              <a:t> the need for active supervision.</a:t>
            </a:r>
            <a:endParaRPr lang="en-US" sz="1200" kern="1200" dirty="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The staff at West Elementary School just don’t know what to do any more about the behavior during second grade recess. There is a lot of hitting, grabbing, and pushing occurring, as well as children being tripped by jump-ropes and hula hoops.  The children are warned every day before they go out to recess that if they don’t behave appropriately they will not get to play the next day.  Still, there are at least three or four of the same children in the principal’s office by the time their teacher comes to pick them up from recess every day.  There are always two staff members monitoring recess and they sit on a bench on one side of the playground and chat with each other while the children play.  These recess monitors blow their whistles and yell when they see inappropriate behavior occurring, but do not often leave the bench unless they need to take a child inside to see the principal. Second grade recess is the time when the most behavior problems and office referrals are occurring and the staff just doesn’t know what they can do to improve the students’ behavior.       </a:t>
            </a:r>
          </a:p>
          <a:p>
            <a:endParaRPr lang="en-US" dirty="0"/>
          </a:p>
          <a:p>
            <a:r>
              <a:rPr lang="en-US" dirty="0"/>
              <a:t>Later in the presentation we will revisit this case study to see what happens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When carrying out active supervision there are a few steps</a:t>
            </a:r>
            <a:r>
              <a:rPr lang="en-US" baseline="0" dirty="0"/>
              <a:t> that should be followed in order to make sure it is effective.</a:t>
            </a:r>
          </a:p>
          <a:p>
            <a:r>
              <a:rPr lang="en-US" dirty="0"/>
              <a:t>The staff member should be constantly scanning the entire area, both looking and listening.  They will be checking that nothing dangerous happens or that problem behaviors are occurring.</a:t>
            </a:r>
          </a:p>
          <a:p>
            <a:r>
              <a:rPr lang="en-US" dirty="0"/>
              <a:t>While doing this, they must also be moving around the area in an unpredictable but purposeful way.  In this way, they should make sure to target areas, activities, or groups that are known to be problematic.</a:t>
            </a:r>
          </a:p>
          <a:p>
            <a:r>
              <a:rPr lang="en-US" dirty="0"/>
              <a:t>While doing this, the staff member will be checking for both appropriate and inappropriate behavior and praising it or correcting it as necessary.  Continuously interacting with the students is important.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Some important do’s when using active supervision include: Keep your eyes and ears open at all times in order to effectively scan the entire area.</a:t>
            </a:r>
          </a:p>
          <a:p>
            <a:r>
              <a:rPr lang="en-US" dirty="0"/>
              <a:t>Continuously move around the whole area you are supervising while making sure to stop by problem areas/activities/groups more frequently that others.</a:t>
            </a:r>
          </a:p>
          <a:p>
            <a:r>
              <a:rPr lang="en-US" dirty="0"/>
              <a:t>Ensure that appropriate behavior is noted and praised while inappropriate behavior is corrected immediately and calmly.</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p:spPr>
      </p:sp>
      <p:sp>
        <p:nvSpPr>
          <p:cNvPr id="43011" name="Rectangle 3"/>
          <p:cNvSpPr>
            <a:spLocks noGrp="1"/>
          </p:cNvSpPr>
          <p:nvPr>
            <p:ph type="body" idx="1"/>
          </p:nvPr>
        </p:nvSpPr>
        <p:spPr bwMode="auto">
          <a:noFill/>
        </p:spPr>
        <p:txBody>
          <a:bodyPr wrap="square" numCol="1" anchor="t" anchorCtr="0" compatLnSpc="1">
            <a:prstTxWarp prst="textNoShape">
              <a:avLst/>
            </a:prstTxWarp>
          </a:bodyPr>
          <a:lstStyle/>
          <a:p>
            <a:r>
              <a:rPr lang="en-US"/>
              <a:t>A few don’ts when using active supervision include: Sitting or standing out of the way or somewhere that the entire area being supervised cannot be seen.</a:t>
            </a:r>
          </a:p>
          <a:p>
            <a:r>
              <a:rPr lang="en-US"/>
              <a:t>Only interacting with students to tell them off or correct their behavior.  Positive interactions are very important in active supervision.</a:t>
            </a:r>
          </a:p>
          <a:p>
            <a:r>
              <a:rPr lang="en-US"/>
              <a:t>Ignoring inappropriate behavior.  It is important to correct such behavior before it becomes worse or becomes a safety issue.</a:t>
            </a:r>
          </a:p>
          <a:p>
            <a:r>
              <a:rPr lang="en-US"/>
              <a:t>Yell at a student in way that may embarrass or humiliate him or her.  The student should be approached in a respectful and calm way, the rule should be restated for him or her and the consequence given immediately.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p:spPr>
      </p:sp>
      <p:sp>
        <p:nvSpPr>
          <p:cNvPr id="4505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Now let’s take a look back</a:t>
            </a:r>
            <a:r>
              <a:rPr lang="en-US" baseline="0" dirty="0"/>
              <a:t> at our case study and see how things have changed.</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One of the second grade teachers at West Elementary decided it was time to try something new.  She had read about a strategy called active supervision that seemed like it might help with the problem they were having with recess behavior.  Everyone concerned agreed that trying active supervision sounded like a good idea, so after researching it further, they began using this strategy.  First, before recess every day now, the second grade teachers go over the recess rules with the students to make sure they remember them instead of just warning them not to behave inappropriately.  The recess monitors no longer sit on the bench and talk while the children play.  They can now be found walking around the entire playground area.  As they walk around they talk to the children, either praising their appropriate behavior or correcting behaviors that are inappropriate.  There are many less injuries during the second grade recess now and there are hardly ever any office referrals any more.  The children and the adults all seem to enjoy recess a lot more now. </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r>
              <a:rPr lang="en-US"/>
              <a:t>Here are a few frequently asked questions about active supervision:</a:t>
            </a:r>
          </a:p>
          <a:p>
            <a:r>
              <a:rPr lang="en-US"/>
              <a:t>What is the objective of active supervision?</a:t>
            </a:r>
          </a:p>
          <a:p>
            <a:r>
              <a:rPr lang="en-US"/>
              <a:t>The objective of active supervision is to prevent and correct problems by moving among the students while watching and listening to them carefully and interacting with them in a positive way.</a:t>
            </a:r>
          </a:p>
          <a:p>
            <a:r>
              <a:rPr lang="en-US"/>
              <a:t>What ages and environments does this work best with?</a:t>
            </a:r>
          </a:p>
          <a:p>
            <a:r>
              <a:rPr lang="en-US"/>
              <a:t>Active supervision has been found to work with any age of children from preschool up through high school age.  It is most commonly used in non-classroom settings such as gyms, hallways, and playgrounds where behavior problems often arise.</a:t>
            </a:r>
          </a:p>
          <a:p>
            <a:r>
              <a:rPr lang="en-US"/>
              <a:t>What are some ways to acknowledge those students who are exhibiting appropriate behavior?</a:t>
            </a:r>
          </a:p>
          <a:p>
            <a:r>
              <a:rPr lang="en-US"/>
              <a:t>There are many different ways in which to praise the students who act appropriately from a simple “good job” or “thank you” to privately handing them a small note explaining that you are proud of them for doing the right thing.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Here’s a list of sources used for this presentation.  I hope that this </a:t>
            </a:r>
            <a:r>
              <a:rPr lang="en-US" dirty="0" err="1"/>
              <a:t>powerpoint</a:t>
            </a:r>
            <a:r>
              <a:rPr lang="en-US" dirty="0"/>
              <a:t> presentation has been helpful</a:t>
            </a:r>
            <a:r>
              <a:rPr lang="en-US" baseline="0" dirty="0"/>
              <a:t> to you and thank you for listening.</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this</a:t>
            </a:r>
            <a:r>
              <a:rPr lang="en-US" baseline="0" dirty="0"/>
              <a:t> slide you will find the contents of this presentation.</a:t>
            </a:r>
            <a:endParaRPr lang="en-US" dirty="0"/>
          </a:p>
        </p:txBody>
      </p:sp>
      <p:sp>
        <p:nvSpPr>
          <p:cNvPr id="4" name="Slide Number Placeholder 3"/>
          <p:cNvSpPr>
            <a:spLocks noGrp="1"/>
          </p:cNvSpPr>
          <p:nvPr>
            <p:ph type="sldNum" sz="quarter" idx="10"/>
          </p:nvPr>
        </p:nvSpPr>
        <p:spPr/>
        <p:txBody>
          <a:bodyPr/>
          <a:lstStyle/>
          <a:p>
            <a:pPr>
              <a:defRPr/>
            </a:pPr>
            <a:fld id="{9814718E-F480-4605-85F5-EC0FFE455546}"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Positive behavioral interventions and supports or PBIS are academic and behavioral strategies that are used in schools to improve outcomes for all students.  Active supervision is included in the category of PBIS since it is an evidence-based practice and, when used correctly, can help to prevent serious behavior problems from occurring. </a:t>
            </a:r>
            <a:r>
              <a:rPr lang="en-US" baseline="0" dirty="0"/>
              <a:t> It contributes</a:t>
            </a:r>
            <a:r>
              <a:rPr lang="en-US" dirty="0"/>
              <a:t> to a better learning environment for all students.  This is also something that can be implemented school-wide not</a:t>
            </a:r>
            <a:r>
              <a:rPr lang="en-US" baseline="0" dirty="0"/>
              <a:t> only by teachers, but other adults and professionals in the building. </a:t>
            </a:r>
            <a:endParaRPr lang="en-US" dirty="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B9D4A5-ACC7-4CE1-AC71-5E48895189F4}" type="slidenum">
              <a:rPr lang="en-US"/>
              <a:pPr fontAlgn="base">
                <a:spcBef>
                  <a:spcPct val="0"/>
                </a:spcBef>
                <a:spcAft>
                  <a:spcPct val="0"/>
                </a:spcAft>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So,</a:t>
            </a:r>
            <a:r>
              <a:rPr lang="en-US" baseline="0" dirty="0"/>
              <a:t> what is active supervision?</a:t>
            </a:r>
            <a:endParaRPr lang="en-US" dirty="0"/>
          </a:p>
          <a:p>
            <a:pPr>
              <a:spcBef>
                <a:spcPct val="0"/>
              </a:spcBef>
            </a:pPr>
            <a:r>
              <a:rPr lang="en-US" dirty="0"/>
              <a:t>Active supervision is a proactive intervention. </a:t>
            </a:r>
            <a:r>
              <a:rPr lang="en-US" baseline="0" dirty="0"/>
              <a:t> It</a:t>
            </a:r>
            <a:r>
              <a:rPr lang="en-US" dirty="0"/>
              <a:t> is used to monitor a large area of students ensuring the safety of all while reducing and preventing problem behaviors from occurring.  </a:t>
            </a:r>
          </a:p>
          <a:p>
            <a:pPr>
              <a:spcBef>
                <a:spcPct val="0"/>
              </a:spcBef>
            </a:pPr>
            <a:r>
              <a:rPr lang="en-US" dirty="0"/>
              <a:t>It is most commonly used in non-classroom settings such as the cafeteria or playground since these types of settings often have less adult direction and supervision and this is when most behavior problems tend to occur. </a:t>
            </a:r>
          </a:p>
          <a:p>
            <a:pPr>
              <a:spcBef>
                <a:spcPct val="0"/>
              </a:spcBef>
            </a:pPr>
            <a:r>
              <a:rPr lang="en-US" dirty="0"/>
              <a:t>By scanning and moving around the area while interacting with the students, staff members support and reinforce appropriate behavior and correct inappropriate behavior.</a:t>
            </a:r>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4BDA0C-BE86-455F-ABAB-933730690F02}"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noFill/>
          <a:ln>
            <a:solidFill>
              <a:srgbClr val="000000"/>
            </a:solidFill>
            <a:miter lim="800000"/>
            <a:headEnd/>
            <a:tailEnd/>
          </a:ln>
        </p:spPr>
      </p:sp>
      <p:sp>
        <p:nvSpPr>
          <p:cNvPr id="5222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These</a:t>
            </a:r>
            <a:r>
              <a:rPr lang="en-US" baseline="0" dirty="0"/>
              <a:t> two terms, </a:t>
            </a:r>
            <a:r>
              <a:rPr lang="en-US" baseline="0" dirty="0" err="1"/>
              <a:t>precorrection</a:t>
            </a:r>
            <a:r>
              <a:rPr lang="en-US" baseline="0" dirty="0"/>
              <a:t> and PBIS</a:t>
            </a:r>
            <a:r>
              <a:rPr lang="en-US" dirty="0"/>
              <a:t> are</a:t>
            </a:r>
            <a:r>
              <a:rPr lang="en-US" baseline="0" dirty="0"/>
              <a:t> both</a:t>
            </a:r>
            <a:r>
              <a:rPr lang="en-US" dirty="0"/>
              <a:t> important to be familiar</a:t>
            </a:r>
            <a:r>
              <a:rPr lang="en-US" baseline="0" dirty="0"/>
              <a:t> with in order to understand the process of active supervision.</a:t>
            </a:r>
          </a:p>
          <a:p>
            <a:r>
              <a:rPr lang="en-US" baseline="0" dirty="0" err="1"/>
              <a:t>Precorrection</a:t>
            </a:r>
            <a:r>
              <a:rPr lang="en-US" baseline="0" dirty="0"/>
              <a:t> is a</a:t>
            </a:r>
            <a:r>
              <a:rPr lang="en-US" dirty="0"/>
              <a:t> strategy used to prevent undesirable behaviors from occurring by teaching and reminding students of the rules and routines so that they know what is expected and how to behave.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PBIS stands for p</a:t>
            </a:r>
            <a:r>
              <a:rPr lang="en-US" dirty="0"/>
              <a:t>ositive behavioral interventions and supports.  These strategies are school-wide evidence-based academic and behavioral programs that are used to improve outcomes for all students.</a:t>
            </a:r>
          </a:p>
          <a:p>
            <a:endParaRPr lang="en-US" baseline="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We’re now</a:t>
            </a:r>
            <a:r>
              <a:rPr lang="en-US" baseline="0" dirty="0"/>
              <a:t> going to look at a few research studies that have focused on active supervision.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In 2008 Haydon &amp; Scott researched how the staff in one elementary school in southern Illinois implemented various examples of active supervision and pre-correction to supervise the approximately 400 students in the gym before school daily.  They described how an effective instructional setting is developed and then how these steps were applied to this setting.  The strategies used were found to be effective and were maintained one year later.</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In 2001 </a:t>
            </a:r>
            <a:r>
              <a:rPr lang="en-US" dirty="0" err="1"/>
              <a:t>Helmke</a:t>
            </a:r>
            <a:r>
              <a:rPr lang="en-US" dirty="0"/>
              <a:t> &amp; Schrader investigated the effectiveness of independent student practice on classroom achievement.  This article discusses what it takes for a teacher to make student seatwork effective including the teacher’s management, preparation, intensive supervision, and contacts with students.  The results of this study found that it is not the amount of time spent on seatwork that influences the effectiveness.  Rather, success is more dependent on the previously described conditions.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p:spPr>
      </p:sp>
      <p:sp>
        <p:nvSpPr>
          <p:cNvPr id="49155"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Johnson-</a:t>
            </a:r>
            <a:r>
              <a:rPr lang="en-US" dirty="0" err="1"/>
              <a:t>Gros</a:t>
            </a:r>
            <a:r>
              <a:rPr lang="en-US" dirty="0"/>
              <a:t>, Lyons, &amp; Griffin (2008) discuss active supervision as one form of Positive Behavior Support (PBS) and as an effective strategy for reducing problem behaviors in the hallway of high schools.  The three steps of active supervision are defined and discussed in regard to this particular example.  These the steps are: scanning the area for students who are following or violating rules; moving around the entire location, especially areas where problems are more likely to occur; and interacting with the students.  Pre-correction is also defined and discussed.  The results of this study found that active supervision was effective in decreasing the number of </a:t>
            </a:r>
            <a:r>
              <a:rPr lang="en-US" dirty="0" err="1"/>
              <a:t>tardies</a:t>
            </a:r>
            <a:r>
              <a:rPr lang="en-US" dirty="0"/>
              <a:t> received by the students.</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In a study by Lewis, Colvin, &amp; </a:t>
            </a:r>
            <a:r>
              <a:rPr lang="en-US" dirty="0" err="1"/>
              <a:t>Sugai</a:t>
            </a:r>
            <a:r>
              <a:rPr lang="en-US" dirty="0"/>
              <a:t>(2000) an elementary school playground was the setting for this study of the effectiveness of implementing a pre-correction and active supervision strategy for managing problem behaviors.  The rates of problem behavior by the elementary students were studied as well as the rates of active supervision by playground monitors.  The results found that although the rates of active supervision did not appear to increase, the rates of problem behavior did, in fact, decrease.</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12"/>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6"/>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0"/>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p:cNvSpPr>
            <a:spLocks noGrp="1"/>
          </p:cNvSpPr>
          <p:nvPr>
            <p:ph type="dt" sz="half" idx="10"/>
          </p:nvPr>
        </p:nvSpPr>
        <p:spPr/>
        <p:txBody>
          <a:bodyPr/>
          <a:lstStyle>
            <a:lvl1pPr>
              <a:defRPr/>
            </a:lvl1pPr>
          </a:lstStyle>
          <a:p>
            <a:pPr>
              <a:defRPr/>
            </a:pPr>
            <a:fld id="{DAD94DE9-743C-4161-9167-594B8970AF54}" type="datetime1">
              <a:rPr lang="en-US" smtClean="0"/>
              <a:pPr>
                <a:defRPr/>
              </a:pPr>
              <a:t>9/2/2019</a:t>
            </a:fld>
            <a:endParaRPr lang="en-US"/>
          </a:p>
        </p:txBody>
      </p:sp>
      <p:sp>
        <p:nvSpPr>
          <p:cNvPr id="12" name="Footer Placeholder 16"/>
          <p:cNvSpPr>
            <a:spLocks noGrp="1"/>
          </p:cNvSpPr>
          <p:nvPr>
            <p:ph type="ftr" sz="quarter" idx="11"/>
          </p:nvPr>
        </p:nvSpPr>
        <p:spPr/>
        <p:txBody>
          <a:bodyPr/>
          <a:lstStyle>
            <a:lvl1pPr>
              <a:defRPr/>
            </a:lvl1pPr>
          </a:lstStyle>
          <a:p>
            <a:pPr>
              <a:defRPr/>
            </a:pPr>
            <a:r>
              <a:rPr lang="en-US"/>
              <a:t>Copyright 2010, Susannah Brackett.</a:t>
            </a:r>
          </a:p>
        </p:txBody>
      </p:sp>
      <p:sp>
        <p:nvSpPr>
          <p:cNvPr id="13" name="Slide Number Placeholder 28"/>
          <p:cNvSpPr>
            <a:spLocks noGrp="1"/>
          </p:cNvSpPr>
          <p:nvPr>
            <p:ph type="sldNum" sz="quarter" idx="12"/>
          </p:nvPr>
        </p:nvSpPr>
        <p:spPr/>
        <p:txBody>
          <a:bodyPr/>
          <a:lstStyle>
            <a:lvl1pPr>
              <a:defRPr sz="1400" smtClean="0">
                <a:solidFill>
                  <a:srgbClr val="FFFFFF"/>
                </a:solidFill>
              </a:defRPr>
            </a:lvl1pPr>
          </a:lstStyle>
          <a:p>
            <a:pPr>
              <a:defRPr/>
            </a:pPr>
            <a:fld id="{47945FF1-7006-4900-8E1A-1F5F5C21662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A8FA8A8-7860-4A97-9858-9BF273F09DA2}" type="datetime1">
              <a:rPr lang="en-US" smtClean="0"/>
              <a:pPr>
                <a:defRPr/>
              </a:pPr>
              <a:t>9/2/2019</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a:t>Copyright 2010, Susannah Brackett.</a:t>
            </a:r>
          </a:p>
        </p:txBody>
      </p:sp>
      <p:sp>
        <p:nvSpPr>
          <p:cNvPr id="6" name="Slide Number Placeholder 22"/>
          <p:cNvSpPr>
            <a:spLocks noGrp="1"/>
          </p:cNvSpPr>
          <p:nvPr>
            <p:ph type="sldNum" sz="quarter" idx="12"/>
          </p:nvPr>
        </p:nvSpPr>
        <p:spPr/>
        <p:txBody>
          <a:bodyPr/>
          <a:lstStyle>
            <a:lvl1pPr>
              <a:defRPr/>
            </a:lvl1pPr>
          </a:lstStyle>
          <a:p>
            <a:pPr>
              <a:defRPr/>
            </a:pPr>
            <a:fld id="{E8722F6D-3FD4-42D3-B3D2-9214E3406C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E5773298-86DF-4507-B399-F1F960E22801}" type="datetime1">
              <a:rPr lang="en-US" smtClean="0"/>
              <a:pPr>
                <a:defRPr/>
              </a:pPr>
              <a:t>9/2/2019</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a:t>Copyright 2010, Susannah Brackett.</a:t>
            </a:r>
          </a:p>
        </p:txBody>
      </p:sp>
      <p:sp>
        <p:nvSpPr>
          <p:cNvPr id="6" name="Slide Number Placeholder 22"/>
          <p:cNvSpPr>
            <a:spLocks noGrp="1"/>
          </p:cNvSpPr>
          <p:nvPr>
            <p:ph type="sldNum" sz="quarter" idx="12"/>
          </p:nvPr>
        </p:nvSpPr>
        <p:spPr/>
        <p:txBody>
          <a:bodyPr/>
          <a:lstStyle>
            <a:lvl1pPr>
              <a:defRPr/>
            </a:lvl1pPr>
          </a:lstStyle>
          <a:p>
            <a:pPr>
              <a:defRPr/>
            </a:pPr>
            <a:fld id="{7C6C7F93-0044-46BF-8E37-F7558808778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D4E69A0C-30BE-4D4F-84D7-569F4C13D9A0}" type="datetime1">
              <a:rPr lang="en-US" smtClean="0"/>
              <a:pPr>
                <a:defRPr/>
              </a:pPr>
              <a:t>9/2/2019</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a:t>Copyright 2010, Susannah Brackett.</a:t>
            </a:r>
          </a:p>
        </p:txBody>
      </p:sp>
      <p:sp>
        <p:nvSpPr>
          <p:cNvPr id="6" name="Slide Number Placeholder 22"/>
          <p:cNvSpPr>
            <a:spLocks noGrp="1"/>
          </p:cNvSpPr>
          <p:nvPr>
            <p:ph type="sldNum" sz="quarter" idx="12"/>
          </p:nvPr>
        </p:nvSpPr>
        <p:spPr/>
        <p:txBody>
          <a:bodyPr/>
          <a:lstStyle>
            <a:lvl1pPr>
              <a:defRPr/>
            </a:lvl1pPr>
          </a:lstStyle>
          <a:p>
            <a:pPr>
              <a:defRPr/>
            </a:pPr>
            <a:fld id="{488B8E7D-7A3A-436F-AB4A-F096C2C85E1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6"/>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7"/>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8"/>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9" name="Date Placeholder 3"/>
          <p:cNvSpPr>
            <a:spLocks noGrp="1"/>
          </p:cNvSpPr>
          <p:nvPr>
            <p:ph type="dt" sz="half" idx="10"/>
          </p:nvPr>
        </p:nvSpPr>
        <p:spPr/>
        <p:txBody>
          <a:bodyPr/>
          <a:lstStyle>
            <a:lvl1pPr>
              <a:defRPr/>
            </a:lvl1pPr>
          </a:lstStyle>
          <a:p>
            <a:pPr>
              <a:defRPr/>
            </a:pPr>
            <a:fld id="{06D9C80B-42ED-42FD-A34D-100F9881158B}" type="datetime1">
              <a:rPr lang="en-US" smtClean="0"/>
              <a:pPr>
                <a:defRPr/>
              </a:pPr>
              <a:t>9/2/2019</a:t>
            </a:fld>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r>
              <a:rPr lang="en-US"/>
              <a:t>Copyright 2010, Susannah Brackett.</a:t>
            </a: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5F5900B1-E5F7-4E8A-8E19-9DDA2AB6E5F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3F41C439-38D6-417C-BDB8-6362CD124AC0}" type="datetime1">
              <a:rPr lang="en-US" smtClean="0"/>
              <a:pPr>
                <a:defRPr/>
              </a:pPr>
              <a:t>9/2/2019</a:t>
            </a:fld>
            <a:endParaRPr lang="en-US"/>
          </a:p>
        </p:txBody>
      </p:sp>
      <p:sp>
        <p:nvSpPr>
          <p:cNvPr id="6" name="Footer Placeholder 2"/>
          <p:cNvSpPr>
            <a:spLocks noGrp="1"/>
          </p:cNvSpPr>
          <p:nvPr>
            <p:ph type="ftr" sz="quarter" idx="11"/>
          </p:nvPr>
        </p:nvSpPr>
        <p:spPr/>
        <p:txBody>
          <a:bodyPr/>
          <a:lstStyle>
            <a:lvl1pPr>
              <a:defRPr/>
            </a:lvl1pPr>
          </a:lstStyle>
          <a:p>
            <a:pPr>
              <a:defRPr/>
            </a:pPr>
            <a:r>
              <a:rPr lang="en-US"/>
              <a:t>Copyright 2010, Susannah Brackett.</a:t>
            </a:r>
          </a:p>
        </p:txBody>
      </p:sp>
      <p:sp>
        <p:nvSpPr>
          <p:cNvPr id="7" name="Slide Number Placeholder 22"/>
          <p:cNvSpPr>
            <a:spLocks noGrp="1"/>
          </p:cNvSpPr>
          <p:nvPr>
            <p:ph type="sldNum" sz="quarter" idx="12"/>
          </p:nvPr>
        </p:nvSpPr>
        <p:spPr/>
        <p:txBody>
          <a:bodyPr/>
          <a:lstStyle>
            <a:lvl1pPr>
              <a:defRPr/>
            </a:lvl1pPr>
          </a:lstStyle>
          <a:p>
            <a:pPr>
              <a:defRPr/>
            </a:pPr>
            <a:fld id="{23CBA036-A7A3-42FA-8078-835E8BC7A10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DECD97AB-A60C-4053-8EEC-3848B54591F7}" type="datetime1">
              <a:rPr lang="en-US" smtClean="0"/>
              <a:pPr>
                <a:defRPr/>
              </a:pPr>
              <a:t>9/2/2019</a:t>
            </a:fld>
            <a:endParaRPr lang="en-US"/>
          </a:p>
        </p:txBody>
      </p:sp>
      <p:sp>
        <p:nvSpPr>
          <p:cNvPr id="8" name="Footer Placeholder 2"/>
          <p:cNvSpPr>
            <a:spLocks noGrp="1"/>
          </p:cNvSpPr>
          <p:nvPr>
            <p:ph type="ftr" sz="quarter" idx="11"/>
          </p:nvPr>
        </p:nvSpPr>
        <p:spPr/>
        <p:txBody>
          <a:bodyPr/>
          <a:lstStyle>
            <a:lvl1pPr>
              <a:defRPr/>
            </a:lvl1pPr>
          </a:lstStyle>
          <a:p>
            <a:pPr>
              <a:defRPr/>
            </a:pPr>
            <a:r>
              <a:rPr lang="en-US"/>
              <a:t>Copyright 2010, Susannah Brackett.</a:t>
            </a:r>
          </a:p>
        </p:txBody>
      </p:sp>
      <p:sp>
        <p:nvSpPr>
          <p:cNvPr id="9" name="Slide Number Placeholder 22"/>
          <p:cNvSpPr>
            <a:spLocks noGrp="1"/>
          </p:cNvSpPr>
          <p:nvPr>
            <p:ph type="sldNum" sz="quarter" idx="12"/>
          </p:nvPr>
        </p:nvSpPr>
        <p:spPr/>
        <p:txBody>
          <a:bodyPr/>
          <a:lstStyle>
            <a:lvl1pPr>
              <a:defRPr/>
            </a:lvl1pPr>
          </a:lstStyle>
          <a:p>
            <a:pPr>
              <a:defRPr/>
            </a:pPr>
            <a:fld id="{6E3B4345-FABE-4E12-87E7-C647255B86D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B90F756C-552F-40CC-B842-1B11AC864C5A}" type="datetime1">
              <a:rPr lang="en-US" smtClean="0"/>
              <a:pPr>
                <a:defRPr/>
              </a:pPr>
              <a:t>9/2/2019</a:t>
            </a:fld>
            <a:endParaRPr lang="en-US"/>
          </a:p>
        </p:txBody>
      </p:sp>
      <p:sp>
        <p:nvSpPr>
          <p:cNvPr id="4" name="Footer Placeholder 2"/>
          <p:cNvSpPr>
            <a:spLocks noGrp="1"/>
          </p:cNvSpPr>
          <p:nvPr>
            <p:ph type="ftr" sz="quarter" idx="11"/>
          </p:nvPr>
        </p:nvSpPr>
        <p:spPr/>
        <p:txBody>
          <a:bodyPr/>
          <a:lstStyle>
            <a:lvl1pPr>
              <a:defRPr/>
            </a:lvl1pPr>
          </a:lstStyle>
          <a:p>
            <a:pPr>
              <a:defRPr/>
            </a:pPr>
            <a:r>
              <a:rPr lang="en-US"/>
              <a:t>Copyright 2010, Susannah Brackett.</a:t>
            </a:r>
          </a:p>
        </p:txBody>
      </p:sp>
      <p:sp>
        <p:nvSpPr>
          <p:cNvPr id="5" name="Slide Number Placeholder 22"/>
          <p:cNvSpPr>
            <a:spLocks noGrp="1"/>
          </p:cNvSpPr>
          <p:nvPr>
            <p:ph type="sldNum" sz="quarter" idx="12"/>
          </p:nvPr>
        </p:nvSpPr>
        <p:spPr/>
        <p:txBody>
          <a:bodyPr/>
          <a:lstStyle>
            <a:lvl1pPr>
              <a:defRPr/>
            </a:lvl1pPr>
          </a:lstStyle>
          <a:p>
            <a:pPr>
              <a:defRPr/>
            </a:pPr>
            <a:fld id="{BA24CF64-6574-4CB5-9A32-47E8CD6BAFA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BDC23DB-770E-4EEF-8FAE-04955BEDB399}" type="datetime1">
              <a:rPr lang="en-US" smtClean="0"/>
              <a:pPr>
                <a:defRPr/>
              </a:pPr>
              <a:t>9/2/2019</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Copyright 2010, Susannah Brackett.</a:t>
            </a:r>
          </a:p>
        </p:txBody>
      </p:sp>
      <p:sp>
        <p:nvSpPr>
          <p:cNvPr id="4" name="Slide Number Placeholder 22"/>
          <p:cNvSpPr>
            <a:spLocks noGrp="1"/>
          </p:cNvSpPr>
          <p:nvPr>
            <p:ph type="sldNum" sz="quarter" idx="12"/>
          </p:nvPr>
        </p:nvSpPr>
        <p:spPr/>
        <p:txBody>
          <a:bodyPr/>
          <a:lstStyle>
            <a:lvl1pPr>
              <a:defRPr/>
            </a:lvl1pPr>
          </a:lstStyle>
          <a:p>
            <a:pPr>
              <a:defRPr/>
            </a:pPr>
            <a:fld id="{61C2C266-4740-4509-8567-BAA8CD6813E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8"/>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p:txBody>
          <a:bodyPr/>
          <a:lstStyle>
            <a:lvl1pPr>
              <a:defRPr/>
            </a:lvl1pPr>
          </a:lstStyle>
          <a:p>
            <a:pPr>
              <a:defRPr/>
            </a:pPr>
            <a:fld id="{052811FF-2C60-43C3-8C5D-AF898E43E281}" type="datetime1">
              <a:rPr lang="en-US" smtClean="0"/>
              <a:pPr>
                <a:defRPr/>
              </a:pPr>
              <a:t>9/2/2019</a:t>
            </a:fld>
            <a:endParaRPr lang="en-US"/>
          </a:p>
        </p:txBody>
      </p:sp>
      <p:sp>
        <p:nvSpPr>
          <p:cNvPr id="8" name="Footer Placeholder 5"/>
          <p:cNvSpPr>
            <a:spLocks noGrp="1"/>
          </p:cNvSpPr>
          <p:nvPr>
            <p:ph type="ftr" sz="quarter" idx="11"/>
          </p:nvPr>
        </p:nvSpPr>
        <p:spPr/>
        <p:txBody>
          <a:bodyPr/>
          <a:lstStyle>
            <a:lvl1pPr>
              <a:defRPr/>
            </a:lvl1pPr>
          </a:lstStyle>
          <a:p>
            <a:pPr>
              <a:defRPr/>
            </a:pPr>
            <a:r>
              <a:rPr lang="en-US"/>
              <a:t>Copyright 2010, Susannah Brackett.</a:t>
            </a:r>
          </a:p>
        </p:txBody>
      </p:sp>
      <p:sp>
        <p:nvSpPr>
          <p:cNvPr id="9" name="Slide Number Placeholder 6"/>
          <p:cNvSpPr>
            <a:spLocks noGrp="1"/>
          </p:cNvSpPr>
          <p:nvPr>
            <p:ph type="sldNum" sz="quarter" idx="12"/>
          </p:nvPr>
        </p:nvSpPr>
        <p:spPr/>
        <p:txBody>
          <a:bodyPr/>
          <a:lstStyle>
            <a:lvl1pPr>
              <a:defRPr/>
            </a:lvl1pPr>
          </a:lstStyle>
          <a:p>
            <a:pPr>
              <a:defRPr/>
            </a:pPr>
            <a:fld id="{CDDF8D0F-33FC-4685-B355-C667448AA89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10"/>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1"/>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2"/>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47ABCAFA-4BA1-489D-9DF7-990C70DAB610}" type="datetime1">
              <a:rPr lang="en-US" smtClean="0"/>
              <a:pPr>
                <a:defRPr/>
              </a:pPr>
              <a:t>9/2/2019</a:t>
            </a:fld>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r>
              <a:rPr lang="en-US"/>
              <a:t>Copyright 2010, Susannah Brackett.</a:t>
            </a: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8B3F0AF9-ADE1-479B-A914-9DBF95F7287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smtClean="0">
                <a:solidFill>
                  <a:schemeClr val="tx2"/>
                </a:solidFill>
                <a:latin typeface="+mn-lt"/>
              </a:defRPr>
            </a:lvl1pPr>
          </a:lstStyle>
          <a:p>
            <a:pPr>
              <a:defRPr/>
            </a:pPr>
            <a:fld id="{8DC14568-C0D4-4688-B8D2-01B3979D901A}" type="datetime1">
              <a:rPr lang="en-US" smtClean="0"/>
              <a:pPr>
                <a:defRPr/>
              </a:pPr>
              <a:t>9/2/2019</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smtClean="0">
                <a:solidFill>
                  <a:schemeClr val="tx2"/>
                </a:solidFill>
                <a:latin typeface="+mn-lt"/>
              </a:defRPr>
            </a:lvl1pPr>
          </a:lstStyle>
          <a:p>
            <a:pPr>
              <a:defRPr/>
            </a:pPr>
            <a:r>
              <a:rPr lang="en-US"/>
              <a:t>Copyright 2010, Susannah Brackett.</a:t>
            </a: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smtClean="0">
                <a:solidFill>
                  <a:srgbClr val="FFFFFF"/>
                </a:solidFill>
                <a:latin typeface="+mj-lt"/>
                <a:ea typeface="+mj-ea"/>
                <a:cs typeface="+mj-cs"/>
              </a:defRPr>
            </a:lvl1pPr>
          </a:lstStyle>
          <a:p>
            <a:pPr>
              <a:defRPr/>
            </a:pPr>
            <a:fld id="{EDAC6409-E0EF-4834-A32F-546ED5E3B9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77" r:id="rId2"/>
    <p:sldLayoutId id="2147483685" r:id="rId3"/>
    <p:sldLayoutId id="2147483678" r:id="rId4"/>
    <p:sldLayoutId id="2147483679" r:id="rId5"/>
    <p:sldLayoutId id="2147483680" r:id="rId6"/>
    <p:sldLayoutId id="2147483681" r:id="rId7"/>
    <p:sldLayoutId id="2147483686" r:id="rId8"/>
    <p:sldLayoutId id="2147483687" r:id="rId9"/>
    <p:sldLayoutId id="2147483682" r:id="rId10"/>
    <p:sldLayoutId id="2147483683" r:id="rId11"/>
  </p:sldLayoutIdLst>
  <p:hf hdr="0" dt="0"/>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Franklin Gothic Book" pitchFamily="34" charset="0"/>
        </a:defRPr>
      </a:lvl2pPr>
      <a:lvl3pPr algn="l" rtl="0" fontAlgn="base">
        <a:spcBef>
          <a:spcPct val="0"/>
        </a:spcBef>
        <a:spcAft>
          <a:spcPct val="0"/>
        </a:spcAft>
        <a:defRPr sz="4000">
          <a:solidFill>
            <a:schemeClr val="tx2"/>
          </a:solidFill>
          <a:latin typeface="Franklin Gothic Book" pitchFamily="34" charset="0"/>
        </a:defRPr>
      </a:lvl3pPr>
      <a:lvl4pPr algn="l" rtl="0" fontAlgn="base">
        <a:spcBef>
          <a:spcPct val="0"/>
        </a:spcBef>
        <a:spcAft>
          <a:spcPct val="0"/>
        </a:spcAft>
        <a:defRPr sz="4000">
          <a:solidFill>
            <a:schemeClr val="tx2"/>
          </a:solidFill>
          <a:latin typeface="Franklin Gothic Book" pitchFamily="34" charset="0"/>
        </a:defRPr>
      </a:lvl4pPr>
      <a:lvl5pPr algn="l" rtl="0" fontAlgn="base">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fontAlgn="base">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fontAlgn="base">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fontAlgn="base">
        <a:spcBef>
          <a:spcPts val="375"/>
        </a:spcBef>
        <a:spcAft>
          <a:spcPct val="0"/>
        </a:spcAft>
        <a:buClr>
          <a:srgbClr val="D8AFB9"/>
        </a:buClr>
        <a:buSzPct val="85000"/>
        <a:buFont typeface="Wingdings 2" pitchFamily="18" charset="2"/>
        <a:buChar char=""/>
        <a:defRPr sz="2000" kern="1200">
          <a:solidFill>
            <a:schemeClr val="tx1"/>
          </a:solidFill>
          <a:latin typeface="+mn-lt"/>
          <a:ea typeface="+mn-ea"/>
          <a:cs typeface="+mn-cs"/>
        </a:defRPr>
      </a:lvl3pPr>
      <a:lvl4pPr marL="1096963" indent="-228600" algn="l" rtl="0" fontAlgn="base">
        <a:spcBef>
          <a:spcPts val="375"/>
        </a:spcBef>
        <a:spcAft>
          <a:spcPct val="0"/>
        </a:spcAft>
        <a:buClr>
          <a:srgbClr val="DE6C36"/>
        </a:buClr>
        <a:buSzPct val="80000"/>
        <a:buFont typeface="Wingdings 2" pitchFamily="18" charset="2"/>
        <a:buChar char=""/>
        <a:defRPr sz="2000" kern="1200">
          <a:solidFill>
            <a:schemeClr val="tx1"/>
          </a:solidFill>
          <a:latin typeface="+mn-lt"/>
          <a:ea typeface="+mn-ea"/>
          <a:cs typeface="+mn-cs"/>
        </a:defRPr>
      </a:lvl4pPr>
      <a:lvl5pPr marL="1371600" indent="-228600" algn="l" rtl="0" fontAlgn="base">
        <a:spcBef>
          <a:spcPts val="375"/>
        </a:spcBef>
        <a:spcAft>
          <a:spcPct val="0"/>
        </a:spcAft>
        <a:buClr>
          <a:srgbClr val="DE6C36"/>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hyperlink" Target="http://www.sxc.hu/browse.phtml?f=download&amp;id=1173688"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www.sxc.hu/browse.phtml?f=download&amp;id=966503"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ubtitle 2"/>
          <p:cNvSpPr>
            <a:spLocks noGrp="1"/>
          </p:cNvSpPr>
          <p:nvPr>
            <p:ph type="subTitle" idx="1"/>
          </p:nvPr>
        </p:nvSpPr>
        <p:spPr>
          <a:xfrm>
            <a:off x="1371600" y="3200400"/>
            <a:ext cx="6400800" cy="1752600"/>
          </a:xfrm>
        </p:spPr>
        <p:txBody>
          <a:bodyPr/>
          <a:lstStyle/>
          <a:p>
            <a:r>
              <a:rPr lang="en-US" dirty="0"/>
              <a:t>Susannah Brackett</a:t>
            </a:r>
          </a:p>
          <a:p>
            <a:r>
              <a:rPr lang="en-US" dirty="0"/>
              <a:t>University of Pittsburgh</a:t>
            </a:r>
          </a:p>
        </p:txBody>
      </p:sp>
      <p:sp>
        <p:nvSpPr>
          <p:cNvPr id="14338" name="Title 1"/>
          <p:cNvSpPr>
            <a:spLocks noGrp="1"/>
          </p:cNvSpPr>
          <p:nvPr>
            <p:ph type="ctrTitle"/>
          </p:nvPr>
        </p:nvSpPr>
        <p:spPr>
          <a:xfrm>
            <a:off x="381000" y="914400"/>
            <a:ext cx="8229600" cy="1828800"/>
          </a:xfrm>
        </p:spPr>
        <p:txBody>
          <a:bodyPr/>
          <a:lstStyle/>
          <a:p>
            <a:r>
              <a:rPr dirty="0"/>
              <a:t>Active Supervision</a:t>
            </a:r>
          </a:p>
        </p:txBody>
      </p:sp>
      <p:pic>
        <p:nvPicPr>
          <p:cNvPr id="14339" name="Picture 4" descr="http://www.sxc.hu/pic/l/i/ig/igoghost/1193228_35828531.jpg"/>
          <p:cNvPicPr>
            <a:picLocks noChangeAspect="1" noChangeArrowheads="1"/>
          </p:cNvPicPr>
          <p:nvPr/>
        </p:nvPicPr>
        <p:blipFill>
          <a:blip r:embed="rId4" cstate="print"/>
          <a:srcRect/>
          <a:stretch>
            <a:fillRect/>
          </a:stretch>
        </p:blipFill>
        <p:spPr bwMode="auto">
          <a:xfrm>
            <a:off x="5410200" y="4267200"/>
            <a:ext cx="3429000" cy="2119313"/>
          </a:xfrm>
          <a:prstGeom prst="rect">
            <a:avLst/>
          </a:prstGeom>
          <a:noFill/>
          <a:ln w="9525">
            <a:noFill/>
            <a:miter lim="800000"/>
            <a:headEnd/>
            <a:tailEnd/>
          </a:ln>
        </p:spPr>
      </p:pic>
      <p:sp>
        <p:nvSpPr>
          <p:cNvPr id="14340" name="Footer Placeholder 6"/>
          <p:cNvSpPr>
            <a:spLocks noGrp="1"/>
          </p:cNvSpPr>
          <p:nvPr>
            <p:ph type="ftr" sz="quarter" idx="11"/>
          </p:nvPr>
        </p:nvSpPr>
        <p:spPr bwMode="auto">
          <a:xfrm>
            <a:off x="685800" y="6172200"/>
            <a:ext cx="48006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6" name="Slide Number Placeholder 5"/>
          <p:cNvSpPr>
            <a:spLocks noGrp="1"/>
          </p:cNvSpPr>
          <p:nvPr>
            <p:ph type="sldNum" sz="quarter" idx="12"/>
          </p:nvPr>
        </p:nvSpPr>
        <p:spPr/>
        <p:txBody>
          <a:bodyPr/>
          <a:lstStyle/>
          <a:p>
            <a:pPr>
              <a:defRPr/>
            </a:pPr>
            <a:fld id="{47945FF1-7006-4900-8E1A-1F5F5C216621}" type="slidenum">
              <a:rPr lang="en-US" smtClean="0"/>
              <a:pPr>
                <a:defRPr/>
              </a:pPr>
              <a:t>1</a:t>
            </a:fld>
            <a:endParaRPr lang="en-US"/>
          </a:p>
        </p:txBody>
      </p:sp>
      <p:sp>
        <p:nvSpPr>
          <p:cNvPr id="7" name="TextBox 6"/>
          <p:cNvSpPr txBox="1"/>
          <p:nvPr/>
        </p:nvSpPr>
        <p:spPr>
          <a:xfrm>
            <a:off x="5257800" y="6400800"/>
            <a:ext cx="3657600" cy="276999"/>
          </a:xfrm>
          <a:prstGeom prst="rect">
            <a:avLst/>
          </a:prstGeom>
          <a:noFill/>
        </p:spPr>
        <p:txBody>
          <a:bodyPr wrap="square" rtlCol="0">
            <a:spAutoFit/>
          </a:bodyPr>
          <a:lstStyle/>
          <a:p>
            <a:pPr algn="ctr"/>
            <a:r>
              <a:rPr lang="en-US" sz="1200" dirty="0"/>
              <a:t>Photograph by </a:t>
            </a:r>
            <a:r>
              <a:rPr lang="en-US" sz="1200" dirty="0" err="1"/>
              <a:t>Igoghost</a:t>
            </a:r>
            <a:endParaRPr lang="en-US" sz="1200" dirty="0"/>
          </a:p>
        </p:txBody>
      </p:sp>
      <p:pic>
        <p:nvPicPr>
          <p:cNvPr id="13" name="~PP569.WAV">
            <a:hlinkClick r:id="" action="ppaction://media"/>
          </p:cNvPr>
          <p:cNvPicPr>
            <a:picLocks noRot="1" noChangeAspect="1"/>
          </p:cNvPicPr>
          <p:nvPr>
            <a:wavAudioFile r:embed="rId1" name="~PP569.WAV"/>
          </p:nvPr>
        </p:nvPicPr>
        <p:blipFill>
          <a:blip r:embed="rId5" cstate="print"/>
          <a:stretch>
            <a:fillRect/>
          </a:stretch>
        </p:blipFill>
        <p:spPr>
          <a:xfrm>
            <a:off x="8696325" y="6410325"/>
            <a:ext cx="304800" cy="304800"/>
          </a:xfrm>
          <a:prstGeom prst="rect">
            <a:avLst/>
          </a:prstGeom>
        </p:spPr>
      </p:pic>
    </p:spTree>
  </p:cSld>
  <p:clrMapOvr>
    <a:masterClrMapping/>
  </p:clrMapOvr>
  <p:transition advTm="7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algn="ctr"/>
            <a:r>
              <a:rPr lang="en-US"/>
              <a:t>Summary of Research (cont.)</a:t>
            </a:r>
          </a:p>
        </p:txBody>
      </p:sp>
      <p:sp>
        <p:nvSpPr>
          <p:cNvPr id="25602"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25603" name="Content Placeholder 3"/>
          <p:cNvSpPr>
            <a:spLocks noGrp="1"/>
          </p:cNvSpPr>
          <p:nvPr>
            <p:ph sz="quarter" idx="1"/>
          </p:nvPr>
        </p:nvSpPr>
        <p:spPr/>
        <p:txBody>
          <a:bodyPr/>
          <a:lstStyle/>
          <a:p>
            <a:pPr marL="514350" indent="-514350">
              <a:buFont typeface="+mj-lt"/>
              <a:buAutoNum type="arabicPeriod"/>
            </a:pPr>
            <a:r>
              <a:rPr lang="en-US" dirty="0"/>
              <a:t>Oswald, </a:t>
            </a:r>
            <a:r>
              <a:rPr lang="en-US" dirty="0" err="1"/>
              <a:t>Safran</a:t>
            </a:r>
            <a:r>
              <a:rPr lang="en-US" dirty="0"/>
              <a:t>, &amp; </a:t>
            </a:r>
            <a:r>
              <a:rPr lang="en-US" dirty="0" err="1"/>
              <a:t>Johanson</a:t>
            </a:r>
            <a:r>
              <a:rPr lang="en-US" dirty="0"/>
              <a:t> (2005) </a:t>
            </a:r>
          </a:p>
          <a:p>
            <a:pPr marL="514350" indent="-514350">
              <a:buFont typeface="+mj-lt"/>
              <a:buAutoNum type="arabicPeriod"/>
            </a:pPr>
            <a:r>
              <a:rPr lang="en-US" dirty="0"/>
              <a:t>Problem hallway behaviors of middle school students</a:t>
            </a:r>
          </a:p>
          <a:p>
            <a:pPr marL="514350" indent="-514350">
              <a:buFont typeface="+mj-lt"/>
              <a:buAutoNum type="arabicPeriod"/>
            </a:pPr>
            <a:r>
              <a:rPr lang="en-US" dirty="0"/>
              <a:t>Multi-component positive behavior support (PBS) intervention</a:t>
            </a:r>
          </a:p>
          <a:p>
            <a:pPr marL="514350" indent="-514350">
              <a:buFont typeface="+mj-lt"/>
              <a:buAutoNum type="arabicPeriod"/>
            </a:pPr>
            <a:r>
              <a:rPr lang="en-US" dirty="0"/>
              <a:t>Found to be effective in managing the disruptive behaviors targeted</a:t>
            </a:r>
          </a:p>
          <a:p>
            <a:pPr marL="514350" indent="-514350">
              <a:buNone/>
            </a:pPr>
            <a:r>
              <a:rPr lang="en-US" dirty="0"/>
              <a:t>	</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10</a:t>
            </a:fld>
            <a:endParaRPr lang="en-US"/>
          </a:p>
        </p:txBody>
      </p:sp>
      <p:pic>
        <p:nvPicPr>
          <p:cNvPr id="7" name="~PP1262.WAV">
            <a:hlinkClick r:id="" action="ppaction://media"/>
          </p:cNvPr>
          <p:cNvPicPr>
            <a:picLocks noRot="1" noChangeAspect="1"/>
          </p:cNvPicPr>
          <p:nvPr>
            <a:wavAudioFile r:embed="rId1" name="~PP1262.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t>How Active Supervision is Used</a:t>
            </a:r>
          </a:p>
        </p:txBody>
      </p:sp>
      <p:sp>
        <p:nvSpPr>
          <p:cNvPr id="26626" name="Footer Placeholder 2"/>
          <p:cNvSpPr>
            <a:spLocks noGrp="1"/>
          </p:cNvSpPr>
          <p:nvPr>
            <p:ph type="ftr" sz="quarter" idx="11"/>
          </p:nvPr>
        </p:nvSpPr>
        <p:spPr bwMode="auto">
          <a:xfrm>
            <a:off x="914400" y="6172200"/>
            <a:ext cx="78486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26627" name="Content Placeholder 3"/>
          <p:cNvSpPr>
            <a:spLocks noGrp="1"/>
          </p:cNvSpPr>
          <p:nvPr>
            <p:ph sz="quarter" idx="1"/>
          </p:nvPr>
        </p:nvSpPr>
        <p:spPr/>
        <p:txBody>
          <a:bodyPr/>
          <a:lstStyle/>
          <a:p>
            <a:r>
              <a:rPr lang="en-US" dirty="0"/>
              <a:t>Active supervision can be used in any school setting in which there is a large number of students, most commonly the gym, hallways, playground, etc.</a:t>
            </a:r>
          </a:p>
          <a:p>
            <a:r>
              <a:rPr lang="en-US" dirty="0"/>
              <a:t>It has been found to be effective for all ages of students.</a:t>
            </a:r>
          </a:p>
        </p:txBody>
      </p:sp>
      <p:pic>
        <p:nvPicPr>
          <p:cNvPr id="26629" name="Picture 3" descr="High School Woes">
            <a:hlinkClick r:id="rId4"/>
          </p:cNvPr>
          <p:cNvPicPr>
            <a:picLocks noChangeAspect="1" noChangeArrowheads="1"/>
          </p:cNvPicPr>
          <p:nvPr/>
        </p:nvPicPr>
        <p:blipFill>
          <a:blip r:embed="rId5" cstate="print"/>
          <a:srcRect/>
          <a:stretch>
            <a:fillRect/>
          </a:stretch>
        </p:blipFill>
        <p:spPr bwMode="auto">
          <a:xfrm>
            <a:off x="3705185" y="3505200"/>
            <a:ext cx="1878052" cy="259079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88B8E7D-7A3A-436F-AB4A-F096C2C85E1B}" type="slidenum">
              <a:rPr lang="en-US" smtClean="0"/>
              <a:pPr>
                <a:defRPr/>
              </a:pPr>
              <a:t>11</a:t>
            </a:fld>
            <a:endParaRPr lang="en-US"/>
          </a:p>
        </p:txBody>
      </p:sp>
      <p:sp>
        <p:nvSpPr>
          <p:cNvPr id="7" name="TextBox 6"/>
          <p:cNvSpPr txBox="1"/>
          <p:nvPr/>
        </p:nvSpPr>
        <p:spPr>
          <a:xfrm>
            <a:off x="3505200" y="6096000"/>
            <a:ext cx="2057400" cy="246221"/>
          </a:xfrm>
          <a:prstGeom prst="rect">
            <a:avLst/>
          </a:prstGeom>
          <a:noFill/>
        </p:spPr>
        <p:txBody>
          <a:bodyPr wrap="square" rtlCol="0">
            <a:spAutoFit/>
          </a:bodyPr>
          <a:lstStyle/>
          <a:p>
            <a:pPr algn="ctr"/>
            <a:r>
              <a:rPr lang="en-US" sz="1000" dirty="0"/>
              <a:t>Photograph by </a:t>
            </a:r>
            <a:r>
              <a:rPr lang="en-US" sz="1000" dirty="0" err="1"/>
              <a:t>benkersey</a:t>
            </a:r>
            <a:endParaRPr lang="en-US" sz="1000" dirty="0"/>
          </a:p>
        </p:txBody>
      </p:sp>
      <p:pic>
        <p:nvPicPr>
          <p:cNvPr id="10" name="~PP255.WAV">
            <a:hlinkClick r:id="" action="ppaction://media"/>
          </p:cNvPr>
          <p:cNvPicPr>
            <a:picLocks noRot="1" noChangeAspect="1"/>
          </p:cNvPicPr>
          <p:nvPr>
            <a:wavAudioFile r:embed="rId1" name="~PP255.WAV"/>
          </p:nvPr>
        </p:nvPicPr>
        <p:blipFill>
          <a:blip r:embed="rId6"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algn="ctr"/>
            <a:r>
              <a:rPr lang="en-US"/>
              <a:t>Case Study: Part 1</a:t>
            </a:r>
          </a:p>
        </p:txBody>
      </p:sp>
      <p:sp>
        <p:nvSpPr>
          <p:cNvPr id="28674"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28675" name="Content Placeholder 3"/>
          <p:cNvSpPr>
            <a:spLocks noGrp="1"/>
          </p:cNvSpPr>
          <p:nvPr>
            <p:ph sz="quarter" idx="1"/>
          </p:nvPr>
        </p:nvSpPr>
        <p:spPr/>
        <p:txBody>
          <a:bodyPr/>
          <a:lstStyle/>
          <a:p>
            <a:r>
              <a:rPr lang="en-US" dirty="0"/>
              <a:t>Second grade recess at West Elementary school</a:t>
            </a:r>
          </a:p>
          <a:p>
            <a:r>
              <a:rPr lang="en-US" dirty="0"/>
              <a:t>Students are getting in trouble for hitting, grabbing, pushing, and tripping others</a:t>
            </a:r>
          </a:p>
          <a:p>
            <a:r>
              <a:rPr lang="en-US" dirty="0"/>
              <a:t>Recess monitors sit on bench on one side of playground and blow whistle to yell at children</a:t>
            </a:r>
          </a:p>
          <a:p>
            <a:r>
              <a:rPr lang="en-US" dirty="0"/>
              <a:t>Most office referrals happening at this time every day</a:t>
            </a:r>
          </a:p>
          <a:p>
            <a:endParaRPr lang="en-US" dirty="0"/>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12</a:t>
            </a:fld>
            <a:endParaRPr lang="en-US"/>
          </a:p>
        </p:txBody>
      </p:sp>
      <p:pic>
        <p:nvPicPr>
          <p:cNvPr id="7" name="~PP1687.WAV">
            <a:hlinkClick r:id="" action="ppaction://media"/>
          </p:cNvPr>
          <p:cNvPicPr>
            <a:picLocks noRot="1" noChangeAspect="1"/>
          </p:cNvPicPr>
          <p:nvPr>
            <a:wavAudioFile r:embed="rId1" name="~PP1687.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t>Active Supervision: Step-by-Step</a:t>
            </a:r>
          </a:p>
        </p:txBody>
      </p:sp>
      <p:sp>
        <p:nvSpPr>
          <p:cNvPr id="29698"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dirty="0"/>
              <a:t>Copyright 2010, Susannah Brackett.</a:t>
            </a:r>
          </a:p>
        </p:txBody>
      </p:sp>
      <p:sp>
        <p:nvSpPr>
          <p:cNvPr id="29699" name="Content Placeholder 3"/>
          <p:cNvSpPr>
            <a:spLocks noGrp="1"/>
          </p:cNvSpPr>
          <p:nvPr>
            <p:ph sz="quarter" idx="1"/>
          </p:nvPr>
        </p:nvSpPr>
        <p:spPr/>
        <p:txBody>
          <a:bodyPr/>
          <a:lstStyle/>
          <a:p>
            <a:pPr marL="514350" indent="-514350">
              <a:buFont typeface="+mj-lt"/>
              <a:buAutoNum type="arabicPeriod"/>
            </a:pPr>
            <a:r>
              <a:rPr lang="en-US" dirty="0"/>
              <a:t>Constantly scan the entire area looking for problem behaviors or dangerous activity.</a:t>
            </a:r>
          </a:p>
          <a:p>
            <a:pPr marL="514350" indent="-514350">
              <a:buFont typeface="+mj-lt"/>
              <a:buAutoNum type="arabicPeriod"/>
            </a:pPr>
            <a:r>
              <a:rPr lang="en-US" dirty="0"/>
              <a:t>Keep moving.</a:t>
            </a:r>
          </a:p>
          <a:p>
            <a:pPr marL="514350" indent="-514350">
              <a:buFont typeface="+mj-lt"/>
              <a:buAutoNum type="arabicPeriod"/>
            </a:pPr>
            <a:r>
              <a:rPr lang="en-US" dirty="0"/>
              <a:t>Travel by areas/activities/groups that are known to cause problems.</a:t>
            </a:r>
          </a:p>
          <a:p>
            <a:pPr marL="514350" indent="-514350">
              <a:buFont typeface="+mj-lt"/>
              <a:buAutoNum type="arabicPeriod"/>
            </a:pPr>
            <a:r>
              <a:rPr lang="en-US" dirty="0"/>
              <a:t>Check for appropriate and inappropriate behavior being certain to praise or correct as necessary.</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13</a:t>
            </a:fld>
            <a:endParaRPr lang="en-US"/>
          </a:p>
        </p:txBody>
      </p:sp>
      <p:pic>
        <p:nvPicPr>
          <p:cNvPr id="7" name="~PP3129.WAV">
            <a:hlinkClick r:id="" action="ppaction://media"/>
          </p:cNvPr>
          <p:cNvPicPr>
            <a:picLocks noRot="1" noChangeAspect="1"/>
          </p:cNvPicPr>
          <p:nvPr>
            <a:wavAudioFile r:embed="rId1" name="~PP3129.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algn="ctr"/>
            <a:r>
              <a:rPr lang="en-US"/>
              <a:t>Active Supervision Do’s</a:t>
            </a:r>
          </a:p>
        </p:txBody>
      </p:sp>
      <p:sp>
        <p:nvSpPr>
          <p:cNvPr id="30722"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30723" name="Content Placeholder 3"/>
          <p:cNvSpPr>
            <a:spLocks noGrp="1"/>
          </p:cNvSpPr>
          <p:nvPr>
            <p:ph sz="quarter" idx="1"/>
          </p:nvPr>
        </p:nvSpPr>
        <p:spPr/>
        <p:txBody>
          <a:bodyPr/>
          <a:lstStyle/>
          <a:p>
            <a:r>
              <a:rPr lang="en-US" dirty="0"/>
              <a:t>Keep your eyes and ears open to scan the area.</a:t>
            </a:r>
          </a:p>
          <a:p>
            <a:r>
              <a:rPr lang="en-US" dirty="0"/>
              <a:t>Move around the entire area.</a:t>
            </a:r>
          </a:p>
          <a:p>
            <a:r>
              <a:rPr lang="en-US" dirty="0"/>
              <a:t>Target problem areas/activities/groups.</a:t>
            </a:r>
          </a:p>
          <a:p>
            <a:r>
              <a:rPr lang="en-US" dirty="0"/>
              <a:t>Praise appropriate behavior.</a:t>
            </a:r>
          </a:p>
          <a:p>
            <a:r>
              <a:rPr lang="en-US" dirty="0"/>
              <a:t>Correct inappropriate behavior immediately and calmly.</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14</a:t>
            </a:fld>
            <a:endParaRPr lang="en-US"/>
          </a:p>
        </p:txBody>
      </p:sp>
      <p:pic>
        <p:nvPicPr>
          <p:cNvPr id="6" name="Picture 2" descr="http://www.sxc.hu/pic/l/h/ho/hortongrou/909359_67942908.jpg"/>
          <p:cNvPicPr>
            <a:picLocks noChangeAspect="1" noChangeArrowheads="1"/>
          </p:cNvPicPr>
          <p:nvPr/>
        </p:nvPicPr>
        <p:blipFill>
          <a:blip r:embed="rId4" cstate="print"/>
          <a:srcRect/>
          <a:stretch>
            <a:fillRect/>
          </a:stretch>
        </p:blipFill>
        <p:spPr bwMode="auto">
          <a:xfrm>
            <a:off x="3657600" y="3886200"/>
            <a:ext cx="2066481" cy="2402884"/>
          </a:xfrm>
          <a:prstGeom prst="rect">
            <a:avLst/>
          </a:prstGeom>
          <a:noFill/>
        </p:spPr>
      </p:pic>
      <p:sp>
        <p:nvSpPr>
          <p:cNvPr id="7" name="TextBox 6"/>
          <p:cNvSpPr txBox="1"/>
          <p:nvPr/>
        </p:nvSpPr>
        <p:spPr>
          <a:xfrm>
            <a:off x="3886200" y="6248400"/>
            <a:ext cx="1828800" cy="246221"/>
          </a:xfrm>
          <a:prstGeom prst="rect">
            <a:avLst/>
          </a:prstGeom>
          <a:noFill/>
        </p:spPr>
        <p:txBody>
          <a:bodyPr wrap="square" rtlCol="0">
            <a:spAutoFit/>
          </a:bodyPr>
          <a:lstStyle/>
          <a:p>
            <a:pPr algn="ctr"/>
            <a:r>
              <a:rPr lang="en-US" sz="1000" dirty="0"/>
              <a:t>Photograph by hortongrou</a:t>
            </a:r>
          </a:p>
        </p:txBody>
      </p:sp>
      <p:pic>
        <p:nvPicPr>
          <p:cNvPr id="9" name="~PP1006.WAV">
            <a:hlinkClick r:id="" action="ppaction://media"/>
          </p:cNvPr>
          <p:cNvPicPr>
            <a:picLocks noRot="1" noChangeAspect="1"/>
          </p:cNvPicPr>
          <p:nvPr>
            <a:wavAudioFile r:embed="rId1" name="~PP1006.WAV"/>
          </p:nvPr>
        </p:nvPicPr>
        <p:blipFill>
          <a:blip r:embed="rId5"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algn="ctr"/>
            <a:r>
              <a:rPr lang="en-US"/>
              <a:t>Active Supervision Don’ts</a:t>
            </a:r>
          </a:p>
        </p:txBody>
      </p:sp>
      <p:sp>
        <p:nvSpPr>
          <p:cNvPr id="31746"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31747" name="Content Placeholder 3"/>
          <p:cNvSpPr>
            <a:spLocks noGrp="1"/>
          </p:cNvSpPr>
          <p:nvPr>
            <p:ph sz="quarter" idx="1"/>
          </p:nvPr>
        </p:nvSpPr>
        <p:spPr/>
        <p:txBody>
          <a:bodyPr/>
          <a:lstStyle/>
          <a:p>
            <a:pPr>
              <a:buNone/>
            </a:pPr>
            <a:r>
              <a:rPr lang="en-US" sz="3600" dirty="0"/>
              <a:t>Don’t…</a:t>
            </a:r>
          </a:p>
          <a:p>
            <a:r>
              <a:rPr lang="en-US" dirty="0"/>
              <a:t>sit or stand out of the way.</a:t>
            </a:r>
          </a:p>
          <a:p>
            <a:r>
              <a:rPr lang="en-US" dirty="0"/>
              <a:t>only interact with students to correct inappropriate behavior.</a:t>
            </a:r>
          </a:p>
          <a:p>
            <a:r>
              <a:rPr lang="en-US" dirty="0"/>
              <a:t>ignore inappropriate behaviors.</a:t>
            </a:r>
          </a:p>
          <a:p>
            <a:r>
              <a:rPr lang="en-US" dirty="0"/>
              <a:t>yell at students in a way that might embarrass or humiliate him or her.</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15</a:t>
            </a:fld>
            <a:endParaRPr lang="en-US"/>
          </a:p>
        </p:txBody>
      </p:sp>
      <p:pic>
        <p:nvPicPr>
          <p:cNvPr id="7" name="~PP3133.WAV">
            <a:hlinkClick r:id="" action="ppaction://media"/>
          </p:cNvPr>
          <p:cNvPicPr>
            <a:picLocks noRot="1" noChangeAspect="1"/>
          </p:cNvPicPr>
          <p:nvPr>
            <a:wavAudioFile r:embed="rId1" name="~PP3133.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lgn="ctr"/>
            <a:r>
              <a:rPr lang="en-US"/>
              <a:t>Case Study: Part 2</a:t>
            </a:r>
          </a:p>
        </p:txBody>
      </p:sp>
      <p:sp>
        <p:nvSpPr>
          <p:cNvPr id="32770"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32771" name="Content Placeholder 3"/>
          <p:cNvSpPr>
            <a:spLocks noGrp="1"/>
          </p:cNvSpPr>
          <p:nvPr>
            <p:ph sz="quarter" idx="1"/>
          </p:nvPr>
        </p:nvSpPr>
        <p:spPr/>
        <p:txBody>
          <a:bodyPr/>
          <a:lstStyle/>
          <a:p>
            <a:r>
              <a:rPr lang="en-US" dirty="0"/>
              <a:t>Staff members agreed to try active supervision to prevent the problem behaviors from occurring at recess</a:t>
            </a:r>
          </a:p>
          <a:p>
            <a:r>
              <a:rPr lang="en-US" dirty="0"/>
              <a:t>All recess rules are reviewed before recess begins every day</a:t>
            </a:r>
          </a:p>
          <a:p>
            <a:r>
              <a:rPr lang="en-US" dirty="0"/>
              <a:t>Recess monitors spend the time moving around the playground throughout entire recess</a:t>
            </a:r>
          </a:p>
          <a:p>
            <a:r>
              <a:rPr lang="en-US" dirty="0"/>
              <a:t>They interact with the children, praising or correcting the behavior</a:t>
            </a:r>
          </a:p>
          <a:p>
            <a:r>
              <a:rPr lang="en-US" dirty="0"/>
              <a:t>Office referrals and student injuries have decreased drastically</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16</a:t>
            </a:fld>
            <a:endParaRPr lang="en-US"/>
          </a:p>
        </p:txBody>
      </p:sp>
      <p:pic>
        <p:nvPicPr>
          <p:cNvPr id="8" name="~PP2443.WAV">
            <a:hlinkClick r:id="" action="ppaction://media"/>
          </p:cNvPr>
          <p:cNvPicPr>
            <a:picLocks noRot="1" noChangeAspect="1"/>
          </p:cNvPicPr>
          <p:nvPr>
            <a:wavAudioFile r:embed="rId1" name="~PP2443.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algn="ctr"/>
            <a:r>
              <a:rPr lang="en-US"/>
              <a:t>Frequently Asked Questions</a:t>
            </a:r>
          </a:p>
        </p:txBody>
      </p:sp>
      <p:sp>
        <p:nvSpPr>
          <p:cNvPr id="33794"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33795" name="Content Placeholder 3"/>
          <p:cNvSpPr>
            <a:spLocks noGrp="1"/>
          </p:cNvSpPr>
          <p:nvPr>
            <p:ph sz="quarter" idx="1"/>
          </p:nvPr>
        </p:nvSpPr>
        <p:spPr/>
        <p:txBody>
          <a:bodyPr/>
          <a:lstStyle/>
          <a:p>
            <a:r>
              <a:rPr lang="en-US"/>
              <a:t>What is the objective of active supervision?</a:t>
            </a:r>
          </a:p>
          <a:p>
            <a:r>
              <a:rPr lang="en-US"/>
              <a:t>What ages and environments does active supervision work best with?</a:t>
            </a:r>
          </a:p>
          <a:p>
            <a:r>
              <a:rPr lang="en-US"/>
              <a:t>What are some ways to acknowledge those students who are exhibiting appropriate behavior?</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17</a:t>
            </a:fld>
            <a:endParaRPr lang="en-US"/>
          </a:p>
        </p:txBody>
      </p:sp>
      <p:pic>
        <p:nvPicPr>
          <p:cNvPr id="7" name="~PP1201.WAV">
            <a:hlinkClick r:id="" action="ppaction://media"/>
          </p:cNvPr>
          <p:cNvPicPr>
            <a:picLocks noRot="1" noChangeAspect="1"/>
          </p:cNvPicPr>
          <p:nvPr>
            <a:wavAudioFile r:embed="rId1" name="~PP1201.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algn="ctr"/>
            <a:r>
              <a:rPr lang="en-US"/>
              <a:t>References</a:t>
            </a:r>
          </a:p>
        </p:txBody>
      </p:sp>
      <p:sp>
        <p:nvSpPr>
          <p:cNvPr id="3" name="Content Placeholder 2"/>
          <p:cNvSpPr>
            <a:spLocks noGrp="1"/>
          </p:cNvSpPr>
          <p:nvPr>
            <p:ph sz="quarter" idx="1"/>
          </p:nvPr>
        </p:nvSpPr>
        <p:spPr/>
        <p:txBody>
          <a:bodyPr>
            <a:normAutofit lnSpcReduction="10000"/>
          </a:bodyPr>
          <a:lstStyle/>
          <a:p>
            <a:pPr marL="274320" indent="-274320" fontAlgn="auto">
              <a:spcBef>
                <a:spcPts val="580"/>
              </a:spcBef>
              <a:spcAft>
                <a:spcPts val="0"/>
              </a:spcAft>
              <a:buFont typeface="Wingdings 2"/>
              <a:buChar char=""/>
              <a:defRPr/>
            </a:pPr>
            <a:r>
              <a:rPr lang="en-US" dirty="0"/>
              <a:t>Haydon, T., &amp; Scott, T. (2008).  Using common sense in common settings: Active supervision and </a:t>
            </a:r>
            <a:r>
              <a:rPr lang="en-US" dirty="0" err="1"/>
              <a:t>precorrection</a:t>
            </a:r>
            <a:r>
              <a:rPr lang="en-US" dirty="0"/>
              <a:t> in the morning gym.  </a:t>
            </a:r>
            <a:r>
              <a:rPr lang="en-US" i="1" dirty="0"/>
              <a:t>Intervention in School and Clinic, 43</a:t>
            </a:r>
            <a:r>
              <a:rPr lang="en-US" dirty="0"/>
              <a:t>(5), 283-290.</a:t>
            </a:r>
          </a:p>
          <a:p>
            <a:pPr marL="274320" indent="-274320" fontAlgn="auto">
              <a:spcBef>
                <a:spcPts val="580"/>
              </a:spcBef>
              <a:spcAft>
                <a:spcPts val="0"/>
              </a:spcAft>
              <a:buFont typeface="Wingdings 2"/>
              <a:buChar char=""/>
              <a:defRPr/>
            </a:pPr>
            <a:r>
              <a:rPr lang="en-US" dirty="0" err="1"/>
              <a:t>Helmke</a:t>
            </a:r>
            <a:r>
              <a:rPr lang="en-US" dirty="0"/>
              <a:t>, A., &amp; Schrader, F., W. (2001).  Successful student practice during seatwork: Efficient management and active supervision not enough.  </a:t>
            </a:r>
            <a:r>
              <a:rPr lang="en-US" i="1" dirty="0"/>
              <a:t>Journal of Educational Research, 82</a:t>
            </a:r>
            <a:r>
              <a:rPr lang="en-US" dirty="0"/>
              <a:t>(2), 70-75.</a:t>
            </a:r>
          </a:p>
          <a:p>
            <a:pPr marL="274320" indent="-274320" fontAlgn="auto">
              <a:spcBef>
                <a:spcPts val="580"/>
              </a:spcBef>
              <a:spcAft>
                <a:spcPts val="0"/>
              </a:spcAft>
              <a:buFont typeface="Wingdings 2"/>
              <a:buChar char=""/>
              <a:defRPr/>
            </a:pPr>
            <a:r>
              <a:rPr lang="en-US" dirty="0"/>
              <a:t>Johnson-</a:t>
            </a:r>
            <a:r>
              <a:rPr lang="en-US" dirty="0" err="1"/>
              <a:t>Gros</a:t>
            </a:r>
            <a:r>
              <a:rPr lang="en-US" dirty="0"/>
              <a:t>, K., Lyons, E., &amp; Griffin, J. (2008). Active supervision: An intervention to reduce high school tardiness. </a:t>
            </a:r>
            <a:r>
              <a:rPr lang="en-US" i="1" dirty="0"/>
              <a:t>Education &amp; Treatment of Children</a:t>
            </a:r>
            <a:r>
              <a:rPr lang="en-US" dirty="0"/>
              <a:t>, </a:t>
            </a:r>
            <a:r>
              <a:rPr lang="en-US" i="1" dirty="0"/>
              <a:t>31</a:t>
            </a:r>
            <a:r>
              <a:rPr lang="en-US" dirty="0"/>
              <a:t>(1), 39-53.</a:t>
            </a:r>
          </a:p>
          <a:p>
            <a:pPr marL="274320" indent="-274320" fontAlgn="auto">
              <a:spcBef>
                <a:spcPts val="580"/>
              </a:spcBef>
              <a:spcAft>
                <a:spcPts val="0"/>
              </a:spcAft>
              <a:buFont typeface="Wingdings 2"/>
              <a:buChar char=""/>
              <a:defRPr/>
            </a:pPr>
            <a:endParaRPr lang="en-US" dirty="0"/>
          </a:p>
          <a:p>
            <a:pPr marL="274320" indent="-274320" fontAlgn="auto">
              <a:spcBef>
                <a:spcPts val="580"/>
              </a:spcBef>
              <a:spcAft>
                <a:spcPts val="0"/>
              </a:spcAft>
              <a:buFont typeface="Wingdings 2"/>
              <a:buChar char=""/>
              <a:defRPr/>
            </a:pPr>
            <a:endParaRPr lang="en-US" dirty="0"/>
          </a:p>
        </p:txBody>
      </p:sp>
      <p:sp>
        <p:nvSpPr>
          <p:cNvPr id="34819" name="Footer Placeholder 3"/>
          <p:cNvSpPr>
            <a:spLocks noGrp="1"/>
          </p:cNvSpPr>
          <p:nvPr>
            <p:ph type="ftr" sz="quarter" idx="11"/>
          </p:nvPr>
        </p:nvSpPr>
        <p:spPr bwMode="auto">
          <a:xfrm>
            <a:off x="914400" y="6172200"/>
            <a:ext cx="79248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18</a:t>
            </a:fld>
            <a:endParaRPr lang="en-US"/>
          </a:p>
        </p:txBody>
      </p:sp>
      <p:pic>
        <p:nvPicPr>
          <p:cNvPr id="10" name="~PP181.WAV">
            <a:hlinkClick r:id="" action="ppaction://media"/>
          </p:cNvPr>
          <p:cNvPicPr>
            <a:picLocks noRot="1" noChangeAspect="1"/>
          </p:cNvPicPr>
          <p:nvPr>
            <a:wavAudioFile r:embed="rId1" name="~PP181.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algn="ctr"/>
            <a:r>
              <a:rPr lang="en-US"/>
              <a:t>References (cont.)</a:t>
            </a:r>
          </a:p>
        </p:txBody>
      </p:sp>
      <p:sp>
        <p:nvSpPr>
          <p:cNvPr id="35842" name="Content Placeholder 2"/>
          <p:cNvSpPr>
            <a:spLocks noGrp="1"/>
          </p:cNvSpPr>
          <p:nvPr>
            <p:ph sz="quarter" idx="1"/>
          </p:nvPr>
        </p:nvSpPr>
        <p:spPr/>
        <p:txBody>
          <a:bodyPr/>
          <a:lstStyle/>
          <a:p>
            <a:r>
              <a:rPr lang="en-US" dirty="0"/>
              <a:t>Lewis, T., Colvin, G., &amp; </a:t>
            </a:r>
            <a:r>
              <a:rPr lang="en-US" dirty="0" err="1"/>
              <a:t>Sugai</a:t>
            </a:r>
            <a:r>
              <a:rPr lang="en-US" dirty="0"/>
              <a:t>, G. (2000). The effects of pre-correction and active supervision on the recess behavior of elementary students. </a:t>
            </a:r>
            <a:r>
              <a:rPr lang="en-US" i="1" dirty="0"/>
              <a:t>Education &amp; Treatment of Children</a:t>
            </a:r>
            <a:r>
              <a:rPr lang="en-US" dirty="0"/>
              <a:t>, </a:t>
            </a:r>
            <a:r>
              <a:rPr lang="en-US" i="1" dirty="0"/>
              <a:t>23</a:t>
            </a:r>
            <a:r>
              <a:rPr lang="en-US" dirty="0"/>
              <a:t>(2), 109.</a:t>
            </a:r>
          </a:p>
          <a:p>
            <a:r>
              <a:rPr lang="en-US" dirty="0"/>
              <a:t>Oswald, K., </a:t>
            </a:r>
            <a:r>
              <a:rPr lang="en-US" dirty="0" err="1"/>
              <a:t>Safran</a:t>
            </a:r>
            <a:r>
              <a:rPr lang="en-US" dirty="0"/>
              <a:t>, S., &amp; </a:t>
            </a:r>
            <a:r>
              <a:rPr lang="en-US" dirty="0" err="1"/>
              <a:t>Johanson</a:t>
            </a:r>
            <a:r>
              <a:rPr lang="en-US" dirty="0"/>
              <a:t>, G. (2005). Preventing trouble: Making schools safer places using positive behavior supports. </a:t>
            </a:r>
            <a:r>
              <a:rPr lang="en-US" i="1" dirty="0"/>
              <a:t>Education &amp; Treatment of Children</a:t>
            </a:r>
            <a:r>
              <a:rPr lang="en-US" dirty="0"/>
              <a:t>, </a:t>
            </a:r>
            <a:r>
              <a:rPr lang="en-US" i="1" dirty="0"/>
              <a:t>28</a:t>
            </a:r>
            <a:r>
              <a:rPr lang="en-US" dirty="0"/>
              <a:t>(3), 265-278.</a:t>
            </a:r>
          </a:p>
          <a:p>
            <a:r>
              <a:rPr lang="en-US" dirty="0"/>
              <a:t>Photos from www.sxu.hu</a:t>
            </a:r>
          </a:p>
          <a:p>
            <a:endParaRPr lang="en-US" dirty="0"/>
          </a:p>
        </p:txBody>
      </p:sp>
      <p:sp>
        <p:nvSpPr>
          <p:cNvPr id="35843" name="Footer Placeholder 3"/>
          <p:cNvSpPr>
            <a:spLocks noGrp="1"/>
          </p:cNvSpPr>
          <p:nvPr>
            <p:ph type="ftr" sz="quarter" idx="11"/>
          </p:nvPr>
        </p:nvSpPr>
        <p:spPr bwMode="auto">
          <a:xfrm>
            <a:off x="914400" y="6172200"/>
            <a:ext cx="80010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19</a:t>
            </a:fld>
            <a:endParaRPr lang="en-US"/>
          </a:p>
        </p:txBody>
      </p:sp>
      <p:pic>
        <p:nvPicPr>
          <p:cNvPr id="7" name="~PP3509.WAV">
            <a:hlinkClick r:id="" action="ppaction://media"/>
          </p:cNvPr>
          <p:cNvPicPr>
            <a:picLocks noRot="1" noChangeAspect="1"/>
          </p:cNvPicPr>
          <p:nvPr>
            <a:wavAudioFile r:embed="rId1" name="~PP3509.WAV"/>
          </p:nvPr>
        </p:nvPicPr>
        <p:blipFill>
          <a:blip r:embed="rId4" cstate="print"/>
          <a:stretch>
            <a:fillRect/>
          </a:stretch>
        </p:blipFill>
        <p:spPr>
          <a:xfrm>
            <a:off x="8656638" y="637063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pPr algn="ctr"/>
            <a:r>
              <a:rPr lang="en-US" dirty="0"/>
              <a:t>Contents</a:t>
            </a:r>
          </a:p>
        </p:txBody>
      </p:sp>
      <p:sp>
        <p:nvSpPr>
          <p:cNvPr id="3" name="Content Placeholder 2"/>
          <p:cNvSpPr>
            <a:spLocks noGrp="1"/>
          </p:cNvSpPr>
          <p:nvPr>
            <p:ph sz="quarter" idx="1"/>
          </p:nvPr>
        </p:nvSpPr>
        <p:spPr>
          <a:xfrm>
            <a:off x="914400" y="990600"/>
            <a:ext cx="7772400" cy="5029200"/>
          </a:xfrm>
        </p:spPr>
        <p:txBody>
          <a:bodyPr numCol="1"/>
          <a:lstStyle/>
          <a:p>
            <a:r>
              <a:rPr lang="en-US" dirty="0"/>
              <a:t>Introduction</a:t>
            </a:r>
          </a:p>
          <a:p>
            <a:r>
              <a:rPr lang="en-US" dirty="0"/>
              <a:t>Definition</a:t>
            </a:r>
          </a:p>
          <a:p>
            <a:r>
              <a:rPr lang="en-US" dirty="0"/>
              <a:t>Glossary</a:t>
            </a:r>
          </a:p>
          <a:p>
            <a:r>
              <a:rPr lang="en-US" dirty="0"/>
              <a:t>Summary of Research</a:t>
            </a:r>
          </a:p>
          <a:p>
            <a:r>
              <a:rPr lang="en-US" dirty="0"/>
              <a:t>How Active Supervision is used</a:t>
            </a:r>
          </a:p>
          <a:p>
            <a:r>
              <a:rPr lang="en-US" dirty="0"/>
              <a:t>Case Study</a:t>
            </a:r>
          </a:p>
          <a:p>
            <a:r>
              <a:rPr lang="en-US" dirty="0"/>
              <a:t>Active Supervision: Step-by-Step</a:t>
            </a:r>
          </a:p>
          <a:p>
            <a:r>
              <a:rPr lang="en-US" dirty="0"/>
              <a:t>Active Supervision Do’s</a:t>
            </a:r>
          </a:p>
          <a:p>
            <a:r>
              <a:rPr lang="en-US" dirty="0"/>
              <a:t>Active Supervision Don’ts</a:t>
            </a:r>
          </a:p>
          <a:p>
            <a:r>
              <a:rPr lang="en-US" dirty="0"/>
              <a:t>FAQs</a:t>
            </a:r>
          </a:p>
          <a:p>
            <a:r>
              <a:rPr lang="en-US" dirty="0"/>
              <a:t>References</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Copyright 2010, Susannah Brackett.</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2</a:t>
            </a:fld>
            <a:endParaRPr lang="en-US"/>
          </a:p>
        </p:txBody>
      </p:sp>
      <p:pic>
        <p:nvPicPr>
          <p:cNvPr id="7" name="~PP2818.WAV">
            <a:hlinkClick r:id="" action="ppaction://media"/>
          </p:cNvPr>
          <p:cNvPicPr>
            <a:picLocks noRot="1" noChangeAspect="1"/>
          </p:cNvPicPr>
          <p:nvPr>
            <a:wavAudioFile r:embed="rId1" name="~PP2818.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ctr"/>
            <a:r>
              <a:rPr lang="en-US"/>
              <a:t>PBIS and Active Supervision</a:t>
            </a:r>
          </a:p>
        </p:txBody>
      </p:sp>
      <p:sp>
        <p:nvSpPr>
          <p:cNvPr id="16386" name="Content Placeholder 2"/>
          <p:cNvSpPr>
            <a:spLocks noGrp="1"/>
          </p:cNvSpPr>
          <p:nvPr>
            <p:ph sz="quarter" idx="1"/>
          </p:nvPr>
        </p:nvSpPr>
        <p:spPr/>
        <p:txBody>
          <a:bodyPr/>
          <a:lstStyle/>
          <a:p>
            <a:r>
              <a:rPr lang="en-US" dirty="0"/>
              <a:t>Positive behavioral interventions and supports (PBIS) are school-wide evidence-based academic and behavioral strategies that are used to improve outcomes for all students.</a:t>
            </a:r>
          </a:p>
          <a:p>
            <a:r>
              <a:rPr lang="en-US" dirty="0"/>
              <a:t>Active supervision fits into the category of PBIS since it is evidence-based and can prevent behavior problems from occurring.</a:t>
            </a:r>
          </a:p>
          <a:p>
            <a:r>
              <a:rPr lang="en-US" dirty="0"/>
              <a:t>Active supervision can also be implemented</a:t>
            </a:r>
          </a:p>
          <a:p>
            <a:pPr>
              <a:buFont typeface="Wingdings 2" pitchFamily="18" charset="2"/>
              <a:buNone/>
            </a:pPr>
            <a:r>
              <a:rPr lang="en-US" dirty="0"/>
              <a:t>	as a school-wide intervention.</a:t>
            </a:r>
          </a:p>
        </p:txBody>
      </p:sp>
      <p:sp>
        <p:nvSpPr>
          <p:cNvPr id="16388" name="Footer Placeholder 4"/>
          <p:cNvSpPr>
            <a:spLocks noGrp="1"/>
          </p:cNvSpPr>
          <p:nvPr>
            <p:ph type="ftr" sz="quarter" idx="11"/>
          </p:nvPr>
        </p:nvSpPr>
        <p:spPr bwMode="auto">
          <a:xfrm>
            <a:off x="914400" y="6172200"/>
            <a:ext cx="57912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3</a:t>
            </a:fld>
            <a:endParaRPr lang="en-US"/>
          </a:p>
        </p:txBody>
      </p:sp>
      <p:pic>
        <p:nvPicPr>
          <p:cNvPr id="7" name="~PP1358.WAV">
            <a:hlinkClick r:id="" action="ppaction://media"/>
          </p:cNvPr>
          <p:cNvPicPr>
            <a:picLocks noRot="1" noChangeAspect="1"/>
          </p:cNvPicPr>
          <p:nvPr>
            <a:wavAudioFile r:embed="rId1" name="~PP1358.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algn="ctr"/>
            <a:r>
              <a:rPr lang="en-US"/>
              <a:t>What is Active Supervision?</a:t>
            </a:r>
          </a:p>
        </p:txBody>
      </p:sp>
      <p:sp>
        <p:nvSpPr>
          <p:cNvPr id="18434" name="Content Placeholder 9"/>
          <p:cNvSpPr>
            <a:spLocks noGrp="1"/>
          </p:cNvSpPr>
          <p:nvPr>
            <p:ph sz="quarter" idx="1"/>
          </p:nvPr>
        </p:nvSpPr>
        <p:spPr/>
        <p:txBody>
          <a:bodyPr/>
          <a:lstStyle/>
          <a:p>
            <a:r>
              <a:rPr lang="en-US" dirty="0"/>
              <a:t>Active supervision is a proactive approach used in school settings to monitor a large area in order to ensure safety and reduce problem behaviors.</a:t>
            </a:r>
          </a:p>
          <a:p>
            <a:r>
              <a:rPr lang="en-US" dirty="0"/>
              <a:t>This intervention  is most commonly used in non-classroom settings where there may be less adult direction and supervision.</a:t>
            </a:r>
          </a:p>
          <a:p>
            <a:r>
              <a:rPr lang="en-US" dirty="0"/>
              <a:t>Appropriate student behavior is supported and reinforced while inappropriate behavior is corrected.</a:t>
            </a:r>
          </a:p>
          <a:p>
            <a:endParaRPr lang="en-US" dirty="0"/>
          </a:p>
        </p:txBody>
      </p:sp>
      <p:sp>
        <p:nvSpPr>
          <p:cNvPr id="18436" name="Footer Placeholder 12"/>
          <p:cNvSpPr>
            <a:spLocks noGrp="1"/>
          </p:cNvSpPr>
          <p:nvPr>
            <p:ph type="ftr" sz="quarter" idx="11"/>
          </p:nvPr>
        </p:nvSpPr>
        <p:spPr bwMode="auto">
          <a:xfrm>
            <a:off x="914400" y="6172200"/>
            <a:ext cx="80772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dirty="0"/>
              <a:t>Copyright 2010, Susannah Brackett.</a:t>
            </a:r>
          </a:p>
        </p:txBody>
      </p:sp>
      <p:sp>
        <p:nvSpPr>
          <p:cNvPr id="6" name="Slide Number Placeholder 5"/>
          <p:cNvSpPr>
            <a:spLocks noGrp="1"/>
          </p:cNvSpPr>
          <p:nvPr>
            <p:ph type="sldNum" sz="quarter" idx="12"/>
          </p:nvPr>
        </p:nvSpPr>
        <p:spPr/>
        <p:txBody>
          <a:bodyPr/>
          <a:lstStyle/>
          <a:p>
            <a:pPr>
              <a:defRPr/>
            </a:pPr>
            <a:fld id="{488B8E7D-7A3A-436F-AB4A-F096C2C85E1B}" type="slidenum">
              <a:rPr lang="en-US" smtClean="0"/>
              <a:pPr>
                <a:defRPr/>
              </a:pPr>
              <a:t>4</a:t>
            </a:fld>
            <a:endParaRPr lang="en-US"/>
          </a:p>
        </p:txBody>
      </p:sp>
      <p:pic>
        <p:nvPicPr>
          <p:cNvPr id="9" name="Picture 4" descr="Subiendo">
            <a:hlinkClick r:id="rId4"/>
          </p:cNvPr>
          <p:cNvPicPr>
            <a:picLocks noChangeAspect="1" noChangeArrowheads="1"/>
          </p:cNvPicPr>
          <p:nvPr/>
        </p:nvPicPr>
        <p:blipFill>
          <a:blip r:embed="rId5" cstate="print"/>
          <a:srcRect/>
          <a:stretch>
            <a:fillRect/>
          </a:stretch>
        </p:blipFill>
        <p:spPr bwMode="auto">
          <a:xfrm>
            <a:off x="3505200" y="4800600"/>
            <a:ext cx="2857500" cy="1905000"/>
          </a:xfrm>
          <a:prstGeom prst="rect">
            <a:avLst/>
          </a:prstGeom>
          <a:noFill/>
          <a:ln w="9525">
            <a:noFill/>
            <a:miter lim="800000"/>
            <a:headEnd/>
            <a:tailEnd/>
          </a:ln>
        </p:spPr>
      </p:pic>
      <p:sp>
        <p:nvSpPr>
          <p:cNvPr id="10" name="TextBox 9"/>
          <p:cNvSpPr txBox="1"/>
          <p:nvPr/>
        </p:nvSpPr>
        <p:spPr>
          <a:xfrm>
            <a:off x="6324600" y="6096000"/>
            <a:ext cx="838200" cy="553998"/>
          </a:xfrm>
          <a:prstGeom prst="rect">
            <a:avLst/>
          </a:prstGeom>
          <a:noFill/>
        </p:spPr>
        <p:txBody>
          <a:bodyPr wrap="square" rtlCol="0">
            <a:spAutoFit/>
          </a:bodyPr>
          <a:lstStyle/>
          <a:p>
            <a:r>
              <a:rPr lang="en-US" sz="1000" dirty="0"/>
              <a:t>Photograph by </a:t>
            </a:r>
            <a:r>
              <a:rPr lang="en-US" sz="1000" dirty="0" err="1"/>
              <a:t>Subiendo</a:t>
            </a:r>
            <a:endParaRPr lang="en-US" sz="1000" dirty="0"/>
          </a:p>
        </p:txBody>
      </p:sp>
      <p:pic>
        <p:nvPicPr>
          <p:cNvPr id="11" name="~PP2723.WAV">
            <a:hlinkClick r:id="" action="ppaction://media"/>
          </p:cNvPr>
          <p:cNvPicPr>
            <a:picLocks noRot="1" noChangeAspect="1"/>
          </p:cNvPicPr>
          <p:nvPr>
            <a:wavAudioFile r:embed="rId1" name="~PP2723.WAV"/>
          </p:nvPr>
        </p:nvPicPr>
        <p:blipFill>
          <a:blip r:embed="rId6"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auto">
              <a:spcAft>
                <a:spcPts val="0"/>
              </a:spcAft>
              <a:defRPr/>
            </a:pPr>
            <a:r>
              <a:rPr lang="en-US" dirty="0"/>
              <a:t>Glossary of Terms Related to Active Supervision</a:t>
            </a:r>
          </a:p>
        </p:txBody>
      </p:sp>
      <p:sp>
        <p:nvSpPr>
          <p:cNvPr id="20482" name="Content Placeholder 2"/>
          <p:cNvSpPr>
            <a:spLocks noGrp="1"/>
          </p:cNvSpPr>
          <p:nvPr>
            <p:ph sz="quarter" idx="1"/>
          </p:nvPr>
        </p:nvSpPr>
        <p:spPr/>
        <p:txBody>
          <a:bodyPr/>
          <a:lstStyle/>
          <a:p>
            <a:r>
              <a:rPr lang="en-US" dirty="0" err="1"/>
              <a:t>Precorrection</a:t>
            </a:r>
            <a:r>
              <a:rPr lang="en-US" dirty="0"/>
              <a:t> – A strategy used to prevent undesirable behaviors from occurring by teaching and reminding students of the rules and routines so that they know what is expected and how to behave.</a:t>
            </a:r>
          </a:p>
          <a:p>
            <a:r>
              <a:rPr lang="en-US" dirty="0"/>
              <a:t>PBIS - Positive behavioral interventions and supports are school-wide evidence-based academic and behavioral programs that are used to improve outcomes for all students.</a:t>
            </a:r>
          </a:p>
          <a:p>
            <a:pPr>
              <a:buNone/>
            </a:pPr>
            <a:endParaRPr lang="en-US" dirty="0"/>
          </a:p>
        </p:txBody>
      </p:sp>
      <p:sp>
        <p:nvSpPr>
          <p:cNvPr id="20483" name="Footer Placeholder 5"/>
          <p:cNvSpPr>
            <a:spLocks noGrp="1"/>
          </p:cNvSpPr>
          <p:nvPr>
            <p:ph type="ftr" sz="quarter" idx="11"/>
          </p:nvPr>
        </p:nvSpPr>
        <p:spPr bwMode="auto">
          <a:xfrm>
            <a:off x="762000" y="6172200"/>
            <a:ext cx="80772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5</a:t>
            </a:fld>
            <a:endParaRPr lang="en-US"/>
          </a:p>
        </p:txBody>
      </p:sp>
      <p:pic>
        <p:nvPicPr>
          <p:cNvPr id="7" name="~PP2668.WAV">
            <a:hlinkClick r:id="" action="ppaction://media"/>
          </p:cNvPr>
          <p:cNvPicPr>
            <a:picLocks noRot="1" noChangeAspect="1"/>
          </p:cNvPicPr>
          <p:nvPr>
            <a:wavAudioFile r:embed="rId1" name="~PP2668.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algn="ctr"/>
            <a:r>
              <a:rPr lang="en-US"/>
              <a:t>Summary of Research</a:t>
            </a:r>
          </a:p>
        </p:txBody>
      </p:sp>
      <p:sp>
        <p:nvSpPr>
          <p:cNvPr id="21506" name="Content Placeholder 2"/>
          <p:cNvSpPr>
            <a:spLocks noGrp="1"/>
          </p:cNvSpPr>
          <p:nvPr>
            <p:ph sz="quarter" idx="1"/>
          </p:nvPr>
        </p:nvSpPr>
        <p:spPr/>
        <p:txBody>
          <a:bodyPr/>
          <a:lstStyle/>
          <a:p>
            <a:pPr marL="514350" indent="-514350">
              <a:buFont typeface="+mj-lt"/>
              <a:buAutoNum type="arabicPeriod"/>
            </a:pPr>
            <a:r>
              <a:rPr lang="en-US" dirty="0"/>
              <a:t>Haydon &amp; Scott (2008)</a:t>
            </a:r>
          </a:p>
          <a:p>
            <a:pPr marL="514350" indent="-514350">
              <a:buFont typeface="+mj-lt"/>
              <a:buAutoNum type="arabicPeriod"/>
            </a:pPr>
            <a:r>
              <a:rPr lang="en-US" dirty="0"/>
              <a:t>Elementary school in southern Illinois</a:t>
            </a:r>
          </a:p>
          <a:p>
            <a:pPr marL="514350" indent="-514350">
              <a:buFont typeface="+mj-lt"/>
              <a:buAutoNum type="arabicPeriod"/>
            </a:pPr>
            <a:r>
              <a:rPr lang="en-US" dirty="0"/>
              <a:t>400 students gathering in gym prior to start of school day</a:t>
            </a:r>
          </a:p>
          <a:p>
            <a:pPr marL="514350" indent="-514350">
              <a:buFont typeface="+mj-lt"/>
              <a:buAutoNum type="arabicPeriod"/>
            </a:pPr>
            <a:r>
              <a:rPr lang="en-US" dirty="0"/>
              <a:t>Studied the use of active supervision and </a:t>
            </a:r>
            <a:r>
              <a:rPr lang="en-US" dirty="0" err="1"/>
              <a:t>precorrection</a:t>
            </a:r>
            <a:endParaRPr lang="en-US" dirty="0"/>
          </a:p>
          <a:p>
            <a:pPr marL="514350" indent="-514350">
              <a:buFont typeface="+mj-lt"/>
              <a:buAutoNum type="arabicPeriod"/>
            </a:pPr>
            <a:r>
              <a:rPr lang="en-US" dirty="0"/>
              <a:t>Strategies were found to be effective</a:t>
            </a:r>
          </a:p>
        </p:txBody>
      </p:sp>
      <p:sp>
        <p:nvSpPr>
          <p:cNvPr id="21507" name="Footer Placeholder 3"/>
          <p:cNvSpPr>
            <a:spLocks noGrp="1"/>
          </p:cNvSpPr>
          <p:nvPr>
            <p:ph type="ftr" sz="quarter" idx="11"/>
          </p:nvPr>
        </p:nvSpPr>
        <p:spPr bwMode="auto">
          <a:xfrm>
            <a:off x="914400" y="6172200"/>
            <a:ext cx="7848600" cy="457200"/>
          </a:xfrm>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6</a:t>
            </a:fld>
            <a:endParaRPr lang="en-US"/>
          </a:p>
        </p:txBody>
      </p:sp>
      <p:pic>
        <p:nvPicPr>
          <p:cNvPr id="8" name="~PP1977.WAV">
            <a:hlinkClick r:id="" action="ppaction://media"/>
          </p:cNvPr>
          <p:cNvPicPr>
            <a:picLocks noRot="1" noChangeAspect="1"/>
          </p:cNvPicPr>
          <p:nvPr>
            <a:wavAudioFile r:embed="rId1" name="~PP1977.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t>Summary of Research (cont.)</a:t>
            </a:r>
          </a:p>
        </p:txBody>
      </p:sp>
      <p:sp>
        <p:nvSpPr>
          <p:cNvPr id="22530"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22531" name="Content Placeholder 3"/>
          <p:cNvSpPr>
            <a:spLocks noGrp="1"/>
          </p:cNvSpPr>
          <p:nvPr>
            <p:ph sz="quarter" idx="1"/>
          </p:nvPr>
        </p:nvSpPr>
        <p:spPr/>
        <p:txBody>
          <a:bodyPr/>
          <a:lstStyle/>
          <a:p>
            <a:pPr marL="514350" indent="-514350">
              <a:buFont typeface="+mj-lt"/>
              <a:buAutoNum type="arabicPeriod"/>
            </a:pPr>
            <a:r>
              <a:rPr lang="en-US" dirty="0" err="1"/>
              <a:t>Helmke</a:t>
            </a:r>
            <a:r>
              <a:rPr lang="en-US" dirty="0"/>
              <a:t> &amp; Schrader (2001)</a:t>
            </a:r>
          </a:p>
          <a:p>
            <a:pPr marL="514350" indent="-514350">
              <a:buFont typeface="+mj-lt"/>
              <a:buAutoNum type="arabicPeriod"/>
            </a:pPr>
            <a:r>
              <a:rPr lang="en-US" dirty="0"/>
              <a:t>Investigated the effectiveness of independent student practice on classroom achievement</a:t>
            </a:r>
          </a:p>
          <a:p>
            <a:pPr marL="514350" indent="-514350">
              <a:buFont typeface="+mj-lt"/>
              <a:buAutoNum type="arabicPeriod"/>
            </a:pPr>
            <a:r>
              <a:rPr lang="en-US" dirty="0"/>
              <a:t>Success was found to be dependent on teachers management, preparation, intensive supervision and contacts with students</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7</a:t>
            </a:fld>
            <a:endParaRPr lang="en-US"/>
          </a:p>
        </p:txBody>
      </p:sp>
      <p:pic>
        <p:nvPicPr>
          <p:cNvPr id="9" name="~PP773.WAV">
            <a:hlinkClick r:id="" action="ppaction://media"/>
          </p:cNvPr>
          <p:cNvPicPr>
            <a:picLocks noRot="1" noChangeAspect="1"/>
          </p:cNvPicPr>
          <p:nvPr>
            <a:wavAudioFile r:embed="rId1" name="~PP773.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algn="ctr"/>
            <a:r>
              <a:rPr lang="en-US"/>
              <a:t>Summary of Research (cont.)</a:t>
            </a:r>
          </a:p>
        </p:txBody>
      </p:sp>
      <p:sp>
        <p:nvSpPr>
          <p:cNvPr id="23554"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4" name="Content Placeholder 3"/>
          <p:cNvSpPr>
            <a:spLocks noGrp="1"/>
          </p:cNvSpPr>
          <p:nvPr>
            <p:ph sz="quarter" idx="1"/>
          </p:nvPr>
        </p:nvSpPr>
        <p:spPr/>
        <p:txBody>
          <a:bodyPr>
            <a:normAutofit/>
          </a:bodyPr>
          <a:lstStyle/>
          <a:p>
            <a:pPr marL="514350" indent="-514350" fontAlgn="auto">
              <a:spcBef>
                <a:spcPts val="580"/>
              </a:spcBef>
              <a:spcAft>
                <a:spcPts val="0"/>
              </a:spcAft>
              <a:buFont typeface="+mj-lt"/>
              <a:buAutoNum type="arabicPeriod"/>
              <a:defRPr/>
            </a:pPr>
            <a:r>
              <a:rPr lang="en-US" dirty="0"/>
              <a:t>Johnson-</a:t>
            </a:r>
            <a:r>
              <a:rPr lang="en-US" dirty="0" err="1"/>
              <a:t>Gros</a:t>
            </a:r>
            <a:r>
              <a:rPr lang="en-US" dirty="0"/>
              <a:t>, Lyons, &amp; Griffin (2008) </a:t>
            </a:r>
          </a:p>
          <a:p>
            <a:pPr marL="514350" indent="-514350" fontAlgn="auto">
              <a:spcBef>
                <a:spcPts val="580"/>
              </a:spcBef>
              <a:spcAft>
                <a:spcPts val="0"/>
              </a:spcAft>
              <a:buFont typeface="+mj-lt"/>
              <a:buAutoNum type="arabicPeriod"/>
              <a:defRPr/>
            </a:pPr>
            <a:r>
              <a:rPr lang="en-US" dirty="0"/>
              <a:t>Studied the effectiveness  of active supervision for reducing problem behaviors in hallway</a:t>
            </a:r>
          </a:p>
          <a:p>
            <a:pPr marL="514350" indent="-514350" fontAlgn="auto">
              <a:spcBef>
                <a:spcPts val="580"/>
              </a:spcBef>
              <a:spcAft>
                <a:spcPts val="0"/>
              </a:spcAft>
              <a:buFont typeface="+mj-lt"/>
              <a:buAutoNum type="arabicPeriod"/>
              <a:defRPr/>
            </a:pPr>
            <a:r>
              <a:rPr lang="en-US" dirty="0"/>
              <a:t>Three steps of active supervision described:</a:t>
            </a:r>
          </a:p>
          <a:p>
            <a:pPr marL="788988" lvl="1" indent="-514350" fontAlgn="auto">
              <a:spcBef>
                <a:spcPts val="580"/>
              </a:spcBef>
              <a:spcAft>
                <a:spcPts val="0"/>
              </a:spcAft>
              <a:defRPr/>
            </a:pPr>
            <a:r>
              <a:rPr lang="en-US" dirty="0"/>
              <a:t> Scan the area</a:t>
            </a:r>
          </a:p>
          <a:p>
            <a:pPr marL="788988" lvl="1" indent="-514350" fontAlgn="auto">
              <a:spcBef>
                <a:spcPts val="580"/>
              </a:spcBef>
              <a:spcAft>
                <a:spcPts val="0"/>
              </a:spcAft>
              <a:defRPr/>
            </a:pPr>
            <a:r>
              <a:rPr lang="en-US" dirty="0"/>
              <a:t>Move around entire location</a:t>
            </a:r>
          </a:p>
          <a:p>
            <a:pPr marL="788988" lvl="1" indent="-514350" fontAlgn="auto">
              <a:spcBef>
                <a:spcPts val="580"/>
              </a:spcBef>
              <a:spcAft>
                <a:spcPts val="0"/>
              </a:spcAft>
              <a:defRPr/>
            </a:pPr>
            <a:r>
              <a:rPr lang="en-US" dirty="0"/>
              <a:t>Interact with students</a:t>
            </a:r>
          </a:p>
          <a:p>
            <a:pPr marL="514350" indent="-514350" fontAlgn="auto">
              <a:spcBef>
                <a:spcPts val="580"/>
              </a:spcBef>
              <a:spcAft>
                <a:spcPts val="0"/>
              </a:spcAft>
              <a:buFont typeface="+mj-lt"/>
              <a:buAutoNum type="arabicPeriod"/>
              <a:defRPr/>
            </a:pPr>
            <a:r>
              <a:rPr lang="en-US" dirty="0"/>
              <a:t>Active supervision found to be effective</a:t>
            </a:r>
          </a:p>
          <a:p>
            <a:pPr marL="514350" indent="-514350" fontAlgn="auto">
              <a:spcBef>
                <a:spcPts val="580"/>
              </a:spcBef>
              <a:spcAft>
                <a:spcPts val="0"/>
              </a:spcAft>
              <a:buFont typeface="+mj-lt"/>
              <a:buAutoNum type="arabicPeriod"/>
              <a:defRPr/>
            </a:pPr>
            <a:endParaRPr lang="en-US" dirty="0"/>
          </a:p>
          <a:p>
            <a:pPr marL="514350" indent="-514350" fontAlgn="auto">
              <a:spcBef>
                <a:spcPts val="580"/>
              </a:spcBef>
              <a:spcAft>
                <a:spcPts val="0"/>
              </a:spcAft>
              <a:buFont typeface="+mj-lt"/>
              <a:buAutoNum type="arabicPeriod"/>
              <a:defRPr/>
            </a:pPr>
            <a:endParaRPr lang="en-US" dirty="0"/>
          </a:p>
          <a:p>
            <a:pPr marL="514350" indent="-514350" fontAlgn="auto">
              <a:spcBef>
                <a:spcPts val="580"/>
              </a:spcBef>
              <a:spcAft>
                <a:spcPts val="0"/>
              </a:spcAft>
              <a:buFont typeface="+mj-lt"/>
              <a:buAutoNum type="arabicPeriod"/>
              <a:defRPr/>
            </a:pPr>
            <a:endParaRPr lang="en-US" dirty="0"/>
          </a:p>
          <a:p>
            <a:pPr marL="788988" lvl="1" indent="-514350" fontAlgn="auto">
              <a:spcBef>
                <a:spcPts val="580"/>
              </a:spcBef>
              <a:spcAft>
                <a:spcPts val="0"/>
              </a:spcAft>
              <a:buNone/>
              <a:defRPr/>
            </a:pPr>
            <a:endParaRPr lang="en-US" dirty="0"/>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8</a:t>
            </a:fld>
            <a:endParaRPr lang="en-US"/>
          </a:p>
        </p:txBody>
      </p:sp>
      <p:pic>
        <p:nvPicPr>
          <p:cNvPr id="7" name="~PP1798.WAV">
            <a:hlinkClick r:id="" action="ppaction://media"/>
          </p:cNvPr>
          <p:cNvPicPr>
            <a:picLocks noRot="1" noChangeAspect="1"/>
          </p:cNvPicPr>
          <p:nvPr>
            <a:wavAudioFile r:embed="rId1" name="~PP1798.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gn="ctr"/>
            <a:r>
              <a:rPr lang="en-US"/>
              <a:t>Summary of Research (cont.)</a:t>
            </a:r>
          </a:p>
        </p:txBody>
      </p:sp>
      <p:sp>
        <p:nvSpPr>
          <p:cNvPr id="24578" name="Footer Placeholder 2"/>
          <p:cNvSpPr>
            <a:spLocks noGrp="1"/>
          </p:cNvSpPr>
          <p:nvPr>
            <p:ph type="ftr" sz="quarter" idx="11"/>
          </p:nvPr>
        </p:nvSpPr>
        <p:spPr bwMode="auto">
          <a:noFill/>
          <a:ln>
            <a:miter lim="800000"/>
            <a:headEnd/>
            <a:tailEnd/>
          </a:ln>
        </p:spPr>
        <p:txBody>
          <a:bodyPr vert="horz" wrap="square" lIns="91440" tIns="45720" rIns="91440" bIns="45720" numCol="1" compatLnSpc="1">
            <a:prstTxWarp prst="textNoShape">
              <a:avLst/>
            </a:prstTxWarp>
          </a:bodyPr>
          <a:lstStyle/>
          <a:p>
            <a:pPr fontAlgn="base">
              <a:spcBef>
                <a:spcPct val="0"/>
              </a:spcBef>
              <a:spcAft>
                <a:spcPct val="0"/>
              </a:spcAft>
            </a:pPr>
            <a:r>
              <a:rPr lang="en-US"/>
              <a:t>Copyright 2010, Susannah Brackett.</a:t>
            </a:r>
          </a:p>
        </p:txBody>
      </p:sp>
      <p:sp>
        <p:nvSpPr>
          <p:cNvPr id="24579" name="Content Placeholder 3"/>
          <p:cNvSpPr>
            <a:spLocks noGrp="1"/>
          </p:cNvSpPr>
          <p:nvPr>
            <p:ph sz="quarter" idx="1"/>
          </p:nvPr>
        </p:nvSpPr>
        <p:spPr/>
        <p:txBody>
          <a:bodyPr/>
          <a:lstStyle/>
          <a:p>
            <a:pPr marL="514350" indent="-514350">
              <a:buFont typeface="+mj-lt"/>
              <a:buAutoNum type="arabicPeriod"/>
            </a:pPr>
            <a:r>
              <a:rPr lang="en-US" dirty="0"/>
              <a:t>Lewis, Colvin, &amp; </a:t>
            </a:r>
            <a:r>
              <a:rPr lang="en-US" dirty="0" err="1"/>
              <a:t>Sugai</a:t>
            </a:r>
            <a:r>
              <a:rPr lang="en-US" dirty="0"/>
              <a:t>(2000) </a:t>
            </a:r>
          </a:p>
          <a:p>
            <a:pPr marL="514350" indent="-514350">
              <a:buFont typeface="+mj-lt"/>
              <a:buAutoNum type="arabicPeriod"/>
            </a:pPr>
            <a:r>
              <a:rPr lang="en-US" dirty="0"/>
              <a:t>Elementary school playground</a:t>
            </a:r>
          </a:p>
          <a:p>
            <a:pPr marL="514350" indent="-514350">
              <a:buFont typeface="+mj-lt"/>
              <a:buAutoNum type="arabicPeriod"/>
            </a:pPr>
            <a:r>
              <a:rPr lang="en-US" dirty="0"/>
              <a:t>Studied effectiveness of </a:t>
            </a:r>
            <a:r>
              <a:rPr lang="en-US" dirty="0" err="1"/>
              <a:t>precorrection</a:t>
            </a:r>
            <a:r>
              <a:rPr lang="en-US" dirty="0"/>
              <a:t> and active supervision for managing problem behaviors</a:t>
            </a:r>
          </a:p>
          <a:p>
            <a:pPr marL="514350" indent="-514350">
              <a:buFont typeface="+mj-lt"/>
              <a:buAutoNum type="arabicPeriod"/>
            </a:pPr>
            <a:r>
              <a:rPr lang="en-US" dirty="0"/>
              <a:t>Rates of active supervision by playground monitors also studied</a:t>
            </a:r>
          </a:p>
          <a:p>
            <a:pPr marL="514350" indent="-514350">
              <a:buFont typeface="+mj-lt"/>
              <a:buAutoNum type="arabicPeriod"/>
            </a:pPr>
            <a:r>
              <a:rPr lang="en-US" dirty="0"/>
              <a:t>Rates of problem behaviors decreased even though rates of active supervision did not</a:t>
            </a:r>
          </a:p>
        </p:txBody>
      </p:sp>
      <p:sp>
        <p:nvSpPr>
          <p:cNvPr id="5" name="Slide Number Placeholder 4"/>
          <p:cNvSpPr>
            <a:spLocks noGrp="1"/>
          </p:cNvSpPr>
          <p:nvPr>
            <p:ph type="sldNum" sz="quarter" idx="12"/>
          </p:nvPr>
        </p:nvSpPr>
        <p:spPr/>
        <p:txBody>
          <a:bodyPr/>
          <a:lstStyle/>
          <a:p>
            <a:pPr>
              <a:defRPr/>
            </a:pPr>
            <a:fld id="{488B8E7D-7A3A-436F-AB4A-F096C2C85E1B}" type="slidenum">
              <a:rPr lang="en-US" smtClean="0"/>
              <a:pPr>
                <a:defRPr/>
              </a:pPr>
              <a:t>9</a:t>
            </a:fld>
            <a:endParaRPr lang="en-US"/>
          </a:p>
        </p:txBody>
      </p:sp>
      <p:pic>
        <p:nvPicPr>
          <p:cNvPr id="7" name="~PP2591.WAV">
            <a:hlinkClick r:id="" action="ppaction://media"/>
          </p:cNvPr>
          <p:cNvPicPr>
            <a:picLocks noRot="1" noChangeAspect="1"/>
          </p:cNvPicPr>
          <p:nvPr>
            <a:wavAudioFile r:embed="rId1" name="~PP2591.WAV"/>
          </p:nvPr>
        </p:nvPicPr>
        <p:blipFill>
          <a:blip r:embed="rId4" cstate="print"/>
          <a:stretch>
            <a:fillRect/>
          </a:stretch>
        </p:blipFill>
        <p:spPr>
          <a:xfrm>
            <a:off x="8696325" y="64103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3708</TotalTime>
  <Words>2916</Words>
  <Application>Microsoft Office PowerPoint</Application>
  <PresentationFormat>On-screen Show (4:3)</PresentationFormat>
  <Paragraphs>195</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Franklin Gothic Book</vt:lpstr>
      <vt:lpstr>Perpetua</vt:lpstr>
      <vt:lpstr>Wingdings 2</vt:lpstr>
      <vt:lpstr>Equity</vt:lpstr>
      <vt:lpstr>Active Supervision</vt:lpstr>
      <vt:lpstr>Contents</vt:lpstr>
      <vt:lpstr>PBIS and Active Supervision</vt:lpstr>
      <vt:lpstr>What is Active Supervision?</vt:lpstr>
      <vt:lpstr>Glossary of Terms Related to Active Supervision</vt:lpstr>
      <vt:lpstr>Summary of Research</vt:lpstr>
      <vt:lpstr>Summary of Research (cont.)</vt:lpstr>
      <vt:lpstr>Summary of Research (cont.)</vt:lpstr>
      <vt:lpstr>Summary of Research (cont.)</vt:lpstr>
      <vt:lpstr>Summary of Research (cont.)</vt:lpstr>
      <vt:lpstr>How Active Supervision is Used</vt:lpstr>
      <vt:lpstr>Case Study: Part 1</vt:lpstr>
      <vt:lpstr>Active Supervision: Step-by-Step</vt:lpstr>
      <vt:lpstr>Active Supervision Do’s</vt:lpstr>
      <vt:lpstr>Active Supervision Don’ts</vt:lpstr>
      <vt:lpstr>Case Study: Part 2</vt:lpstr>
      <vt:lpstr>Frequently Asked Questions</vt:lpstr>
      <vt:lpstr>References</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Susi</dc:creator>
  <cp:lastModifiedBy>Covaleski, Kylea Joyce</cp:lastModifiedBy>
  <cp:revision>158</cp:revision>
  <dcterms:created xsi:type="dcterms:W3CDTF">2010-03-11T23:18:00Z</dcterms:created>
  <dcterms:modified xsi:type="dcterms:W3CDTF">2019-09-03T00:48:48Z</dcterms:modified>
</cp:coreProperties>
</file>