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89" r:id="rId4"/>
    <p:sldId id="267" r:id="rId5"/>
    <p:sldId id="258" r:id="rId6"/>
    <p:sldId id="287" r:id="rId7"/>
    <p:sldId id="290" r:id="rId8"/>
    <p:sldId id="286" r:id="rId9"/>
    <p:sldId id="265" r:id="rId10"/>
    <p:sldId id="273" r:id="rId11"/>
    <p:sldId id="291" r:id="rId12"/>
    <p:sldId id="268" r:id="rId13"/>
    <p:sldId id="292" r:id="rId14"/>
    <p:sldId id="282" r:id="rId15"/>
    <p:sldId id="298" r:id="rId16"/>
    <p:sldId id="299" r:id="rId17"/>
    <p:sldId id="296" r:id="rId18"/>
    <p:sldId id="283" r:id="rId19"/>
    <p:sldId id="293" r:id="rId20"/>
    <p:sldId id="297" r:id="rId21"/>
    <p:sldId id="284" r:id="rId22"/>
    <p:sldId id="271" r:id="rId23"/>
    <p:sldId id="285" r:id="rId24"/>
    <p:sldId id="2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5D5F01"/>
    <a:srgbClr val="000066"/>
    <a:srgbClr val="003399"/>
    <a:srgbClr val="000099"/>
    <a:srgbClr val="002060"/>
    <a:srgbClr val="89A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4891" autoAdjust="0"/>
  </p:normalViewPr>
  <p:slideViewPr>
    <p:cSldViewPr>
      <p:cViewPr varScale="1">
        <p:scale>
          <a:sx n="16" d="100"/>
          <a:sy n="16" d="100"/>
        </p:scale>
        <p:origin x="1992" y="30"/>
      </p:cViewPr>
      <p:guideLst>
        <p:guide orient="horz" pos="2160"/>
        <p:guide pos="2880"/>
      </p:guideLst>
    </p:cSldViewPr>
  </p:slideViewPr>
  <p:outlineViewPr>
    <p:cViewPr>
      <p:scale>
        <a:sx n="33" d="100"/>
        <a:sy n="33" d="100"/>
      </p:scale>
      <p:origin x="0" y="10314"/>
    </p:cViewPr>
  </p:outlineViewPr>
  <p:notesTextViewPr>
    <p:cViewPr>
      <p:scale>
        <a:sx n="100" d="100"/>
        <a:sy n="100" d="100"/>
      </p:scale>
      <p:origin x="0" y="0"/>
    </p:cViewPr>
  </p:notesTextViewPr>
  <p:sorterViewPr>
    <p:cViewPr>
      <p:scale>
        <a:sx n="66" d="100"/>
        <a:sy n="66" d="100"/>
      </p:scale>
      <p:origin x="0" y="168"/>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CAFC75-5036-427D-A051-4B76DAE237C8}" type="datetimeFigureOut">
              <a:rPr lang="en-US"/>
              <a:pPr>
                <a:defRPr/>
              </a:pPr>
              <a:t>9/7/2019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2011EE-FAB8-421D-A980-1E57862B77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19D590C-ECDF-4142-90D5-185A599AFC76}" type="datetimeFigureOut">
              <a:rPr lang="en-US"/>
              <a:pPr>
                <a:defRPr/>
              </a:pPr>
              <a:t>9/7/2019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961D02-0FA1-437E-9A3C-C92E30E672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Hello ladies and gentlemen. I am Juliana Ramirez, a graduate student in the School of Education at the University of Pittsburgh. The strategy I will present is Motivational Interviewing – An introduction to Medical Personnel.  </a:t>
            </a:r>
          </a:p>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08B2A3-23D3-471A-AF6E-903A324D2AB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err="1"/>
              <a:t>Gance</a:t>
            </a:r>
            <a:r>
              <a:rPr lang="en-US" dirty="0"/>
              <a:t>-Cleveland evaluated MI</a:t>
            </a:r>
            <a:r>
              <a:rPr lang="en-US" baseline="0" dirty="0"/>
              <a:t> as a strategy to increase families adherence to treatment.  They </a:t>
            </a:r>
            <a:r>
              <a:rPr lang="en-US" dirty="0"/>
              <a:t>found  </a:t>
            </a:r>
          </a:p>
          <a:p>
            <a:pPr marL="228600" indent="-228600" eaLnBrk="1" hangingPunct="1">
              <a:buFontTx/>
              <a:buChar char="•"/>
            </a:pPr>
            <a:r>
              <a:rPr lang="en-US" dirty="0"/>
              <a:t>64% success rate with knowledge or general advice alone, and 85% success rate for the more collaborative approach that uses behavioral strategies. </a:t>
            </a:r>
          </a:p>
          <a:p>
            <a:pPr marL="228600" indent="-228600" eaLnBrk="1" hangingPunct="1">
              <a:buFontTx/>
              <a:buChar char="•"/>
            </a:pPr>
            <a:r>
              <a:rPr lang="en-US" dirty="0"/>
              <a:t>MI has been shown to be beneficial in controlling alcohol and drug addictions, and </a:t>
            </a:r>
            <a:r>
              <a:rPr lang="en-US" dirty="0" err="1"/>
              <a:t>nonaddictive</a:t>
            </a:r>
            <a:r>
              <a:rPr lang="en-US" dirty="0"/>
              <a:t> health behaviors, as well as decreasing high-risk behaviors in HIV clients.  </a:t>
            </a:r>
          </a:p>
          <a:p>
            <a:pPr marL="228600" indent="-228600" eaLnBrk="1" hangingPunct="1">
              <a:buFontTx/>
              <a:buChar char="•"/>
            </a:pPr>
            <a:r>
              <a:rPr lang="en-US" dirty="0"/>
              <a:t>They</a:t>
            </a:r>
            <a:r>
              <a:rPr lang="en-US" baseline="0" dirty="0"/>
              <a:t> found that MI increased </a:t>
            </a:r>
            <a:r>
              <a:rPr lang="en-US" dirty="0"/>
              <a:t>treatment compliance in diabetics, medication regimens, pain treatment, and eating disorders.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a:t>Motivational interviewing was effective even in brief encounters of only 15 minutes, with a likelihood of increasing its effectiveness with more than one patient encounter, and with no adverse effects reported. </a:t>
            </a:r>
          </a:p>
          <a:p>
            <a:pPr marL="228600" indent="-228600" eaLnBrk="1" hangingPunct="1">
              <a:buFontTx/>
              <a:buChar char="•"/>
            </a:pPr>
            <a:endParaRPr lang="en-US" dirty="0"/>
          </a:p>
          <a:p>
            <a:pPr marL="228600" indent="-228600" eaLnBrk="1" hangingPunct="1">
              <a:buFontTx/>
              <a:buChar char="•"/>
            </a:pPr>
            <a:r>
              <a:rPr lang="en-US" dirty="0"/>
              <a:t>Health care providers who acted as counselors were psychologist in 55% of the studies, medical doctors in 30%, and other medical personnel such as nurses, midwives, and dieticians in 15%.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err="1"/>
              <a:t>Rubak</a:t>
            </a:r>
            <a:r>
              <a:rPr lang="en-US" dirty="0"/>
              <a:t> and colleagues in 2006 found that after a course in</a:t>
            </a:r>
            <a:r>
              <a:rPr lang="en-US" baseline="0" dirty="0"/>
              <a:t> MI</a:t>
            </a:r>
            <a:r>
              <a:rPr lang="en-US" dirty="0"/>
              <a:t>: </a:t>
            </a:r>
          </a:p>
          <a:p>
            <a:pPr marL="228600" indent="-228600" eaLnBrk="1" hangingPunct="1">
              <a:buFontTx/>
              <a:buChar char="•"/>
            </a:pPr>
            <a:r>
              <a:rPr lang="en-US" dirty="0"/>
              <a:t>The medical personnel seemed to change their professional behavior in daily practice. </a:t>
            </a:r>
          </a:p>
          <a:p>
            <a:pPr marL="228600" indent="-228600" eaLnBrk="1" hangingPunct="1">
              <a:buFontTx/>
              <a:buChar char="•"/>
            </a:pPr>
            <a:r>
              <a:rPr lang="en-US" dirty="0"/>
              <a:t>Medical personnel found MI to be more effective than traditional advice.</a:t>
            </a:r>
          </a:p>
          <a:p>
            <a:pPr marL="228600" indent="-228600" eaLnBrk="1" hangingPunct="1">
              <a:buFontTx/>
              <a:buChar char="•"/>
            </a:pPr>
            <a:r>
              <a:rPr lang="en-US" dirty="0"/>
              <a:t>Medical personnel reported that the use of the new technique was no more time-consuming than traditional advice.</a:t>
            </a:r>
          </a:p>
          <a:p>
            <a:pPr marL="228600" indent="-228600" eaLnBrk="1" hangingPunct="1">
              <a:buFontTx/>
              <a:buChar char="•"/>
            </a:pPr>
            <a:r>
              <a:rPr lang="en-US" dirty="0"/>
              <a:t>And expressed that MI</a:t>
            </a:r>
            <a:r>
              <a:rPr lang="en-US" baseline="0" dirty="0"/>
              <a:t> </a:t>
            </a:r>
            <a:r>
              <a:rPr lang="en-US" dirty="0"/>
              <a:t>improved the patient-doctor relationship.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a:t>There are different scenarios in where MI could be use. </a:t>
            </a:r>
          </a:p>
          <a:p>
            <a:pPr marL="228600" indent="-228600" eaLnBrk="1" hangingPunct="1">
              <a:buFontTx/>
              <a:buChar char="•"/>
            </a:pPr>
            <a:r>
              <a:rPr lang="en-US" dirty="0"/>
              <a:t>To improve parental behaviors.</a:t>
            </a:r>
          </a:p>
          <a:p>
            <a:pPr marL="228600" indent="-228600" eaLnBrk="1" hangingPunct="1">
              <a:buFontTx/>
              <a:buChar char="•"/>
            </a:pPr>
            <a:r>
              <a:rPr lang="en-US" dirty="0"/>
              <a:t>With adolescents’ competing demands of  identity development and desire to assert independence. </a:t>
            </a:r>
          </a:p>
          <a:p>
            <a:pPr marL="228600" indent="-228600" eaLnBrk="1" hangingPunct="1">
              <a:buFontTx/>
              <a:buChar char="•"/>
            </a:pPr>
            <a:r>
              <a:rPr lang="en-US" dirty="0"/>
              <a:t>To</a:t>
            </a:r>
            <a:r>
              <a:rPr lang="en-US" baseline="0" dirty="0"/>
              <a:t> i</a:t>
            </a:r>
            <a:r>
              <a:rPr lang="en-US" dirty="0"/>
              <a:t>ncrease compliance with children and adolescents with chronic illness. </a:t>
            </a:r>
          </a:p>
          <a:p>
            <a:pPr marL="228600" indent="-228600" eaLnBrk="1" hangingPunct="1">
              <a:buFontTx/>
              <a:buChar char="•"/>
            </a:pPr>
            <a:r>
              <a:rPr lang="en-US" dirty="0"/>
              <a:t>And into other delivery formats, including interactive computer programs, self-help materials, and group sessions. </a:t>
            </a:r>
          </a:p>
          <a:p>
            <a:pPr marL="228600" indent="-228600" eaLnBrk="1" hangingPunct="1"/>
            <a:endParaRPr lang="en-US" dirty="0"/>
          </a:p>
          <a:p>
            <a:pPr marL="228600" indent="-228600"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a:t>To apply correctly MI, it is important to take in mind these recommendations:</a:t>
            </a:r>
          </a:p>
          <a:p>
            <a:pPr marL="228600" indent="-228600" eaLnBrk="1" hangingPunct="1">
              <a:buFont typeface="+mj-lt"/>
              <a:buNone/>
            </a:pPr>
            <a:endParaRPr lang="en-US" dirty="0"/>
          </a:p>
          <a:p>
            <a:pPr marL="228600" indent="-228600" eaLnBrk="1" hangingPunct="1">
              <a:buFont typeface="+mj-lt"/>
              <a:buNone/>
            </a:pPr>
            <a:endParaRPr lang="en-US" dirty="0"/>
          </a:p>
          <a:p>
            <a:pPr marL="228600" indent="-228600" eaLnBrk="1" hangingPunct="1">
              <a:buFont typeface="+mj-lt"/>
              <a:buAutoNum type="arabicPeriod"/>
            </a:pPr>
            <a:r>
              <a:rPr lang="en-US" dirty="0"/>
              <a:t>One, Using open-ended questions to encourage the patient to think though and provide richer, fuller responses. </a:t>
            </a:r>
          </a:p>
          <a:p>
            <a:pPr marL="228600" indent="-228600" eaLnBrk="1" hangingPunct="1">
              <a:buFont typeface="+mj-lt"/>
              <a:buAutoNum type="arabicPeriod"/>
            </a:pPr>
            <a:endParaRPr lang="en-US" dirty="0"/>
          </a:p>
          <a:p>
            <a:pPr marL="228600" indent="-228600" eaLnBrk="1" hangingPunct="1">
              <a:buFont typeface="+mj-lt"/>
              <a:buAutoNum type="arabicPeriod"/>
            </a:pPr>
            <a:r>
              <a:rPr lang="en-US" dirty="0"/>
              <a:t>Two, The health care demonstrates reflective listening to reasoning with a patient and to clarifying the meaning of their statements.</a:t>
            </a:r>
          </a:p>
          <a:p>
            <a:pPr marL="228600" indent="-228600" eaLnBrk="1" hangingPunct="1">
              <a:buFont typeface="+mj-lt"/>
              <a:buNone/>
            </a:pPr>
            <a:endParaRPr lang="en-US" dirty="0"/>
          </a:p>
          <a:p>
            <a:pPr marL="228600" indent="-228600" eaLnBrk="1" hangingPunct="1">
              <a:buFont typeface="+mj-lt"/>
              <a:buNone/>
            </a:pPr>
            <a:r>
              <a:rPr lang="en-US" dirty="0"/>
              <a:t>3.</a:t>
            </a:r>
            <a:r>
              <a:rPr lang="en-US" baseline="0" dirty="0"/>
              <a:t>  Three, </a:t>
            </a:r>
            <a:r>
              <a:rPr lang="en-US" dirty="0"/>
              <a:t>Development of discrepancy between the patient’s current behavior and the treatment goal. </a:t>
            </a:r>
          </a:p>
          <a:p>
            <a:pPr marL="228600" indent="-228600" eaLnBrk="1" hangingPunct="1">
              <a:buFont typeface="+mj-lt"/>
              <a:buNone/>
            </a:pPr>
            <a:r>
              <a:rPr lang="en-US" dirty="0"/>
              <a:t> </a:t>
            </a:r>
          </a:p>
          <a:p>
            <a:pPr marL="228600" indent="-228600" eaLnBrk="1" hangingPunct="1">
              <a:buFont typeface="+mj-lt"/>
              <a:buNone/>
            </a:pPr>
            <a:r>
              <a:rPr lang="en-US" dirty="0"/>
              <a:t>4.</a:t>
            </a:r>
            <a:r>
              <a:rPr lang="en-US" baseline="0" dirty="0"/>
              <a:t>  Four, </a:t>
            </a:r>
            <a:r>
              <a:rPr lang="en-US" dirty="0"/>
              <a:t>Use affirmations to demonstrate support of a patient’s efforts. </a:t>
            </a:r>
          </a:p>
          <a:p>
            <a:pPr marL="228600" indent="-228600" eaLnBrk="1" hangingPunct="1">
              <a:buFont typeface="+mj-lt"/>
              <a:buNone/>
            </a:pPr>
            <a:endParaRPr lang="en-US" dirty="0"/>
          </a:p>
          <a:p>
            <a:pPr marL="228600" indent="-228600" eaLnBrk="1" hangingPunct="1">
              <a:buFont typeface="+mj-lt"/>
              <a:buNone/>
            </a:pPr>
            <a:r>
              <a:rPr lang="en-US" dirty="0"/>
              <a:t>5.  And five, use of summary statements  which include integrating the full picture of the pros and cons of a patient’s behavior, followed by checking in with patients to make sure they feel you fully understand their situation.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a:t>Use the developmental framework to have outcomes related to modify health-related behavior: </a:t>
            </a:r>
          </a:p>
          <a:p>
            <a:pPr marL="228600" indent="-228600" eaLnBrk="1" hangingPunct="1">
              <a:buFontTx/>
              <a:buNone/>
            </a:pPr>
            <a:endParaRPr lang="en-US" dirty="0"/>
          </a:p>
          <a:p>
            <a:pPr marL="228600" indent="-228600" eaLnBrk="1" hangingPunct="1"/>
            <a:r>
              <a:rPr lang="en-US" dirty="0"/>
              <a:t>1. First, Understand children’s causal reasoning, language ability, and self-understanding, as well as their environmental context. </a:t>
            </a:r>
          </a:p>
          <a:p>
            <a:pPr marL="228600" indent="-228600" eaLnBrk="1" hangingPunct="1"/>
            <a:r>
              <a:rPr lang="en-US" dirty="0"/>
              <a:t>2. Second, Be concrete and focus on behavioral recommendations for the child. </a:t>
            </a:r>
          </a:p>
          <a:p>
            <a:pPr marL="228600" indent="-228600" eaLnBrk="1" hangingPunct="1"/>
            <a:r>
              <a:rPr lang="en-US" dirty="0"/>
              <a:t>3. And third,</a:t>
            </a:r>
            <a:r>
              <a:rPr lang="en-US" baseline="0" dirty="0"/>
              <a:t> The intervention should support in company of the adult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a:t>Working with families using the family-centered approach:</a:t>
            </a:r>
          </a:p>
          <a:p>
            <a:pPr marL="228600" indent="-228600" eaLnBrk="1" hangingPunct="1">
              <a:buFontTx/>
              <a:buNone/>
            </a:pPr>
            <a:endParaRPr lang="en-US" dirty="0"/>
          </a:p>
          <a:p>
            <a:pPr marL="228600" indent="-228600" eaLnBrk="1" hangingPunct="1">
              <a:buFont typeface="+mj-lt"/>
              <a:buAutoNum type="arabicPeriod"/>
            </a:pPr>
            <a:r>
              <a:rPr lang="en-US" dirty="0"/>
              <a:t>The Heath care professionals will be more effective in improving treatment compliance with an emphasis on empowering the parent, and focusing on the family’s beliefs, values, health behaviors, and life skills. </a:t>
            </a:r>
          </a:p>
          <a:p>
            <a:pPr marL="228600" indent="-228600" eaLnBrk="1" hangingPunct="1">
              <a:buFontTx/>
              <a:buChar char="•"/>
            </a:pPr>
            <a:endParaRPr lang="en-US" dirty="0"/>
          </a:p>
          <a:p>
            <a:pPr marL="228600" indent="-228600" eaLnBrk="1" hangingPunct="1">
              <a:buFontTx/>
              <a:buNone/>
            </a:pPr>
            <a:endParaRPr lang="en-US" dirty="0"/>
          </a:p>
          <a:p>
            <a:pPr marL="228600" indent="-228600" eaLnBrk="1" hangingPunct="1">
              <a:buFontTx/>
              <a:buNone/>
            </a:pPr>
            <a:r>
              <a:rPr lang="en-US" dirty="0"/>
              <a:t>The parents and children can be motivated by: </a:t>
            </a:r>
          </a:p>
          <a:p>
            <a:pPr marL="228600" indent="-228600" eaLnBrk="1" hangingPunct="1">
              <a:buFontTx/>
              <a:buNone/>
            </a:pPr>
            <a:endParaRPr lang="en-US" dirty="0"/>
          </a:p>
          <a:p>
            <a:pPr marL="228600" indent="-228600" eaLnBrk="1" hangingPunct="1">
              <a:buFont typeface="+mj-lt"/>
              <a:buAutoNum type="arabicPeriod"/>
            </a:pPr>
            <a:r>
              <a:rPr lang="en-US" dirty="0"/>
              <a:t>Establishing relationship</a:t>
            </a:r>
          </a:p>
          <a:p>
            <a:pPr marL="228600" indent="-228600" eaLnBrk="1" hangingPunct="1">
              <a:buFont typeface="+mj-lt"/>
              <a:buAutoNum type="arabicPeriod"/>
            </a:pPr>
            <a:r>
              <a:rPr lang="en-US" dirty="0"/>
              <a:t>Setting an agenda</a:t>
            </a:r>
          </a:p>
          <a:p>
            <a:pPr marL="228600" indent="-228600" eaLnBrk="1" hangingPunct="1">
              <a:buFont typeface="+mj-lt"/>
              <a:buAutoNum type="arabicPeriod"/>
            </a:pPr>
            <a:r>
              <a:rPr lang="en-US" sz="1200" dirty="0">
                <a:solidFill>
                  <a:srgbClr val="000066"/>
                </a:solidFill>
              </a:rPr>
              <a:t>Assessing importance, confidence, and readiness</a:t>
            </a:r>
          </a:p>
          <a:p>
            <a:pPr marL="228600" indent="-228600" eaLnBrk="1" hangingPunct="1">
              <a:buFont typeface="+mj-lt"/>
              <a:buAutoNum type="arabicPeriod"/>
            </a:pPr>
            <a:r>
              <a:rPr lang="en-US" dirty="0"/>
              <a:t>Brainstorming about the extreme consequences of changing and not changing</a:t>
            </a:r>
            <a:r>
              <a:rPr lang="en-US" baseline="0" dirty="0"/>
              <a:t> the behavior at hand</a:t>
            </a:r>
            <a:endParaRPr lang="en-US" dirty="0"/>
          </a:p>
          <a:p>
            <a:pPr marL="228600" indent="-228600" eaLnBrk="1" hangingPunct="1">
              <a:buFont typeface="+mj-lt"/>
              <a:buAutoNum type="arabicPeriod"/>
            </a:pPr>
            <a:r>
              <a:rPr lang="en-US" dirty="0"/>
              <a:t>Building confidence in the ability to change</a:t>
            </a:r>
          </a:p>
          <a:p>
            <a:pPr marL="228600" indent="-228600" eaLnBrk="1" hangingPunct="1">
              <a:buFont typeface="+mj-lt"/>
              <a:buAutoNum type="arabicPeriod"/>
            </a:pPr>
            <a:r>
              <a:rPr lang="en-US" dirty="0"/>
              <a:t>Planning for change.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Now we are going</a:t>
            </a:r>
            <a:r>
              <a:rPr lang="en-US" baseline="0" dirty="0"/>
              <a:t> to see how the Motivational Interviewing concepts could be applied to a case study. Lets meet Rodrigo. </a:t>
            </a:r>
          </a:p>
        </p:txBody>
      </p:sp>
      <p:sp>
        <p:nvSpPr>
          <p:cNvPr id="4" name="Slide Number Placeholder 3"/>
          <p:cNvSpPr>
            <a:spLocks noGrp="1"/>
          </p:cNvSpPr>
          <p:nvPr>
            <p:ph type="sldNum" sz="quarter" idx="5"/>
          </p:nvPr>
        </p:nvSpPr>
        <p:spPr/>
        <p:txBody>
          <a:bodyPr/>
          <a:lstStyle/>
          <a:p>
            <a:pPr>
              <a:defRPr/>
            </a:pPr>
            <a:fld id="{F2081C92-2D5B-431D-8724-F270D92CAD6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
            </a:r>
            <a:r>
              <a:rPr lang="en-US" baseline="0" dirty="0"/>
              <a:t>ead carefully the description </a:t>
            </a:r>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see the case with the MI </a:t>
            </a:r>
            <a:r>
              <a:rPr lang="en-US" baseline="0" dirty="0"/>
              <a:t>concepts applied by Rodrigo’s Doctor. </a:t>
            </a:r>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Take a moment and look at the outline of this presentation. We will begin with an introduction to help you understand what Motivational Interviewing is.  Then we will conclude with Frequently Asked Questions and references.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318C2-77E5-4697-8B1A-6B6385DACA07}"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Some frequently asked questions could be:</a:t>
            </a:r>
          </a:p>
          <a:p>
            <a:r>
              <a:rPr lang="en-US" sz="1200" kern="1200" dirty="0">
                <a:solidFill>
                  <a:schemeClr val="tx1"/>
                </a:solidFill>
                <a:latin typeface="+mn-lt"/>
                <a:ea typeface="+mn-ea"/>
                <a:cs typeface="+mn-cs"/>
              </a:rPr>
              <a:t>First,</a:t>
            </a:r>
          </a:p>
          <a:p>
            <a:r>
              <a:rPr lang="en-US" sz="1200" kern="1200" dirty="0">
                <a:solidFill>
                  <a:schemeClr val="tx1"/>
                </a:solidFill>
                <a:latin typeface="+mn-lt"/>
                <a:ea typeface="+mn-ea"/>
                <a:cs typeface="+mn-cs"/>
              </a:rPr>
              <a:t>Does one need a certificate to use Motivational Interviewing?</a:t>
            </a:r>
          </a:p>
          <a:p>
            <a:r>
              <a:rPr lang="en-US" sz="1200" kern="1200" dirty="0">
                <a:solidFill>
                  <a:schemeClr val="tx1"/>
                </a:solidFill>
                <a:latin typeface="+mn-lt"/>
                <a:ea typeface="+mn-ea"/>
                <a:cs typeface="+mn-cs"/>
              </a:rPr>
              <a:t>R.  You do not need a certificate to use motivational interviewing. You just need to know the principles and the main concepts to apply them in the case you consider it will be helpful to get the outcomes you are looking for.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And second, </a:t>
            </a:r>
          </a:p>
          <a:p>
            <a:r>
              <a:rPr lang="en-US" sz="1200" kern="1200" dirty="0">
                <a:solidFill>
                  <a:schemeClr val="tx1"/>
                </a:solidFill>
                <a:latin typeface="+mn-lt"/>
                <a:ea typeface="+mn-ea"/>
                <a:cs typeface="+mn-cs"/>
              </a:rPr>
              <a:t>Can teachers use MI when helping students think about    noncompliance and behaviors?</a:t>
            </a:r>
          </a:p>
          <a:p>
            <a:r>
              <a:rPr lang="en-US" sz="1200" kern="1200" dirty="0">
                <a:solidFill>
                  <a:schemeClr val="tx1"/>
                </a:solidFill>
                <a:latin typeface="+mn-lt"/>
                <a:ea typeface="+mn-ea"/>
                <a:cs typeface="+mn-cs"/>
              </a:rPr>
              <a:t>R.  Yes. Teachers can use MI to help students to think how their behavior s is affecting their goals and how they can improve their roles in their own challenges.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 </a:t>
            </a:r>
          </a:p>
          <a:p>
            <a:pPr marL="228600" indent="-228600" eaLnBrk="1" hangingPunct="1">
              <a:buFontTx/>
              <a:buNone/>
            </a:pPr>
            <a:endParaRPr lang="en-US" dirty="0"/>
          </a:p>
        </p:txBody>
      </p:sp>
      <p:sp>
        <p:nvSpPr>
          <p:cNvPr id="4" name="Slide Number Placeholder 3"/>
          <p:cNvSpPr>
            <a:spLocks noGrp="1"/>
          </p:cNvSpPr>
          <p:nvPr>
            <p:ph type="sldNum" sz="quarter" idx="5"/>
          </p:nvPr>
        </p:nvSpPr>
        <p:spPr/>
        <p:txBody>
          <a:bodyPr/>
          <a:lstStyle/>
          <a:p>
            <a:pPr>
              <a:defRPr/>
            </a:pPr>
            <a:fld id="{EB1F6562-F6F4-42F0-9064-B5067517F77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More</a:t>
            </a:r>
            <a:r>
              <a:rPr lang="en-US" baseline="0" dirty="0"/>
              <a:t> details about this topic can be found on the references used for this presentation.</a:t>
            </a:r>
            <a:r>
              <a:rPr lang="en-US" dirty="0"/>
              <a:t> </a:t>
            </a:r>
          </a:p>
          <a:p>
            <a:pPr eaLnBrk="1" hangingPunct="1"/>
            <a:endParaRPr lang="en-US" dirty="0"/>
          </a:p>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Thank you so much!</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8E81218F-0B9F-4E66-8AA9-345EC2F55CC3}"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Before to start with the detailed presentation of this strategy, it is important to understand some of the terms we will use in this presentation. </a:t>
            </a:r>
          </a:p>
          <a:p>
            <a:pPr eaLnBrk="1" hangingPunct="1">
              <a:spcBef>
                <a:spcPct val="0"/>
              </a:spcBef>
              <a:buFontTx/>
              <a:buChar char="•"/>
            </a:pPr>
            <a:r>
              <a:rPr lang="en-US" dirty="0"/>
              <a:t>I</a:t>
            </a:r>
            <a:r>
              <a:rPr lang="en-US" baseline="0" dirty="0"/>
              <a:t> will refer to brief interventions as BI, motivational interviewing as MI and Nurse practitioner as NP.</a:t>
            </a:r>
          </a:p>
          <a:p>
            <a:pPr eaLnBrk="1" hangingPunct="1">
              <a:spcBef>
                <a:spcPct val="0"/>
              </a:spcBef>
              <a:buFontTx/>
              <a:buChar char="•"/>
            </a:pPr>
            <a:endParaRPr lang="en-US" baseline="0"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8F32C-D085-471B-A5DC-AFC1FB9758F6}"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There are a variety of reasons why children do not adhere to treatment. The first one could be difficulty with the treatment regiment because of the child’s developmental level. Another one could be the lack of understanding by the parent as doubts of the benefits, perceived barriers to treatment, and demands of the treatment regiment.</a:t>
            </a:r>
          </a:p>
          <a:p>
            <a:pPr eaLnBrk="1" hangingPunct="1">
              <a:spcBef>
                <a:spcPct val="0"/>
              </a:spcBef>
              <a:buFontTx/>
              <a:buChar char="•"/>
            </a:pPr>
            <a:endParaRPr lang="en-US" dirty="0"/>
          </a:p>
          <a:p>
            <a:pPr eaLnBrk="1" hangingPunct="1">
              <a:spcBef>
                <a:spcPct val="0"/>
              </a:spcBef>
              <a:buFontTx/>
              <a:buChar char="•"/>
            </a:pPr>
            <a:r>
              <a:rPr lang="en-US" dirty="0"/>
              <a:t>MI is one form of these brief interventions that are used for prevention, early detection and brief treatment of behavioral and social problems associated with health care concerns. </a:t>
            </a:r>
          </a:p>
          <a:p>
            <a:pPr eaLnBrk="1" hangingPunct="1">
              <a:spcBef>
                <a:spcPct val="0"/>
              </a:spcBef>
              <a:buFontTx/>
              <a:buNone/>
            </a:pPr>
            <a:endParaRPr lang="en-US" dirty="0"/>
          </a:p>
          <a:p>
            <a:pPr eaLnBrk="1" hangingPunct="1">
              <a:spcBef>
                <a:spcPct val="0"/>
              </a:spcBef>
              <a:buFontTx/>
              <a:buChar char="•"/>
            </a:pPr>
            <a:r>
              <a:rPr lang="en-US" dirty="0"/>
              <a:t>Medical personnel who have received training in MI increase their understanding of their patients, and find it a beneficial strategy to incorporate into their daily practices.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04D58-8159-4968-923F-7EB36560EF21}"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What is Motivational Interviewing? </a:t>
            </a:r>
          </a:p>
          <a:p>
            <a:pPr eaLnBrk="1" hangingPunct="1">
              <a:spcBef>
                <a:spcPct val="0"/>
              </a:spcBef>
            </a:pPr>
            <a:endParaRPr lang="en-US" dirty="0"/>
          </a:p>
          <a:p>
            <a:pPr eaLnBrk="1" hangingPunct="1">
              <a:spcBef>
                <a:spcPct val="0"/>
              </a:spcBef>
            </a:pPr>
            <a:r>
              <a:rPr lang="en-US" dirty="0"/>
              <a:t>There are different definitions by different authors. </a:t>
            </a:r>
          </a:p>
          <a:p>
            <a:pPr eaLnBrk="1" hangingPunct="1">
              <a:spcBef>
                <a:spcPct val="0"/>
              </a:spcBef>
            </a:pPr>
            <a:endParaRPr lang="en-US" dirty="0"/>
          </a:p>
          <a:p>
            <a:pPr eaLnBrk="1" hangingPunct="1">
              <a:spcBef>
                <a:spcPct val="0"/>
              </a:spcBef>
            </a:pPr>
            <a:r>
              <a:rPr lang="en-US" dirty="0"/>
              <a:t>Overall, it </a:t>
            </a:r>
            <a:r>
              <a:rPr lang="en-US" sz="1100" dirty="0">
                <a:solidFill>
                  <a:srgbClr val="002060"/>
                </a:solidFill>
              </a:rPr>
              <a:t>is a strategy to facilitate compliance with treatment recommendations in pediatric clients and their families</a:t>
            </a:r>
            <a:r>
              <a:rPr lang="en-US" sz="900" dirty="0">
                <a:solidFill>
                  <a:srgbClr val="002060"/>
                </a:solidFill>
              </a:rPr>
              <a:t>. </a:t>
            </a:r>
            <a:r>
              <a:rPr lang="en-US" sz="1200" dirty="0">
                <a:solidFill>
                  <a:srgbClr val="002060"/>
                </a:solidFill>
              </a:rPr>
              <a:t>It is a patient counseling technique that facilitates the interaction between the medical personnel</a:t>
            </a:r>
            <a:r>
              <a:rPr lang="en-US" sz="1200" baseline="0" dirty="0">
                <a:solidFill>
                  <a:srgbClr val="002060"/>
                </a:solidFill>
              </a:rPr>
              <a:t> </a:t>
            </a:r>
            <a:r>
              <a:rPr lang="en-US" sz="1200" dirty="0">
                <a:solidFill>
                  <a:srgbClr val="002060"/>
                </a:solidFill>
              </a:rPr>
              <a:t>and the patient to achieve positive behavior. </a:t>
            </a:r>
            <a:endParaRPr lang="en-US"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3F2BF-E38E-4B83-8332-84C14F6239D2}"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None/>
            </a:pPr>
            <a:r>
              <a:rPr lang="en-US" dirty="0"/>
              <a:t>I will describe some of the components within motivational interviewing.  </a:t>
            </a:r>
          </a:p>
          <a:p>
            <a:pPr marL="228600" indent="-228600" eaLnBrk="1" hangingPunct="1">
              <a:spcBef>
                <a:spcPct val="0"/>
              </a:spcBef>
              <a:buFontTx/>
              <a:buNone/>
            </a:pPr>
            <a:r>
              <a:rPr lang="en-US" dirty="0"/>
              <a:t>1. First, MI focuses on how to prepare for necessary changes that help patients adhere to their prescribed treatment plan. </a:t>
            </a:r>
          </a:p>
          <a:p>
            <a:pPr marL="228600" indent="-228600" eaLnBrk="1" hangingPunct="1">
              <a:spcBef>
                <a:spcPct val="0"/>
              </a:spcBef>
              <a:buFontTx/>
              <a:buNone/>
            </a:pPr>
            <a:r>
              <a:rPr lang="en-US" dirty="0"/>
              <a:t>2.</a:t>
            </a:r>
            <a:r>
              <a:rPr lang="en-US" baseline="0" dirty="0"/>
              <a:t> Second, </a:t>
            </a:r>
            <a:r>
              <a:rPr lang="en-US" dirty="0"/>
              <a:t>It uses a patient-centered approach to address the ambivalence and discrepancies between a person’s current values, behaviors, and future goals. </a:t>
            </a:r>
          </a:p>
          <a:p>
            <a:pPr marL="228600" indent="-228600" eaLnBrk="1" hangingPunct="1">
              <a:spcBef>
                <a:spcPct val="0"/>
              </a:spcBef>
              <a:buFontTx/>
              <a:buNone/>
            </a:pPr>
            <a:r>
              <a:rPr lang="en-US" dirty="0"/>
              <a:t>3.</a:t>
            </a:r>
            <a:r>
              <a:rPr lang="en-US" baseline="0" dirty="0"/>
              <a:t> Third, </a:t>
            </a:r>
            <a:r>
              <a:rPr lang="en-US" dirty="0"/>
              <a:t>MI enhances a patient’s intrinsic motivators by exploring their perspective and reasons for ambivalence. </a:t>
            </a:r>
          </a:p>
          <a:p>
            <a:pPr marL="228600" indent="-228600" eaLnBrk="1" hangingPunct="1">
              <a:spcBef>
                <a:spcPct val="0"/>
              </a:spcBef>
              <a:buFontTx/>
              <a:buNone/>
            </a:pPr>
            <a:r>
              <a:rPr lang="en-US" dirty="0"/>
              <a:t>4.</a:t>
            </a:r>
            <a:r>
              <a:rPr lang="en-US" baseline="0" dirty="0"/>
              <a:t> Forth, </a:t>
            </a:r>
            <a:r>
              <a:rPr lang="en-US" dirty="0"/>
              <a:t>explores how a person feels about their interests, concerns, and guides the patient towards positive behavior choices.</a:t>
            </a:r>
          </a:p>
          <a:p>
            <a:pPr marL="228600" indent="-228600" eaLnBrk="1" hangingPunct="1">
              <a:spcBef>
                <a:spcPct val="0"/>
              </a:spcBef>
              <a:buFontTx/>
              <a:buNone/>
            </a:pPr>
            <a:r>
              <a:rPr lang="en-US" dirty="0"/>
              <a:t>5. Five, MI encourages the patient’s autonomy, collaboration, and the evocation of the patient’s ideas regarding change. </a:t>
            </a:r>
          </a:p>
          <a:p>
            <a:pPr marL="228600" indent="-228600" eaLnBrk="1" hangingPunct="1">
              <a:spcBef>
                <a:spcPct val="0"/>
              </a:spcBef>
              <a:buFontTx/>
              <a:buNone/>
            </a:pPr>
            <a:r>
              <a:rPr lang="en-US" dirty="0"/>
              <a:t>6. Six, MI requires health care professionals to understand their patient’s stage of change to target their intervention effectively. </a:t>
            </a:r>
          </a:p>
          <a:p>
            <a:pPr marL="228600" indent="-228600" eaLnBrk="1" hangingPunct="1">
              <a:spcBef>
                <a:spcPct val="0"/>
              </a:spcBef>
            </a:pPr>
            <a:endParaRPr lang="en-US" dirty="0"/>
          </a:p>
          <a:p>
            <a:pPr marL="228600" indent="-228600" eaLnBrk="1" hangingPunct="1">
              <a:spcBef>
                <a:spcPct val="0"/>
              </a:spcBef>
            </a:pPr>
            <a:endParaRPr lang="en-US" dirty="0"/>
          </a:p>
          <a:p>
            <a:pPr marL="228600" indent="-228600" eaLnBrk="1" hangingPunct="1">
              <a:spcBef>
                <a:spcPct val="0"/>
              </a:spcBef>
            </a:pPr>
            <a:r>
              <a:rPr lang="en-US" dirty="0"/>
              <a:t> </a:t>
            </a:r>
          </a:p>
          <a:p>
            <a:pPr marL="228600" indent="-228600" eaLnBrk="1" hangingPunct="1">
              <a:spcBef>
                <a:spcPct val="0"/>
              </a:spcBef>
            </a:pPr>
            <a:endParaRPr lang="en-US" dirty="0"/>
          </a:p>
          <a:p>
            <a:pPr marL="228600" indent="-228600" eaLnBrk="1" hangingPunct="1">
              <a:spcBef>
                <a:spcPct val="0"/>
              </a:spcBef>
            </a:pPr>
            <a:endParaRPr lang="en-US"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83FC5-4E1A-4563-888F-166899A7DF7F}"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a:t>7. Seven, MI includes accepting a patient where he or she is in the process of change.</a:t>
            </a:r>
          </a:p>
          <a:p>
            <a:pPr marL="228600" indent="-228600" eaLnBrk="1" hangingPunct="1">
              <a:buFontTx/>
              <a:buNone/>
            </a:pPr>
            <a:r>
              <a:rPr lang="en-US" dirty="0"/>
              <a:t>8. Eight, MI interprets ambivalence as a resolvable issue that, once resolved, will move a person toward change. </a:t>
            </a:r>
          </a:p>
          <a:p>
            <a:pPr marL="228600" indent="-228600" eaLnBrk="1" hangingPunct="1">
              <a:buFontTx/>
              <a:buNone/>
            </a:pPr>
            <a:r>
              <a:rPr lang="en-US" dirty="0"/>
              <a:t>9. Nine, MI incorporates reasonable and attainable treatment goals proposed by the client and clarified in collaboration with the health care professional.</a:t>
            </a:r>
          </a:p>
          <a:p>
            <a:pPr marL="228600" indent="-228600" eaLnBrk="1" hangingPunct="1">
              <a:buFontTx/>
              <a:buNone/>
            </a:pPr>
            <a:r>
              <a:rPr lang="en-US" dirty="0"/>
              <a:t>10. Ten, MI conveys information to the client in a neutral and empathic manner</a:t>
            </a:r>
            <a:r>
              <a:rPr lang="en-US" baseline="0" dirty="0"/>
              <a:t> </a:t>
            </a:r>
            <a:r>
              <a:rPr lang="en-US" dirty="0"/>
              <a:t>while at the same time anticipating resistance as a normal response.</a:t>
            </a:r>
          </a:p>
          <a:p>
            <a:pPr marL="228600" indent="-228600" eaLnBrk="1" hangingPunct="1">
              <a:buFontTx/>
              <a:buNone/>
            </a:pPr>
            <a:r>
              <a:rPr lang="en-US" dirty="0"/>
              <a:t>11.And finally, MI main goals are: </a:t>
            </a:r>
            <a:endParaRPr lang="en-US" b="1" u="sng" dirty="0"/>
          </a:p>
          <a:p>
            <a:pPr marL="228600" indent="-228600" eaLnBrk="1" hangingPunct="1"/>
            <a:r>
              <a:rPr lang="en-US" b="1" u="sng" dirty="0" err="1"/>
              <a:t>Precontemplation</a:t>
            </a:r>
            <a:r>
              <a:rPr lang="en-US" b="1" u="sng" dirty="0"/>
              <a:t>: </a:t>
            </a:r>
            <a:r>
              <a:rPr lang="en-US" dirty="0"/>
              <a:t>To assist the family in working through its ambivalence about behavior change. </a:t>
            </a:r>
            <a:endParaRPr lang="en-US" b="1" u="sng" dirty="0"/>
          </a:p>
          <a:p>
            <a:pPr marL="228600" indent="-228600" eaLnBrk="1" hangingPunct="1"/>
            <a:r>
              <a:rPr lang="en-US" b="1" u="sng" dirty="0"/>
              <a:t>Contemplation:</a:t>
            </a:r>
            <a:r>
              <a:rPr lang="en-US" dirty="0"/>
              <a:t>  Assessing the importance of change, their confidence in making change, and readiness for change. </a:t>
            </a:r>
            <a:endParaRPr lang="en-US" b="1" u="sng" dirty="0"/>
          </a:p>
          <a:p>
            <a:pPr marL="228600" indent="-228600" eaLnBrk="1" hangingPunct="1"/>
            <a:r>
              <a:rPr lang="en-US" b="1" u="sng" dirty="0"/>
              <a:t>Preparation and action</a:t>
            </a:r>
            <a:r>
              <a:rPr lang="en-US" dirty="0"/>
              <a:t>: Planning for change if they are ready. </a:t>
            </a:r>
            <a:endParaRPr lang="en-US" b="0" u="none" dirty="0"/>
          </a:p>
          <a:p>
            <a:pPr marL="228600" indent="-228600" eaLnBrk="1" hangingPunct="1"/>
            <a:r>
              <a:rPr lang="en-US" b="0" u="none" dirty="0"/>
              <a:t>And</a:t>
            </a:r>
            <a:r>
              <a:rPr lang="en-US" b="0" u="none" baseline="0" dirty="0"/>
              <a:t> </a:t>
            </a:r>
            <a:r>
              <a:rPr lang="en-US" b="1" u="sng" dirty="0" err="1"/>
              <a:t>Maintence</a:t>
            </a:r>
            <a:r>
              <a:rPr lang="en-US" b="1" u="sng" dirty="0"/>
              <a:t>.</a:t>
            </a:r>
            <a:r>
              <a:rPr lang="en-US" dirty="0"/>
              <a:t> </a:t>
            </a:r>
          </a:p>
          <a:p>
            <a:pPr marL="228600" indent="-228600"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What does say the research about this strategy? Let’s see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a:t>Erikson and colleagues in 2005 found that </a:t>
            </a:r>
          </a:p>
          <a:p>
            <a:pPr marL="228600" indent="-228600" eaLnBrk="1" hangingPunct="1">
              <a:buFontTx/>
              <a:buChar char="•"/>
            </a:pPr>
            <a:endParaRPr lang="en-US" dirty="0"/>
          </a:p>
          <a:p>
            <a:pPr marL="228600" indent="-228600" eaLnBrk="1" hangingPunct="1">
              <a:buFontTx/>
              <a:buChar char="•"/>
            </a:pPr>
            <a:r>
              <a:rPr lang="en-US" dirty="0"/>
              <a:t>The patient-centered communication has been associated with increased parent satisfaction, adherence to pediatric treatment recommendations, and disclosure of psychosocial problems. </a:t>
            </a:r>
          </a:p>
          <a:p>
            <a:pPr marL="228600" indent="-228600" eaLnBrk="1" hangingPunct="1">
              <a:buFontTx/>
              <a:buChar char="•"/>
            </a:pPr>
            <a:r>
              <a:rPr lang="en-US" dirty="0"/>
              <a:t>Developing rapport with parents can yield beneficial results for the entire family, such as increasing family involvement in the prevention or treatment process. </a:t>
            </a:r>
          </a:p>
          <a:p>
            <a:pPr marL="228600" indent="-228600" eaLnBrk="1" hangingPunct="1">
              <a:buFontTx/>
              <a:buChar char="•"/>
            </a:pPr>
            <a:r>
              <a:rPr lang="en-US" dirty="0"/>
              <a:t>Children who actively participate in the doctor’s visit demonstrate greater visit satisfaction and enhanced recall of prescribed regimens.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EEE1A20-A084-4489-A447-BE7DCA0AEFC4}" type="datetime1">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69A8F7AB-45F8-4EB0-BE75-AE3A48C3ED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EC0F47-8069-40D1-9A2C-5CE1B16FC93B}" type="datetime1">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4EF262F6-707B-4091-9FBD-F2389622C6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8F3953-8482-4430-8126-22DA2CA3104A}" type="datetime1">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D07CFB63-9D81-4754-AD69-36FB163992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57B4325-8B4F-4FC6-9040-9BC3E982EFA2}" type="datetime1">
              <a:rPr lang="en-US"/>
              <a:pPr>
                <a:defRPr/>
              </a:pPr>
              <a:t>9/7/2019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8" name="Slide Number Placeholder 5"/>
          <p:cNvSpPr>
            <a:spLocks noGrp="1"/>
          </p:cNvSpPr>
          <p:nvPr>
            <p:ph type="sldNum" sz="quarter" idx="12"/>
          </p:nvPr>
        </p:nvSpPr>
        <p:spPr/>
        <p:txBody>
          <a:bodyPr/>
          <a:lstStyle>
            <a:lvl1pPr>
              <a:defRPr/>
            </a:lvl1pPr>
          </a:lstStyle>
          <a:p>
            <a:pPr>
              <a:defRPr/>
            </a:pPr>
            <a:fld id="{73B70272-4508-456E-970B-286D1B1C4D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8AFBEF-0EE5-4A2D-B783-30FB0D5625EB}" type="datetime1">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537900D7-046F-4DAB-8215-31A7757615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29C6B8-5E83-498C-9AAE-7AC05FF1AD14}" type="datetime1">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BC90D4FC-0FA8-423F-A6F1-20E4792A1F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00FC51-8A4E-44F3-948F-E04A1E9969FD}" type="datetime1">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87EC10F8-E13E-4D90-993D-E980D8439A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05B5931-3035-4E5F-8587-0DE63849DE6A}" type="datetime1">
              <a:rPr lang="en-US"/>
              <a:pPr>
                <a:defRPr/>
              </a:pPr>
              <a:t>9/7/2019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9" name="Slide Number Placeholder 5"/>
          <p:cNvSpPr>
            <a:spLocks noGrp="1"/>
          </p:cNvSpPr>
          <p:nvPr>
            <p:ph type="sldNum" sz="quarter" idx="12"/>
          </p:nvPr>
        </p:nvSpPr>
        <p:spPr/>
        <p:txBody>
          <a:bodyPr/>
          <a:lstStyle>
            <a:lvl1pPr>
              <a:defRPr/>
            </a:lvl1pPr>
          </a:lstStyle>
          <a:p>
            <a:pPr>
              <a:defRPr/>
            </a:pPr>
            <a:fld id="{41139275-C1C0-476E-8D13-AE869BA2F9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3FD81C-ABC2-487E-A673-8FA7DDDDD667}" type="datetime1">
              <a:rPr lang="en-US"/>
              <a:pPr>
                <a:defRPr/>
              </a:pPr>
              <a:t>9/7/2019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5" name="Slide Number Placeholder 5"/>
          <p:cNvSpPr>
            <a:spLocks noGrp="1"/>
          </p:cNvSpPr>
          <p:nvPr>
            <p:ph type="sldNum" sz="quarter" idx="12"/>
          </p:nvPr>
        </p:nvSpPr>
        <p:spPr/>
        <p:txBody>
          <a:bodyPr/>
          <a:lstStyle>
            <a:lvl1pPr>
              <a:defRPr/>
            </a:lvl1pPr>
          </a:lstStyle>
          <a:p>
            <a:pPr>
              <a:defRPr/>
            </a:pPr>
            <a:fld id="{0C0533DD-40B4-4E63-9131-341D89AEFD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7B98D-DEA4-434C-AC13-ED0E9B7D4946}" type="datetime1">
              <a:rPr lang="en-US"/>
              <a:pPr>
                <a:defRPr/>
              </a:pPr>
              <a:t>9/7/2019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4" name="Slide Number Placeholder 5"/>
          <p:cNvSpPr>
            <a:spLocks noGrp="1"/>
          </p:cNvSpPr>
          <p:nvPr>
            <p:ph type="sldNum" sz="quarter" idx="12"/>
          </p:nvPr>
        </p:nvSpPr>
        <p:spPr/>
        <p:txBody>
          <a:bodyPr/>
          <a:lstStyle>
            <a:lvl1pPr>
              <a:defRPr/>
            </a:lvl1pPr>
          </a:lstStyle>
          <a:p>
            <a:pPr>
              <a:defRPr/>
            </a:pPr>
            <a:fld id="{4163F6EC-86ED-47DF-8FBE-11CFA26B2F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59B1D5-A134-4938-9896-551479F00BDA}" type="datetime1">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B604BA4C-283A-4B71-9A50-6462F02410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658A9E-EF14-447D-B00C-62ECE5D199C1}" type="datetime1">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56B208AF-A0A6-4EBA-9C40-9E73C83B97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0D9C8A5-41DC-47AF-AA99-AB4060106A4D}" type="datetime1">
              <a:rPr lang="en-US"/>
              <a:pPr>
                <a:defRPr/>
              </a:pPr>
              <a:t>9/7/2019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Copyright 2010 J.M. Ramírez-Díaz</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FE98E1-511D-479C-80D5-7B95AA2613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audio" Target="../media/audio13.wav"/><Relationship Id="rId5" Type="http://schemas.openxmlformats.org/officeDocument/2006/relationships/image" Target="../media/image2.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audio" Target="../media/audio24.wav"/><Relationship Id="rId5" Type="http://schemas.openxmlformats.org/officeDocument/2006/relationships/image" Target="../media/image2.png"/><Relationship Id="rId4" Type="http://schemas.openxmlformats.org/officeDocument/2006/relationships/hyperlink" Target="mailto:jumaradi@gmail.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audio" Target="../media/audio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4267200" cy="1676400"/>
          </a:xfrm>
        </p:spPr>
        <p:txBody>
          <a:bodyPr rtlCol="0">
            <a:normAutofit fontScale="90000"/>
          </a:bodyPr>
          <a:lstStyle/>
          <a:p>
            <a:pPr eaLnBrk="1" fontAlgn="auto" hangingPunct="1">
              <a:spcAft>
                <a:spcPts val="0"/>
              </a:spcAft>
              <a:defRPr/>
            </a:pPr>
            <a:r>
              <a:rPr lang="en-US" sz="4000" b="1" dirty="0">
                <a:solidFill>
                  <a:srgbClr val="002060"/>
                </a:solidFill>
              </a:rPr>
              <a:t>MOTIVATIONAL INTERVIEWING</a:t>
            </a:r>
            <a:br>
              <a:rPr lang="en-US" b="1" dirty="0">
                <a:solidFill>
                  <a:srgbClr val="002060"/>
                </a:solidFill>
              </a:rPr>
            </a:br>
            <a:r>
              <a:rPr lang="en-US" sz="3100" dirty="0">
                <a:solidFill>
                  <a:srgbClr val="002060"/>
                </a:solidFill>
              </a:rPr>
              <a:t>An introduction to Medical Personnel</a:t>
            </a:r>
            <a:br>
              <a:rPr lang="en-US" sz="3100" dirty="0">
                <a:solidFill>
                  <a:srgbClr val="002060"/>
                </a:solidFill>
              </a:rPr>
            </a:br>
            <a:endParaRPr lang="en-US" sz="3100" dirty="0">
              <a:solidFill>
                <a:srgbClr val="002060"/>
              </a:solidFill>
            </a:endParaRPr>
          </a:p>
        </p:txBody>
      </p:sp>
      <p:sp>
        <p:nvSpPr>
          <p:cNvPr id="2051" name="Subtitle 2"/>
          <p:cNvSpPr>
            <a:spLocks noGrp="1"/>
          </p:cNvSpPr>
          <p:nvPr>
            <p:ph type="subTitle" idx="1"/>
          </p:nvPr>
        </p:nvSpPr>
        <p:spPr>
          <a:xfrm>
            <a:off x="228600" y="4343400"/>
            <a:ext cx="4800600" cy="1752600"/>
          </a:xfrm>
        </p:spPr>
        <p:txBody>
          <a:bodyPr/>
          <a:lstStyle/>
          <a:p>
            <a:pPr eaLnBrk="1" hangingPunct="1">
              <a:lnSpc>
                <a:spcPct val="80000"/>
              </a:lnSpc>
            </a:pPr>
            <a:r>
              <a:rPr lang="en-US" sz="1600">
                <a:solidFill>
                  <a:srgbClr val="002060"/>
                </a:solidFill>
              </a:rPr>
              <a:t>Juliana M. Ramírez–Díaz </a:t>
            </a:r>
          </a:p>
          <a:p>
            <a:pPr eaLnBrk="1" hangingPunct="1">
              <a:lnSpc>
                <a:spcPct val="80000"/>
              </a:lnSpc>
            </a:pPr>
            <a:r>
              <a:rPr lang="en-US" sz="1600">
                <a:solidFill>
                  <a:srgbClr val="002060"/>
                </a:solidFill>
              </a:rPr>
              <a:t>University of Pittsburgh</a:t>
            </a:r>
          </a:p>
          <a:p>
            <a:pPr eaLnBrk="1" hangingPunct="1">
              <a:lnSpc>
                <a:spcPct val="80000"/>
              </a:lnSpc>
            </a:pPr>
            <a:r>
              <a:rPr lang="en-US" sz="1600">
                <a:solidFill>
                  <a:srgbClr val="002060"/>
                </a:solidFill>
              </a:rPr>
              <a:t>Applied Developmental Psychology MS. Program </a:t>
            </a:r>
          </a:p>
          <a:p>
            <a:pPr eaLnBrk="1" hangingPunct="1">
              <a:lnSpc>
                <a:spcPct val="80000"/>
              </a:lnSpc>
            </a:pPr>
            <a:r>
              <a:rPr lang="en-US" sz="1600">
                <a:solidFill>
                  <a:srgbClr val="002060"/>
                </a:solidFill>
              </a:rPr>
              <a:t>Behavioral Management Project</a:t>
            </a:r>
          </a:p>
          <a:p>
            <a:pPr eaLnBrk="1" hangingPunct="1">
              <a:lnSpc>
                <a:spcPct val="80000"/>
              </a:lnSpc>
            </a:pPr>
            <a:r>
              <a:rPr lang="en-US" sz="1600">
                <a:solidFill>
                  <a:srgbClr val="002060"/>
                </a:solidFill>
              </a:rPr>
              <a:t>April 27</a:t>
            </a:r>
            <a:r>
              <a:rPr lang="en-US" sz="1600" baseline="30000">
                <a:solidFill>
                  <a:srgbClr val="002060"/>
                </a:solidFill>
              </a:rPr>
              <a:t>th</a:t>
            </a:r>
            <a:r>
              <a:rPr lang="en-US" sz="1600">
                <a:solidFill>
                  <a:srgbClr val="002060"/>
                </a:solidFill>
              </a:rPr>
              <a:t>, 2010</a:t>
            </a:r>
          </a:p>
          <a:p>
            <a:pPr eaLnBrk="1" hangingPunct="1">
              <a:lnSpc>
                <a:spcPct val="80000"/>
              </a:lnSpc>
            </a:pPr>
            <a:r>
              <a:rPr lang="en-US" sz="1800" b="1">
                <a:solidFill>
                  <a:srgbClr val="002060"/>
                </a:solidFill>
              </a:rPr>
              <a:t> </a:t>
            </a:r>
          </a:p>
          <a:p>
            <a:pPr eaLnBrk="1" hangingPunct="1">
              <a:lnSpc>
                <a:spcPct val="80000"/>
              </a:lnSpc>
            </a:pPr>
            <a:endParaRPr lang="en-US" sz="2000">
              <a:solidFill>
                <a:srgbClr val="002060"/>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7B823495-0A8A-41EC-8C9B-B71BE375D9D6}" type="slidenum">
              <a:rPr lang="en-US"/>
              <a:pPr>
                <a:defRPr/>
              </a:pPr>
              <a:t>1</a:t>
            </a:fld>
            <a:endParaRPr lang="en-US" dirty="0"/>
          </a:p>
        </p:txBody>
      </p:sp>
      <p:pic>
        <p:nvPicPr>
          <p:cNvPr id="2050" name="Picture 2" descr="C:\Users\jur4\Downloads\j0405208.jpg"/>
          <p:cNvPicPr>
            <a:picLocks noChangeAspect="1" noChangeArrowheads="1"/>
          </p:cNvPicPr>
          <p:nvPr/>
        </p:nvPicPr>
        <p:blipFill>
          <a:blip r:embed="rId4" cstate="print"/>
          <a:srcRect/>
          <a:stretch>
            <a:fillRect/>
          </a:stretch>
        </p:blipFill>
        <p:spPr bwMode="auto">
          <a:xfrm>
            <a:off x="5410200" y="838200"/>
            <a:ext cx="2709333" cy="4876800"/>
          </a:xfrm>
          <a:prstGeom prst="rect">
            <a:avLst/>
          </a:prstGeom>
          <a:solidFill>
            <a:srgbClr val="FFFFFF">
              <a:shade val="85000"/>
            </a:srgbClr>
          </a:solidFill>
          <a:ln w="190500" cap="sq">
            <a:solidFill>
              <a:schemeClr val="accent5">
                <a:lumMod val="50000"/>
              </a:schemeClr>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P2855.WAV">
            <a:hlinkClick r:id="" action="ppaction://media"/>
          </p:cNvPr>
          <p:cNvPicPr>
            <a:picLocks noRot="1" noChangeAspect="1"/>
          </p:cNvPicPr>
          <p:nvPr>
            <a:wavAudioFile r:embed="rId1" name="~PP2855.WAV"/>
          </p:nvPr>
        </p:nvPicPr>
        <p:blipFill>
          <a:blip r:embed="rId5" cstate="print"/>
          <a:stretch>
            <a:fillRect/>
          </a:stretch>
        </p:blipFill>
        <p:spPr>
          <a:xfrm>
            <a:off x="8656638" y="6370638"/>
            <a:ext cx="304800" cy="304800"/>
          </a:xfrm>
          <a:prstGeom prst="rect">
            <a:avLst/>
          </a:prstGeom>
        </p:spPr>
      </p:pic>
    </p:spTree>
  </p:cSld>
  <p:clrMapOvr>
    <a:masterClrMapping/>
  </p:clrMapOvr>
  <p:transition advTm="1888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381000" y="609600"/>
            <a:ext cx="8229600" cy="1295400"/>
          </a:xfrm>
        </p:spPr>
        <p:txBody>
          <a:bodyPr/>
          <a:lstStyle/>
          <a:p>
            <a:pPr algn="l" eaLnBrk="1" hangingPunct="1"/>
            <a:r>
              <a:rPr lang="en-US" sz="2200" b="1">
                <a:solidFill>
                  <a:srgbClr val="002060"/>
                </a:solidFill>
              </a:rPr>
              <a:t>Gance-Cleveland, B. (2005). Motivational interviewing as a strategy to increase families' adherence to treatment regimens. </a:t>
            </a:r>
            <a:endParaRPr lang="en-US" sz="2200" b="1"/>
          </a:p>
        </p:txBody>
      </p:sp>
      <p:sp>
        <p:nvSpPr>
          <p:cNvPr id="12291" name="Content Placeholder 2"/>
          <p:cNvSpPr>
            <a:spLocks noGrp="1"/>
          </p:cNvSpPr>
          <p:nvPr>
            <p:ph sz="half" idx="1"/>
          </p:nvPr>
        </p:nvSpPr>
        <p:spPr>
          <a:xfrm>
            <a:off x="457200" y="2362200"/>
            <a:ext cx="3733800" cy="3763963"/>
          </a:xfrm>
        </p:spPr>
        <p:txBody>
          <a:bodyPr/>
          <a:lstStyle/>
          <a:p>
            <a:pPr eaLnBrk="1" hangingPunct="1"/>
            <a:r>
              <a:rPr lang="en-US" sz="2000">
                <a:solidFill>
                  <a:srgbClr val="002060"/>
                </a:solidFill>
              </a:rPr>
              <a:t>Knowledge or general advice vs. collaborative approach. </a:t>
            </a:r>
          </a:p>
          <a:p>
            <a:pPr eaLnBrk="1" hangingPunct="1"/>
            <a:endParaRPr lang="en-US" sz="2000">
              <a:solidFill>
                <a:srgbClr val="002060"/>
              </a:solidFill>
            </a:endParaRPr>
          </a:p>
          <a:p>
            <a:pPr eaLnBrk="1" hangingPunct="1"/>
            <a:r>
              <a:rPr lang="en-US" sz="2000">
                <a:solidFill>
                  <a:srgbClr val="002060"/>
                </a:solidFill>
              </a:rPr>
              <a:t>Motivational Interviewing has been shown to be effective in addictions as well nonaddictive health behaviors, and treatment adherence.  </a:t>
            </a: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6" name="Slide Number Placeholder 5"/>
          <p:cNvSpPr>
            <a:spLocks noGrp="1"/>
          </p:cNvSpPr>
          <p:nvPr>
            <p:ph type="sldNum" sz="quarter" idx="12"/>
          </p:nvPr>
        </p:nvSpPr>
        <p:spPr/>
        <p:txBody>
          <a:bodyPr/>
          <a:lstStyle/>
          <a:p>
            <a:pPr>
              <a:defRPr/>
            </a:pPr>
            <a:fld id="{980E317E-5C92-4850-A3EB-DDEB9C4752A5}" type="slidenum">
              <a:rPr lang="en-US"/>
              <a:pPr>
                <a:defRPr/>
              </a:pPr>
              <a:t>10</a:t>
            </a:fld>
            <a:endParaRPr lang="en-US"/>
          </a:p>
        </p:txBody>
      </p:sp>
      <p:pic>
        <p:nvPicPr>
          <p:cNvPr id="9" name="Picture 8" descr="37056_people_at_work_5.jpg"/>
          <p:cNvPicPr>
            <a:picLocks noChangeAspect="1"/>
          </p:cNvPicPr>
          <p:nvPr/>
        </p:nvPicPr>
        <p:blipFill>
          <a:blip r:embed="rId4" cstate="print"/>
          <a:stretch>
            <a:fillRect/>
          </a:stretch>
        </p:blipFill>
        <p:spPr>
          <a:xfrm>
            <a:off x="4553753" y="2514601"/>
            <a:ext cx="3971855" cy="2743199"/>
          </a:xfrm>
          <a:prstGeom prst="rect">
            <a:avLst/>
          </a:prstGeom>
          <a:solidFill>
            <a:srgbClr val="FFFFFF">
              <a:shade val="85000"/>
            </a:srgbClr>
          </a:solidFill>
          <a:ln w="190500" cap="sq">
            <a:solidFill>
              <a:schemeClr val="accent5">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P773.WAV">
            <a:hlinkClick r:id="" action="ppaction://media"/>
          </p:cNvPr>
          <p:cNvPicPr>
            <a:picLocks noRot="1" noChangeAspect="1"/>
          </p:cNvPicPr>
          <p:nvPr>
            <a:wavAudioFile r:embed="rId1" name="~PP773.WAV"/>
          </p:nvPr>
        </p:nvPicPr>
        <p:blipFill>
          <a:blip r:embed="rId5" cstate="print"/>
          <a:stretch>
            <a:fillRect/>
          </a:stretch>
        </p:blipFill>
        <p:spPr>
          <a:xfrm>
            <a:off x="8656638" y="6370638"/>
            <a:ext cx="304800" cy="304800"/>
          </a:xfrm>
          <a:prstGeom prst="rect">
            <a:avLst/>
          </a:prstGeom>
        </p:spPr>
      </p:pic>
    </p:spTree>
  </p:cSld>
  <p:clrMapOvr>
    <a:masterClrMapping/>
  </p:clrMapOvr>
  <p:transition advTm="53395">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81000"/>
            <a:ext cx="8153400" cy="1066800"/>
          </a:xfrm>
        </p:spPr>
        <p:txBody>
          <a:bodyPr/>
          <a:lstStyle/>
          <a:p>
            <a:pPr eaLnBrk="1" hangingPunct="1"/>
            <a:r>
              <a:rPr lang="en-US" sz="2200">
                <a:solidFill>
                  <a:srgbClr val="002060"/>
                </a:solidFill>
              </a:rPr>
              <a:t>Rubak, S., Sandbaek, A., Lauritzen, T., &amp; Christensen, B. (2005). Motivational interviewing: a systematic review and meta-analysis. </a:t>
            </a:r>
            <a:endParaRPr lang="en-US" sz="2200"/>
          </a:p>
        </p:txBody>
      </p:sp>
      <p:pic>
        <p:nvPicPr>
          <p:cNvPr id="13315" name="Picture Placeholder 6" descr="j0400941.jpg"/>
          <p:cNvPicPr>
            <a:picLocks noGrp="1" noChangeAspect="1"/>
          </p:cNvPicPr>
          <p:nvPr>
            <p:ph type="pic" idx="1"/>
          </p:nvPr>
        </p:nvPicPr>
        <p:blipFill>
          <a:blip r:embed="rId4" cstate="print"/>
          <a:srcRect t="15993" b="15993"/>
          <a:stretch>
            <a:fillRect/>
          </a:stretch>
        </p:blipFill>
        <p:spPr>
          <a:xfrm>
            <a:off x="2416175" y="1981200"/>
            <a:ext cx="4441825" cy="2743200"/>
          </a:xfrm>
        </p:spPr>
      </p:pic>
      <p:sp>
        <p:nvSpPr>
          <p:cNvPr id="13316" name="Text Placeholder 3"/>
          <p:cNvSpPr>
            <a:spLocks noGrp="1"/>
          </p:cNvSpPr>
          <p:nvPr>
            <p:ph type="body" sz="half" idx="2"/>
          </p:nvPr>
        </p:nvSpPr>
        <p:spPr>
          <a:xfrm>
            <a:off x="762000" y="5029200"/>
            <a:ext cx="7848600" cy="914400"/>
          </a:xfrm>
        </p:spPr>
        <p:txBody>
          <a:bodyPr/>
          <a:lstStyle/>
          <a:p>
            <a:pPr eaLnBrk="1" hangingPunct="1">
              <a:buFont typeface="Arial" charset="0"/>
              <a:buChar char="•"/>
            </a:pPr>
            <a:r>
              <a:rPr lang="en-US" sz="2000">
                <a:solidFill>
                  <a:srgbClr val="002060"/>
                </a:solidFill>
              </a:rPr>
              <a:t>Motivational interviewing could be effective with just 15 minutes. </a:t>
            </a:r>
          </a:p>
          <a:p>
            <a:pPr eaLnBrk="1" hangingPunct="1">
              <a:buFont typeface="Arial" charset="0"/>
              <a:buChar char="•"/>
            </a:pPr>
            <a:r>
              <a:rPr lang="en-US" sz="2000">
                <a:solidFill>
                  <a:srgbClr val="002060"/>
                </a:solidFill>
              </a:rPr>
              <a:t>Its effectiveness did not depend upon the counselor’s profession. </a:t>
            </a: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6" name="Slide Number Placeholder 5"/>
          <p:cNvSpPr>
            <a:spLocks noGrp="1"/>
          </p:cNvSpPr>
          <p:nvPr>
            <p:ph type="sldNum" sz="quarter" idx="12"/>
          </p:nvPr>
        </p:nvSpPr>
        <p:spPr/>
        <p:txBody>
          <a:bodyPr/>
          <a:lstStyle/>
          <a:p>
            <a:pPr>
              <a:defRPr/>
            </a:pPr>
            <a:fld id="{A07001C9-BC7B-4730-A136-6579285A1832}" type="slidenum">
              <a:rPr lang="en-US"/>
              <a:pPr>
                <a:defRPr/>
              </a:pPr>
              <a:t>11</a:t>
            </a:fld>
            <a:endParaRPr lang="en-US"/>
          </a:p>
        </p:txBody>
      </p:sp>
      <p:pic>
        <p:nvPicPr>
          <p:cNvPr id="7" name="~PP3440.WAV">
            <a:hlinkClick r:id="" action="ppaction://media"/>
          </p:cNvPr>
          <p:cNvPicPr>
            <a:picLocks noRot="1" noChangeAspect="1"/>
          </p:cNvPicPr>
          <p:nvPr>
            <a:wavAudioFile r:embed="rId1" name="~PP3440.WAV"/>
          </p:nvPr>
        </p:nvPicPr>
        <p:blipFill>
          <a:blip r:embed="rId5" cstate="print"/>
          <a:stretch>
            <a:fillRect/>
          </a:stretch>
        </p:blipFill>
        <p:spPr>
          <a:xfrm>
            <a:off x="8656638" y="6370638"/>
            <a:ext cx="304800" cy="304800"/>
          </a:xfrm>
          <a:prstGeom prst="rect">
            <a:avLst/>
          </a:prstGeom>
        </p:spPr>
      </p:pic>
    </p:spTree>
  </p:cSld>
  <p:clrMapOvr>
    <a:masterClrMapping/>
  </p:clrMapOvr>
  <p:transition advTm="39457">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25563"/>
          </a:xfrm>
        </p:spPr>
        <p:txBody>
          <a:bodyPr rtlCol="0">
            <a:normAutofit fontScale="90000"/>
          </a:bodyPr>
          <a:lstStyle/>
          <a:p>
            <a:pPr algn="l" eaLnBrk="1" fontAlgn="auto" hangingPunct="1">
              <a:spcAft>
                <a:spcPts val="0"/>
              </a:spcAft>
              <a:defRPr/>
            </a:pPr>
            <a:r>
              <a:rPr lang="en-US" sz="2400" b="1" dirty="0" err="1">
                <a:solidFill>
                  <a:srgbClr val="002060"/>
                </a:solidFill>
              </a:rPr>
              <a:t>Rubak</a:t>
            </a:r>
            <a:r>
              <a:rPr lang="en-US" sz="2400" b="1" dirty="0">
                <a:solidFill>
                  <a:srgbClr val="002060"/>
                </a:solidFill>
              </a:rPr>
              <a:t>, S., </a:t>
            </a:r>
            <a:r>
              <a:rPr lang="en-US" sz="2400" b="1" dirty="0" err="1">
                <a:solidFill>
                  <a:srgbClr val="002060"/>
                </a:solidFill>
              </a:rPr>
              <a:t>Sandbaek</a:t>
            </a:r>
            <a:r>
              <a:rPr lang="en-US" sz="2400" b="1" dirty="0">
                <a:solidFill>
                  <a:srgbClr val="002060"/>
                </a:solidFill>
              </a:rPr>
              <a:t>, A., </a:t>
            </a:r>
            <a:r>
              <a:rPr lang="en-US" sz="2400" b="1" dirty="0" err="1">
                <a:solidFill>
                  <a:srgbClr val="002060"/>
                </a:solidFill>
              </a:rPr>
              <a:t>Lauritzen</a:t>
            </a:r>
            <a:r>
              <a:rPr lang="en-US" sz="2400" b="1" dirty="0">
                <a:solidFill>
                  <a:srgbClr val="002060"/>
                </a:solidFill>
              </a:rPr>
              <a:t>, T., </a:t>
            </a:r>
            <a:r>
              <a:rPr lang="en-US" sz="2400" b="1" dirty="0" err="1">
                <a:solidFill>
                  <a:srgbClr val="002060"/>
                </a:solidFill>
              </a:rPr>
              <a:t>Borch-Johnsen</a:t>
            </a:r>
            <a:r>
              <a:rPr lang="en-US" sz="2400" b="1" dirty="0">
                <a:solidFill>
                  <a:srgbClr val="002060"/>
                </a:solidFill>
              </a:rPr>
              <a:t>, K., &amp; Christensen, B. (2006). An education and training course in motivational interviewing influence: GPs' professional behavior--ADDITION Denmark.</a:t>
            </a:r>
            <a:endParaRPr lang="en-US" sz="2200" b="1" dirty="0">
              <a:solidFill>
                <a:schemeClr val="tx2"/>
              </a:solidFill>
            </a:endParaRPr>
          </a:p>
        </p:txBody>
      </p:sp>
      <p:sp>
        <p:nvSpPr>
          <p:cNvPr id="14339" name="Content Placeholder 2"/>
          <p:cNvSpPr>
            <a:spLocks noGrp="1"/>
          </p:cNvSpPr>
          <p:nvPr>
            <p:ph idx="1"/>
          </p:nvPr>
        </p:nvSpPr>
        <p:spPr>
          <a:xfrm>
            <a:off x="457200" y="2514600"/>
            <a:ext cx="8229600" cy="2895600"/>
          </a:xfrm>
        </p:spPr>
        <p:txBody>
          <a:bodyPr/>
          <a:lstStyle/>
          <a:p>
            <a:pPr eaLnBrk="1" hangingPunct="1">
              <a:buFont typeface="Arial" charset="0"/>
              <a:buNone/>
            </a:pPr>
            <a:r>
              <a:rPr lang="en-US" sz="2000">
                <a:solidFill>
                  <a:srgbClr val="002060"/>
                </a:solidFill>
              </a:rPr>
              <a:t>After Medical personnel took a course on Motivational Interviewing</a:t>
            </a:r>
          </a:p>
          <a:p>
            <a:pPr eaLnBrk="1" hangingPunct="1">
              <a:buFont typeface="Arial" charset="0"/>
              <a:buNone/>
            </a:pPr>
            <a:r>
              <a:rPr lang="en-US" sz="2000">
                <a:solidFill>
                  <a:srgbClr val="002060"/>
                </a:solidFill>
              </a:rPr>
              <a:t> they:</a:t>
            </a:r>
          </a:p>
          <a:p>
            <a:pPr eaLnBrk="1" hangingPunct="1">
              <a:buFont typeface="Arial" charset="0"/>
              <a:buNone/>
            </a:pPr>
            <a:endParaRPr lang="en-US" sz="2000">
              <a:solidFill>
                <a:srgbClr val="002060"/>
              </a:solidFill>
            </a:endParaRPr>
          </a:p>
          <a:p>
            <a:pPr eaLnBrk="1" hangingPunct="1"/>
            <a:r>
              <a:rPr lang="en-US" sz="2000">
                <a:solidFill>
                  <a:srgbClr val="002060"/>
                </a:solidFill>
              </a:rPr>
              <a:t>wanted to implement changes for their daily practice</a:t>
            </a:r>
          </a:p>
          <a:p>
            <a:pPr eaLnBrk="1" hangingPunct="1"/>
            <a:r>
              <a:rPr lang="en-US" sz="2000">
                <a:solidFill>
                  <a:srgbClr val="002060"/>
                </a:solidFill>
              </a:rPr>
              <a:t>found it to be highly effective</a:t>
            </a:r>
          </a:p>
          <a:p>
            <a:pPr eaLnBrk="1" hangingPunct="1"/>
            <a:r>
              <a:rPr lang="en-US" sz="2000">
                <a:solidFill>
                  <a:srgbClr val="002060"/>
                </a:solidFill>
              </a:rPr>
              <a:t>consider positive aspects for the time implied for MI</a:t>
            </a:r>
          </a:p>
          <a:p>
            <a:pPr eaLnBrk="1" hangingPunct="1"/>
            <a:r>
              <a:rPr lang="en-US" sz="2000">
                <a:solidFill>
                  <a:srgbClr val="002060"/>
                </a:solidFill>
              </a:rPr>
              <a:t>saw improvements in their patient-doctor relationship. </a:t>
            </a:r>
          </a:p>
          <a:p>
            <a:pPr eaLnBrk="1" hangingPunct="1"/>
            <a:endParaRPr lang="en-US" sz="2000">
              <a:solidFill>
                <a:srgbClr val="002060"/>
              </a:solidFill>
            </a:endParaRPr>
          </a:p>
          <a:p>
            <a:pPr eaLnBrk="1" hangingPunct="1"/>
            <a:endParaRPr lang="en-US" sz="2000">
              <a:solidFill>
                <a:srgbClr val="002060"/>
              </a:solidFill>
            </a:endParaRPr>
          </a:p>
          <a:p>
            <a:pPr eaLnBrk="1" hangingPunct="1"/>
            <a:endParaRPr lang="en-US" sz="2000">
              <a:solidFill>
                <a:srgbClr val="002060"/>
              </a:solidFill>
            </a:endParaRPr>
          </a:p>
          <a:p>
            <a:pPr eaLnBrk="1" hangingPunct="1"/>
            <a:endParaRPr lang="en-US" sz="2000">
              <a:solidFill>
                <a:srgbClr val="002060"/>
              </a:solidFill>
            </a:endParaRPr>
          </a:p>
          <a:p>
            <a:pPr eaLnBrk="1" hangingPunct="1"/>
            <a:endParaRPr lang="en-US" sz="2000">
              <a:solidFill>
                <a:srgbClr val="002060"/>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4D07554F-6FC0-41AD-B1DC-1AB427F509FA}" type="slidenum">
              <a:rPr lang="en-US"/>
              <a:pPr>
                <a:defRPr/>
              </a:pPr>
              <a:t>12</a:t>
            </a:fld>
            <a:endParaRPr lang="en-US"/>
          </a:p>
        </p:txBody>
      </p:sp>
      <p:pic>
        <p:nvPicPr>
          <p:cNvPr id="6" name="~PP1277.WAV">
            <a:hlinkClick r:id="" action="ppaction://media"/>
          </p:cNvPr>
          <p:cNvPicPr>
            <a:picLocks noRot="1" noChangeAspect="1"/>
          </p:cNvPicPr>
          <p:nvPr>
            <a:wavAudioFile r:embed="rId1" name="~PP1277.WAV"/>
          </p:nvPr>
        </p:nvPicPr>
        <p:blipFill>
          <a:blip r:embed="rId4" cstate="print"/>
          <a:stretch>
            <a:fillRect/>
          </a:stretch>
        </p:blipFill>
        <p:spPr>
          <a:xfrm>
            <a:off x="8656638" y="6370638"/>
            <a:ext cx="304800" cy="304800"/>
          </a:xfrm>
          <a:prstGeom prst="rect">
            <a:avLst/>
          </a:prstGeom>
        </p:spPr>
      </p:pic>
    </p:spTree>
  </p:cSld>
  <p:clrMapOvr>
    <a:masterClrMapping/>
  </p:clrMapOvr>
  <p:transition advTm="387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title"/>
          </p:nvPr>
        </p:nvSpPr>
        <p:spPr/>
        <p:txBody>
          <a:bodyPr/>
          <a:lstStyle/>
          <a:p>
            <a:pPr eaLnBrk="1" hangingPunct="1"/>
            <a:r>
              <a:rPr lang="en-US" sz="3200" b="1" dirty="0">
                <a:solidFill>
                  <a:srgbClr val="002060"/>
                </a:solidFill>
              </a:rPr>
              <a:t>PLACES, SETTINGS AND SITUATIONS YOU MIGHT USE THIS INTERVETION</a:t>
            </a:r>
          </a:p>
        </p:txBody>
      </p:sp>
      <p:sp>
        <p:nvSpPr>
          <p:cNvPr id="15363" name="Rectangle 8"/>
          <p:cNvSpPr>
            <a:spLocks noGrp="1"/>
          </p:cNvSpPr>
          <p:nvPr>
            <p:ph type="body" sz="half" idx="1"/>
          </p:nvPr>
        </p:nvSpPr>
        <p:spPr>
          <a:xfrm>
            <a:off x="533400" y="1905000"/>
            <a:ext cx="3962400" cy="3733800"/>
          </a:xfrm>
        </p:spPr>
        <p:txBody>
          <a:bodyPr/>
          <a:lstStyle/>
          <a:p>
            <a:pPr eaLnBrk="1" hangingPunct="1"/>
            <a:r>
              <a:rPr lang="en-US" sz="2000" dirty="0">
                <a:solidFill>
                  <a:srgbClr val="000066"/>
                </a:solidFill>
              </a:rPr>
              <a:t>Parents of younger adolescents </a:t>
            </a:r>
          </a:p>
          <a:p>
            <a:pPr eaLnBrk="1" hangingPunct="1"/>
            <a:endParaRPr lang="en-US" sz="2000" dirty="0">
              <a:solidFill>
                <a:srgbClr val="000066"/>
              </a:solidFill>
            </a:endParaRPr>
          </a:p>
          <a:p>
            <a:pPr eaLnBrk="1" hangingPunct="1"/>
            <a:r>
              <a:rPr lang="en-US" sz="2000" dirty="0">
                <a:solidFill>
                  <a:srgbClr val="000066"/>
                </a:solidFill>
              </a:rPr>
              <a:t>Children and adolescents: chronic illness compliance and developing identities and independence</a:t>
            </a:r>
          </a:p>
          <a:p>
            <a:pPr eaLnBrk="1" hangingPunct="1">
              <a:buFont typeface="Arial" charset="0"/>
              <a:buNone/>
            </a:pPr>
            <a:endParaRPr lang="en-US" sz="2000" dirty="0">
              <a:solidFill>
                <a:srgbClr val="000066"/>
              </a:solidFill>
            </a:endParaRPr>
          </a:p>
          <a:p>
            <a:pPr eaLnBrk="1" hangingPunct="1"/>
            <a:r>
              <a:rPr lang="en-US" sz="2000" dirty="0">
                <a:solidFill>
                  <a:srgbClr val="000066"/>
                </a:solidFill>
              </a:rPr>
              <a:t>Other delivery formats: interactive computer programs, self-help materials, and group sessions. </a:t>
            </a:r>
          </a:p>
          <a:p>
            <a:pPr eaLnBrk="1" hangingPunct="1">
              <a:buFont typeface="Arial" charset="0"/>
              <a:buNone/>
            </a:pPr>
            <a:endParaRPr lang="en-US" sz="2000" dirty="0">
              <a:solidFill>
                <a:srgbClr val="000066"/>
              </a:solidFill>
            </a:endParaRPr>
          </a:p>
        </p:txBody>
      </p:sp>
      <p:pic>
        <p:nvPicPr>
          <p:cNvPr id="7" name="Content Placeholder 6" descr="j0443178.jpg"/>
          <p:cNvPicPr>
            <a:picLocks noGrp="1" noChangeAspect="1"/>
          </p:cNvPicPr>
          <p:nvPr>
            <p:ph sz="quarter" idx="3"/>
          </p:nvPr>
        </p:nvPicPr>
        <p:blipFill>
          <a:blip r:embed="rId4" cstate="print"/>
          <a:stretch>
            <a:fillRect/>
          </a:stretch>
        </p:blipFill>
        <p:spPr>
          <a:xfrm>
            <a:off x="4572000" y="2362200"/>
            <a:ext cx="4038600" cy="3146425"/>
          </a:xfrm>
          <a:effectLst>
            <a:outerShdw blurRad="190500" algn="tl" rotWithShape="0">
              <a:srgbClr val="000000">
                <a:alpha val="70000"/>
              </a:srgbClr>
            </a:outerShdw>
          </a:effectLst>
        </p:spPr>
      </p:pic>
      <p:sp>
        <p:nvSpPr>
          <p:cNvPr id="8" name="Slide Number Placeholder 7"/>
          <p:cNvSpPr>
            <a:spLocks noGrp="1"/>
          </p:cNvSpPr>
          <p:nvPr>
            <p:ph type="sldNum" sz="quarter" idx="12"/>
          </p:nvPr>
        </p:nvSpPr>
        <p:spPr/>
        <p:txBody>
          <a:bodyPr/>
          <a:lstStyle/>
          <a:p>
            <a:pPr>
              <a:defRPr/>
            </a:pPr>
            <a:fld id="{0C5A601A-A9D2-4B2F-A59D-ABE3DA88265B}"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pic>
        <p:nvPicPr>
          <p:cNvPr id="10" name="~PP3875.WAV">
            <a:hlinkClick r:id="" action="ppaction://media"/>
          </p:cNvPr>
          <p:cNvPicPr>
            <a:picLocks noRot="1" noChangeAspect="1"/>
          </p:cNvPicPr>
          <p:nvPr>
            <a:wavAudioFile r:embed="rId1" name="~PP3875.WAV"/>
          </p:nvPr>
        </p:nvPicPr>
        <p:blipFill>
          <a:blip r:embed="rId5" cstate="print"/>
          <a:stretch>
            <a:fillRect/>
          </a:stretch>
        </p:blipFill>
        <p:spPr>
          <a:xfrm>
            <a:off x="8656638" y="6370638"/>
            <a:ext cx="304800" cy="304800"/>
          </a:xfrm>
          <a:prstGeom prst="rect">
            <a:avLst/>
          </a:prstGeom>
        </p:spPr>
      </p:pic>
    </p:spTree>
  </p:cSld>
  <p:clrMapOvr>
    <a:masterClrMapping/>
  </p:clrMapOvr>
  <p:transition advTm="352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a:solidFill>
                  <a:srgbClr val="002060"/>
                </a:solidFill>
              </a:rPr>
              <a:t>RECOMMENDATIONS TO HEALTH CARE PROFESSIONALS </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Font typeface="Arial" charset="0"/>
              <a:buNone/>
            </a:pPr>
            <a:r>
              <a:rPr lang="en-US" sz="2000" u="sng" dirty="0">
                <a:solidFill>
                  <a:srgbClr val="000066"/>
                </a:solidFill>
              </a:rPr>
              <a:t>Principles of Motivational Interviewing: </a:t>
            </a:r>
          </a:p>
          <a:p>
            <a:pPr marL="609600" indent="-609600" eaLnBrk="1" hangingPunct="1">
              <a:buFont typeface="Arial" charset="0"/>
              <a:buNone/>
            </a:pPr>
            <a:endParaRPr lang="en-US" sz="2000" u="sng" dirty="0">
              <a:solidFill>
                <a:srgbClr val="000066"/>
              </a:solidFill>
            </a:endParaRPr>
          </a:p>
          <a:p>
            <a:pPr marL="990600" lvl="1" indent="-533400" eaLnBrk="1" hangingPunct="1">
              <a:buFont typeface="Arial" charset="0"/>
              <a:buAutoNum type="arabicPeriod"/>
            </a:pPr>
            <a:r>
              <a:rPr lang="en-US" sz="2000" dirty="0">
                <a:solidFill>
                  <a:srgbClr val="000066"/>
                </a:solidFill>
              </a:rPr>
              <a:t>Genuine expression of empathy</a:t>
            </a:r>
          </a:p>
          <a:p>
            <a:pPr marL="990600" lvl="1" indent="-533400" eaLnBrk="1" hangingPunct="1">
              <a:buFont typeface="Arial" charset="0"/>
              <a:buAutoNum type="arabicPeriod"/>
            </a:pPr>
            <a:r>
              <a:rPr lang="en-US" sz="2000" dirty="0">
                <a:solidFill>
                  <a:srgbClr val="000066"/>
                </a:solidFill>
              </a:rPr>
              <a:t>Reflective listening</a:t>
            </a:r>
          </a:p>
          <a:p>
            <a:pPr marL="990600" lvl="1" indent="-533400" eaLnBrk="1" hangingPunct="1">
              <a:buFont typeface="Arial" charset="0"/>
              <a:buAutoNum type="arabicPeriod"/>
            </a:pPr>
            <a:r>
              <a:rPr lang="en-US" sz="2000" dirty="0">
                <a:solidFill>
                  <a:srgbClr val="000066"/>
                </a:solidFill>
              </a:rPr>
              <a:t>Development of discrepancy  </a:t>
            </a:r>
          </a:p>
          <a:p>
            <a:pPr marL="990600" lvl="1" indent="-533400" eaLnBrk="1" hangingPunct="1">
              <a:buFont typeface="Arial" charset="0"/>
              <a:buAutoNum type="arabicPeriod"/>
            </a:pPr>
            <a:r>
              <a:rPr lang="en-US" sz="2000" dirty="0">
                <a:solidFill>
                  <a:srgbClr val="000066"/>
                </a:solidFill>
              </a:rPr>
              <a:t>Rolling with the client’s resistance</a:t>
            </a:r>
          </a:p>
          <a:p>
            <a:pPr marL="990600" lvl="1" indent="-533400" eaLnBrk="1" hangingPunct="1">
              <a:buFont typeface="Arial" charset="0"/>
              <a:buAutoNum type="arabicPeriod"/>
            </a:pPr>
            <a:r>
              <a:rPr lang="en-US" sz="2000" dirty="0">
                <a:solidFill>
                  <a:srgbClr val="000066"/>
                </a:solidFill>
              </a:rPr>
              <a:t>Supporting patient’s self-efficacy</a:t>
            </a:r>
          </a:p>
          <a:p>
            <a:pPr marL="990600" lvl="1" indent="-533400" eaLnBrk="1" hangingPunct="1">
              <a:buFont typeface="Arial" charset="0"/>
              <a:buNone/>
            </a:pPr>
            <a:endParaRPr lang="en-US" sz="2000" dirty="0">
              <a:solidFill>
                <a:srgbClr val="000066"/>
              </a:solidFill>
            </a:endParaRPr>
          </a:p>
          <a:p>
            <a:pPr marL="990600" lvl="1" indent="-533400" eaLnBrk="1" hangingPunct="1">
              <a:buFont typeface="Arial" charset="0"/>
              <a:buAutoNum type="arabicPeriod"/>
            </a:pPr>
            <a:endParaRPr lang="en-US" sz="1800" dirty="0">
              <a:solidFill>
                <a:srgbClr val="000066"/>
              </a:solidFill>
            </a:endParaRPr>
          </a:p>
          <a:p>
            <a:pPr marL="609600" indent="-609600" eaLnBrk="1" hangingPunct="1"/>
            <a:endParaRPr lang="en-US" sz="2000" dirty="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14</a:t>
            </a:fld>
            <a:endParaRPr lang="en-US">
              <a:solidFill>
                <a:schemeClr val="tx2"/>
              </a:solidFill>
            </a:endParaRPr>
          </a:p>
        </p:txBody>
      </p:sp>
      <p:pic>
        <p:nvPicPr>
          <p:cNvPr id="6" name="~PP3830.WAV">
            <a:hlinkClick r:id="" action="ppaction://media"/>
          </p:cNvPr>
          <p:cNvPicPr>
            <a:picLocks noRot="1" noChangeAspect="1"/>
          </p:cNvPicPr>
          <p:nvPr>
            <a:wavAudioFile r:embed="rId1" name="~PP3830.WAV"/>
          </p:nvPr>
        </p:nvPicPr>
        <p:blipFill>
          <a:blip r:embed="rId4" cstate="print"/>
          <a:stretch>
            <a:fillRect/>
          </a:stretch>
        </p:blipFill>
        <p:spPr>
          <a:xfrm>
            <a:off x="8656638" y="6370638"/>
            <a:ext cx="304800" cy="304800"/>
          </a:xfrm>
          <a:prstGeom prst="rect">
            <a:avLst/>
          </a:prstGeom>
        </p:spPr>
      </p:pic>
    </p:spTree>
  </p:cSld>
  <p:clrMapOvr>
    <a:masterClrMapping/>
  </p:clrMapOvr>
  <p:transition advTm="572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dirty="0">
                <a:solidFill>
                  <a:srgbClr val="002060"/>
                </a:solidFill>
              </a:rPr>
              <a:t>RECOMMENDATIONS continued</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None/>
              <a:defRPr/>
            </a:pPr>
            <a:r>
              <a:rPr lang="en-US" sz="2000" u="sng" dirty="0">
                <a:solidFill>
                  <a:srgbClr val="000066"/>
                </a:solidFill>
              </a:rPr>
              <a:t>Use of developmental framework: </a:t>
            </a:r>
          </a:p>
          <a:p>
            <a:pPr marL="609600" indent="-609600" eaLnBrk="1" hangingPunct="1">
              <a:buFont typeface="Arial" charset="0"/>
              <a:buAutoNum type="arabicPeriod"/>
              <a:defRPr/>
            </a:pPr>
            <a:endParaRPr lang="en-US" sz="2000" dirty="0">
              <a:solidFill>
                <a:srgbClr val="000066"/>
              </a:solidFill>
            </a:endParaRPr>
          </a:p>
          <a:p>
            <a:pPr marL="609600" indent="-609600" eaLnBrk="1" hangingPunct="1">
              <a:buFont typeface="Arial" charset="0"/>
              <a:buAutoNum type="arabicPeriod"/>
              <a:defRPr/>
            </a:pPr>
            <a:r>
              <a:rPr lang="en-US" sz="2000" dirty="0">
                <a:solidFill>
                  <a:srgbClr val="000066"/>
                </a:solidFill>
              </a:rPr>
              <a:t>Understand children ‘s reasoning and their environmental context </a:t>
            </a:r>
          </a:p>
          <a:p>
            <a:pPr marL="609600" indent="-609600" eaLnBrk="1" hangingPunct="1">
              <a:buFont typeface="Arial" charset="0"/>
              <a:buAutoNum type="arabicPeriod"/>
              <a:defRPr/>
            </a:pPr>
            <a:endParaRPr lang="en-US" sz="2000" dirty="0">
              <a:solidFill>
                <a:srgbClr val="000066"/>
              </a:solidFill>
            </a:endParaRPr>
          </a:p>
          <a:p>
            <a:pPr marL="609600" indent="-609600" eaLnBrk="1" hangingPunct="1">
              <a:buFont typeface="Arial" charset="0"/>
              <a:buAutoNum type="arabicPeriod"/>
              <a:defRPr/>
            </a:pPr>
            <a:r>
              <a:rPr lang="en-US" sz="2000" dirty="0">
                <a:solidFill>
                  <a:srgbClr val="000066"/>
                </a:solidFill>
              </a:rPr>
              <a:t>Concrete and focused behavioral recommendations</a:t>
            </a:r>
          </a:p>
          <a:p>
            <a:pPr marL="609600" indent="-609600" eaLnBrk="1" hangingPunct="1">
              <a:buFont typeface="Arial" charset="0"/>
              <a:buAutoNum type="arabicPeriod"/>
              <a:defRPr/>
            </a:pPr>
            <a:endParaRPr lang="en-US" sz="2000" dirty="0">
              <a:solidFill>
                <a:srgbClr val="000066"/>
              </a:solidFill>
            </a:endParaRPr>
          </a:p>
          <a:p>
            <a:pPr marL="609600" indent="-609600" eaLnBrk="1" hangingPunct="1">
              <a:buFont typeface="Arial" charset="0"/>
              <a:buAutoNum type="arabicPeriod"/>
              <a:defRPr/>
            </a:pPr>
            <a:r>
              <a:rPr lang="en-US" sz="2000" dirty="0">
                <a:solidFill>
                  <a:srgbClr val="000066"/>
                </a:solidFill>
              </a:rPr>
              <a:t>Include adults to support the intervention with adolescents</a:t>
            </a:r>
          </a:p>
          <a:p>
            <a:pPr marL="990600" lvl="1" indent="-533400" eaLnBrk="1" hangingPunct="1">
              <a:buFont typeface="Arial" charset="0"/>
              <a:buNone/>
            </a:pPr>
            <a:endParaRPr lang="en-US" sz="2000" dirty="0">
              <a:solidFill>
                <a:srgbClr val="000066"/>
              </a:solidFill>
            </a:endParaRPr>
          </a:p>
          <a:p>
            <a:pPr marL="990600" lvl="1" indent="-533400" eaLnBrk="1" hangingPunct="1">
              <a:buFont typeface="Arial" charset="0"/>
              <a:buAutoNum type="arabicPeriod"/>
            </a:pPr>
            <a:endParaRPr lang="en-US" sz="1800" dirty="0">
              <a:solidFill>
                <a:srgbClr val="000066"/>
              </a:solidFill>
            </a:endParaRPr>
          </a:p>
          <a:p>
            <a:pPr marL="609600" indent="-609600" eaLnBrk="1" hangingPunct="1"/>
            <a:endParaRPr lang="en-US" sz="2000" dirty="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15</a:t>
            </a:fld>
            <a:endParaRPr lang="en-US">
              <a:solidFill>
                <a:schemeClr val="tx2"/>
              </a:solidFill>
            </a:endParaRPr>
          </a:p>
        </p:txBody>
      </p:sp>
      <p:pic>
        <p:nvPicPr>
          <p:cNvPr id="6" name="~PP3900.WAV">
            <a:hlinkClick r:id="" action="ppaction://media"/>
          </p:cNvPr>
          <p:cNvPicPr>
            <a:picLocks noRot="1" noChangeAspect="1"/>
          </p:cNvPicPr>
          <p:nvPr>
            <a:wavAudioFile r:embed="rId1" name="~PP3900.WAV"/>
          </p:nvPr>
        </p:nvPicPr>
        <p:blipFill>
          <a:blip r:embed="rId4" cstate="print"/>
          <a:stretch>
            <a:fillRect/>
          </a:stretch>
        </p:blipFill>
        <p:spPr>
          <a:xfrm>
            <a:off x="8656638" y="6370638"/>
            <a:ext cx="304800" cy="304800"/>
          </a:xfrm>
          <a:prstGeom prst="rect">
            <a:avLst/>
          </a:prstGeom>
        </p:spPr>
      </p:pic>
    </p:spTree>
  </p:cSld>
  <p:clrMapOvr>
    <a:masterClrMapping/>
  </p:clrMapOvr>
  <p:transition advTm="327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dirty="0">
                <a:solidFill>
                  <a:srgbClr val="002060"/>
                </a:solidFill>
              </a:rPr>
              <a:t>RECOMMENDATIONS continued</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None/>
            </a:pPr>
            <a:r>
              <a:rPr lang="en-US" sz="2000" u="sng" dirty="0">
                <a:solidFill>
                  <a:srgbClr val="000066"/>
                </a:solidFill>
              </a:rPr>
              <a:t>Use the family-centered approach: </a:t>
            </a:r>
          </a:p>
          <a:p>
            <a:pPr marL="609600" indent="-609600" eaLnBrk="1" hangingPunct="1">
              <a:buFont typeface="Arial" charset="0"/>
              <a:buAutoNum type="arabicPeriod"/>
            </a:pPr>
            <a:r>
              <a:rPr lang="en-US" sz="2000" dirty="0">
                <a:solidFill>
                  <a:srgbClr val="000066"/>
                </a:solidFill>
              </a:rPr>
              <a:t>Focused on the family’s beliefs, values, and health behaviors.</a:t>
            </a:r>
          </a:p>
          <a:p>
            <a:pPr marL="609600" indent="-609600" eaLnBrk="1" hangingPunct="1">
              <a:buFont typeface="Arial" charset="0"/>
              <a:buAutoNum type="arabicPeriod"/>
            </a:pPr>
            <a:r>
              <a:rPr lang="en-US" sz="2000" dirty="0">
                <a:solidFill>
                  <a:srgbClr val="000066"/>
                </a:solidFill>
              </a:rPr>
              <a:t>Enhance the family’s self efficacy and life skills</a:t>
            </a:r>
          </a:p>
          <a:p>
            <a:pPr marL="609600" indent="-609600" eaLnBrk="1" hangingPunct="1">
              <a:buNone/>
            </a:pPr>
            <a:endParaRPr lang="en-US" sz="2000" u="sng" dirty="0">
              <a:solidFill>
                <a:srgbClr val="000066"/>
              </a:solidFill>
            </a:endParaRPr>
          </a:p>
          <a:p>
            <a:pPr marL="609600" indent="-609600" eaLnBrk="1" hangingPunct="1">
              <a:buNone/>
            </a:pPr>
            <a:r>
              <a:rPr lang="en-US" sz="2000" u="sng" dirty="0">
                <a:solidFill>
                  <a:srgbClr val="000066"/>
                </a:solidFill>
              </a:rPr>
              <a:t>How to motivate parents and children to change behavior: </a:t>
            </a:r>
          </a:p>
          <a:p>
            <a:pPr marL="609600" indent="-609600" eaLnBrk="1" hangingPunct="1">
              <a:buFont typeface="Arial" charset="0"/>
              <a:buAutoNum type="arabicPeriod"/>
            </a:pPr>
            <a:r>
              <a:rPr lang="en-US" sz="2000" dirty="0">
                <a:solidFill>
                  <a:srgbClr val="000066"/>
                </a:solidFill>
              </a:rPr>
              <a:t>Establishing relationship </a:t>
            </a:r>
          </a:p>
          <a:p>
            <a:pPr marL="609600" indent="-609600" eaLnBrk="1" hangingPunct="1">
              <a:buFont typeface="Arial" charset="0"/>
              <a:buAutoNum type="arabicPeriod"/>
            </a:pPr>
            <a:r>
              <a:rPr lang="en-US" sz="2000" dirty="0">
                <a:solidFill>
                  <a:srgbClr val="000066"/>
                </a:solidFill>
              </a:rPr>
              <a:t>Setting agenda</a:t>
            </a:r>
          </a:p>
          <a:p>
            <a:pPr marL="609600" indent="-609600" eaLnBrk="1" hangingPunct="1">
              <a:buFont typeface="Arial" charset="0"/>
              <a:buAutoNum type="arabicPeriod"/>
            </a:pPr>
            <a:r>
              <a:rPr lang="en-US" sz="2000" dirty="0">
                <a:solidFill>
                  <a:srgbClr val="000066"/>
                </a:solidFill>
              </a:rPr>
              <a:t>Assessing importance, confidence, and readiness</a:t>
            </a:r>
          </a:p>
          <a:p>
            <a:pPr marL="609600" indent="-609600" eaLnBrk="1" hangingPunct="1">
              <a:buFont typeface="Arial" charset="0"/>
              <a:buAutoNum type="arabicPeriod"/>
            </a:pPr>
            <a:r>
              <a:rPr lang="en-US" sz="2000" dirty="0">
                <a:solidFill>
                  <a:srgbClr val="000066"/>
                </a:solidFill>
              </a:rPr>
              <a:t>Exploring the importance of making behavior change</a:t>
            </a:r>
          </a:p>
          <a:p>
            <a:pPr marL="609600" indent="-609600" eaLnBrk="1" hangingPunct="1">
              <a:buFont typeface="Arial" charset="0"/>
              <a:buAutoNum type="arabicPeriod"/>
            </a:pPr>
            <a:r>
              <a:rPr lang="en-US" sz="2000" dirty="0">
                <a:solidFill>
                  <a:srgbClr val="000066"/>
                </a:solidFill>
              </a:rPr>
              <a:t>Building confidence in the ability to change</a:t>
            </a:r>
          </a:p>
          <a:p>
            <a:pPr marL="609600" indent="-609600" eaLnBrk="1" hangingPunct="1">
              <a:buFont typeface="Arial" charset="0"/>
              <a:buAutoNum type="arabicPeriod"/>
            </a:pPr>
            <a:r>
              <a:rPr lang="en-US" sz="2000" dirty="0">
                <a:solidFill>
                  <a:srgbClr val="000066"/>
                </a:solidFill>
              </a:rPr>
              <a:t>Planning for change</a:t>
            </a:r>
          </a:p>
          <a:p>
            <a:pPr marL="990600" lvl="1" indent="-533400" eaLnBrk="1" hangingPunct="1">
              <a:buFont typeface="Arial" charset="0"/>
              <a:buNone/>
            </a:pPr>
            <a:endParaRPr lang="en-US" sz="2000" dirty="0">
              <a:solidFill>
                <a:srgbClr val="000066"/>
              </a:solidFill>
            </a:endParaRPr>
          </a:p>
          <a:p>
            <a:pPr marL="990600" lvl="1" indent="-533400" eaLnBrk="1" hangingPunct="1">
              <a:buFont typeface="Arial" charset="0"/>
              <a:buAutoNum type="arabicPeriod"/>
            </a:pPr>
            <a:endParaRPr lang="en-US" sz="1800" dirty="0">
              <a:solidFill>
                <a:srgbClr val="000066"/>
              </a:solidFill>
            </a:endParaRPr>
          </a:p>
          <a:p>
            <a:pPr marL="609600" indent="-609600" eaLnBrk="1" hangingPunct="1"/>
            <a:endParaRPr lang="en-US" sz="2000" dirty="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16</a:t>
            </a:fld>
            <a:endParaRPr lang="en-US">
              <a:solidFill>
                <a:schemeClr val="tx2"/>
              </a:solidFill>
            </a:endParaRPr>
          </a:p>
        </p:txBody>
      </p:sp>
      <p:pic>
        <p:nvPicPr>
          <p:cNvPr id="6" name="~PP3061.WAV">
            <a:hlinkClick r:id="" action="ppaction://media"/>
          </p:cNvPr>
          <p:cNvPicPr>
            <a:picLocks noRot="1" noChangeAspect="1"/>
          </p:cNvPicPr>
          <p:nvPr>
            <a:wavAudioFile r:embed="rId1" name="~PP3061.WAV"/>
          </p:nvPr>
        </p:nvPicPr>
        <p:blipFill>
          <a:blip r:embed="rId4" cstate="print"/>
          <a:stretch>
            <a:fillRect/>
          </a:stretch>
        </p:blipFill>
        <p:spPr>
          <a:xfrm>
            <a:off x="8656638" y="6370638"/>
            <a:ext cx="304800" cy="304800"/>
          </a:xfrm>
          <a:prstGeom prst="rect">
            <a:avLst/>
          </a:prstGeom>
        </p:spPr>
      </p:pic>
    </p:spTree>
  </p:cSld>
  <p:clrMapOvr>
    <a:masterClrMapping/>
  </p:clrMapOvr>
  <p:transition advTm="482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t>Meet Rodrigo</a:t>
            </a:r>
          </a:p>
        </p:txBody>
      </p:sp>
      <p:sp>
        <p:nvSpPr>
          <p:cNvPr id="4" name="Footer Placeholder 3"/>
          <p:cNvSpPr>
            <a:spLocks noGrp="1"/>
          </p:cNvSpPr>
          <p:nvPr>
            <p:ph type="ftr" sz="quarter" idx="11"/>
          </p:nvPr>
        </p:nvSpPr>
        <p:spPr/>
        <p:txBody>
          <a:bodyPr/>
          <a:lstStyle/>
          <a:p>
            <a:pPr>
              <a:defRPr/>
            </a:pPr>
            <a:r>
              <a:rPr lang="en-US"/>
              <a:t>Copyright 2010 J.M. Ramírez-Díaz</a:t>
            </a:r>
          </a:p>
        </p:txBody>
      </p:sp>
      <p:sp>
        <p:nvSpPr>
          <p:cNvPr id="5" name="Slide Number Placeholder 4"/>
          <p:cNvSpPr>
            <a:spLocks noGrp="1"/>
          </p:cNvSpPr>
          <p:nvPr>
            <p:ph type="sldNum" sz="quarter" idx="12"/>
          </p:nvPr>
        </p:nvSpPr>
        <p:spPr/>
        <p:txBody>
          <a:bodyPr/>
          <a:lstStyle/>
          <a:p>
            <a:pPr>
              <a:defRPr/>
            </a:pPr>
            <a:fld id="{12D1B741-9F3A-4A42-B335-B8142BE47A4F}" type="slidenum">
              <a:rPr lang="en-US" smtClean="0"/>
              <a:pPr>
                <a:defRPr/>
              </a:pPr>
              <a:t>17</a:t>
            </a:fld>
            <a:endParaRPr lang="en-US"/>
          </a:p>
        </p:txBody>
      </p:sp>
      <p:pic>
        <p:nvPicPr>
          <p:cNvPr id="1026" name="Picture 2" descr="C:\Documents and Settings\Hagger\My Documents\My Pictures\Microsoft Clip Organizer\j0401594.jpg"/>
          <p:cNvPicPr>
            <a:picLocks noChangeAspect="1" noChangeArrowheads="1"/>
          </p:cNvPicPr>
          <p:nvPr/>
        </p:nvPicPr>
        <p:blipFill>
          <a:blip r:embed="rId4" cstate="print"/>
          <a:srcRect/>
          <a:stretch>
            <a:fillRect/>
          </a:stretch>
        </p:blipFill>
        <p:spPr bwMode="auto">
          <a:xfrm>
            <a:off x="1676400" y="1676400"/>
            <a:ext cx="6296025" cy="4195763"/>
          </a:xfrm>
          <a:prstGeom prst="rect">
            <a:avLst/>
          </a:prstGeom>
          <a:ln>
            <a:noFill/>
          </a:ln>
          <a:effectLst>
            <a:outerShdw blurRad="292100" dist="139700" dir="2700000" algn="tl" rotWithShape="0">
              <a:srgbClr val="333333">
                <a:alpha val="65000"/>
              </a:srgbClr>
            </a:outerShdw>
          </a:effectLst>
        </p:spPr>
      </p:pic>
      <p:pic>
        <p:nvPicPr>
          <p:cNvPr id="6" name="~PP4080.WAV">
            <a:hlinkClick r:id="" action="ppaction://media"/>
          </p:cNvPr>
          <p:cNvPicPr>
            <a:picLocks noRot="1" noChangeAspect="1"/>
          </p:cNvPicPr>
          <p:nvPr>
            <a:wavAudioFile r:embed="rId1" name="~PP4080.WAV"/>
          </p:nvPr>
        </p:nvPicPr>
        <p:blipFill>
          <a:blip r:embed="rId5" cstate="print"/>
          <a:stretch>
            <a:fillRect/>
          </a:stretch>
        </p:blipFill>
        <p:spPr>
          <a:xfrm>
            <a:off x="8656638" y="6370638"/>
            <a:ext cx="304800" cy="304800"/>
          </a:xfrm>
          <a:prstGeom prst="rect">
            <a:avLst/>
          </a:prstGeom>
        </p:spPr>
      </p:pic>
    </p:spTree>
  </p:cSld>
  <p:clrMapOvr>
    <a:masterClrMapping/>
  </p:clrMapOvr>
  <p:transition advTm="1322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600" b="1" dirty="0">
                <a:solidFill>
                  <a:srgbClr val="002060"/>
                </a:solidFill>
              </a:rPr>
              <a:t>CASE STUDY</a:t>
            </a:r>
          </a:p>
        </p:txBody>
      </p:sp>
      <p:sp>
        <p:nvSpPr>
          <p:cNvPr id="21507" name="Content Placeholder 2"/>
          <p:cNvSpPr>
            <a:spLocks noGrp="1"/>
          </p:cNvSpPr>
          <p:nvPr>
            <p:ph idx="1"/>
          </p:nvPr>
        </p:nvSpPr>
        <p:spPr/>
        <p:txBody>
          <a:bodyPr/>
          <a:lstStyle/>
          <a:p>
            <a:pPr eaLnBrk="1" hangingPunct="1">
              <a:buFont typeface="Arial" charset="0"/>
              <a:buNone/>
            </a:pPr>
            <a:r>
              <a:rPr lang="en-US" sz="2400" dirty="0"/>
              <a:t>	Rodrigo </a:t>
            </a:r>
            <a:r>
              <a:rPr lang="en-US" sz="2400"/>
              <a:t>is 12 </a:t>
            </a:r>
            <a:r>
              <a:rPr lang="en-US" sz="2400" dirty="0"/>
              <a:t>years old. He broke his leg in multiple places in a bad fall during an earthquake. Rodrigo has had his cast removed but now needs to comply with physical rehabilitation to encourage muscle development. After 3 weeks of prescribed home exercises, Rodrigo’s leg muscles are not regaining strength or flexibility. With both his parents working, Rodrigo sometimes spends the night with his grandmother and cousins.  Because of the distance to the physical therapist, he has missed several appointments. The doctor is frustrated and worried. Rodrigo is showing signs of depression.</a:t>
            </a: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E64EC87B-DFA9-4C61-8446-9A0B504C6248}" type="slidenum">
              <a:rPr lang="en-US"/>
              <a:pPr>
                <a:defRPr/>
              </a:pPr>
              <a:t>18</a:t>
            </a:fld>
            <a:endParaRPr lang="en-US"/>
          </a:p>
        </p:txBody>
      </p:sp>
      <p:pic>
        <p:nvPicPr>
          <p:cNvPr id="6" name="~PP3794.WAV">
            <a:hlinkClick r:id="" action="ppaction://media"/>
          </p:cNvPr>
          <p:cNvPicPr>
            <a:picLocks noRot="1" noChangeAspect="1"/>
          </p:cNvPicPr>
          <p:nvPr>
            <a:wavAudioFile r:embed="rId1" name="~PP3794.WAV"/>
          </p:nvPr>
        </p:nvPicPr>
        <p:blipFill>
          <a:blip r:embed="rId4" cstate="print"/>
          <a:stretch>
            <a:fillRect/>
          </a:stretch>
        </p:blipFill>
        <p:spPr>
          <a:xfrm>
            <a:off x="8656638" y="6370638"/>
            <a:ext cx="304800" cy="304800"/>
          </a:xfrm>
          <a:prstGeom prst="rect">
            <a:avLst/>
          </a:prstGeom>
        </p:spPr>
      </p:pic>
    </p:spTree>
  </p:cSld>
  <p:clrMapOvr>
    <a:masterClrMapping/>
  </p:clrMapOvr>
  <p:transition advTm="24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en-US" sz="3600" b="1">
                <a:solidFill>
                  <a:srgbClr val="002060"/>
                </a:solidFill>
              </a:rPr>
              <a:t>CASE STUDY REVISITED</a:t>
            </a:r>
          </a:p>
        </p:txBody>
      </p:sp>
      <p:sp>
        <p:nvSpPr>
          <p:cNvPr id="22531" name="Rectangle 3"/>
          <p:cNvSpPr>
            <a:spLocks noGrp="1"/>
          </p:cNvSpPr>
          <p:nvPr>
            <p:ph type="body" idx="1"/>
          </p:nvPr>
        </p:nvSpPr>
        <p:spPr/>
        <p:txBody>
          <a:bodyPr/>
          <a:lstStyle/>
          <a:p>
            <a:pPr>
              <a:buNone/>
            </a:pPr>
            <a:r>
              <a:rPr lang="en-US" sz="1800" i="1" dirty="0"/>
              <a:t>		Rodrigo's doctor uses the principles of Motivational Interviewing to support Rodrigo's rehabilitation. The doctor utilized a family-centered approach and identify their values, beliefs, and health behaviors. The doctor expressed empathy and asked open-ended questions to Rodrigo and his family to help identify the discrepancy between Rodrigo's current behavior and his treatment goal. After reflective listening, the doctor was able to</a:t>
            </a:r>
          </a:p>
          <a:p>
            <a:pPr>
              <a:buNone/>
            </a:pPr>
            <a:r>
              <a:rPr lang="en-US" sz="1800" i="1" dirty="0"/>
              <a:t>	determine a few barriers to Rodrigo's treatment compliance. His parents expressed that busy jobs mean less time to help him with the home therapies. His physical therapy appointments are scheduled during the day when they cannot drive him. The doctor helps them explore the pros and cons of the treatment recommendations. He also helps them forecast the long-term physical consequences for Rodrigo if he is unable to adhere to treatment. </a:t>
            </a:r>
          </a:p>
          <a:p>
            <a:pPr>
              <a:buNone/>
            </a:pPr>
            <a:endParaRPr lang="en-US" sz="2000" dirty="0"/>
          </a:p>
          <a:p>
            <a:pPr>
              <a:buNone/>
            </a:pPr>
            <a:endParaRPr lang="en-US" sz="2000" dirty="0"/>
          </a:p>
          <a:p>
            <a:pPr>
              <a:buNone/>
            </a:pPr>
            <a:endParaRPr lang="en-US" sz="2000" dirty="0"/>
          </a:p>
        </p:txBody>
      </p:sp>
      <p:sp>
        <p:nvSpPr>
          <p:cNvPr id="4" name="Slide Number Placeholder 3"/>
          <p:cNvSpPr>
            <a:spLocks noGrp="1"/>
          </p:cNvSpPr>
          <p:nvPr>
            <p:ph type="sldNum" sz="quarter" idx="12"/>
          </p:nvPr>
        </p:nvSpPr>
        <p:spPr/>
        <p:txBody>
          <a:bodyPr/>
          <a:lstStyle/>
          <a:p>
            <a:pPr>
              <a:defRPr/>
            </a:pPr>
            <a:fld id="{1B6E8211-6DCD-4A4E-963D-290D255A47E3}"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pic>
        <p:nvPicPr>
          <p:cNvPr id="6" name="~PP1624.WAV">
            <a:hlinkClick r:id="" action="ppaction://media"/>
          </p:cNvPr>
          <p:cNvPicPr>
            <a:picLocks noRot="1" noChangeAspect="1"/>
          </p:cNvPicPr>
          <p:nvPr>
            <a:wavAudioFile r:embed="rId1" name="~PP1624.WAV"/>
          </p:nvPr>
        </p:nvPicPr>
        <p:blipFill>
          <a:blip r:embed="rId4" cstate="print"/>
          <a:stretch>
            <a:fillRect/>
          </a:stretch>
        </p:blipFill>
        <p:spPr>
          <a:xfrm>
            <a:off x="8656638" y="6370638"/>
            <a:ext cx="304800" cy="304800"/>
          </a:xfrm>
          <a:prstGeom prst="rect">
            <a:avLst/>
          </a:prstGeom>
        </p:spPr>
      </p:pic>
    </p:spTree>
  </p:cSld>
  <p:clrMapOvr>
    <a:masterClrMapping/>
  </p:clrMapOvr>
  <p:transition advTm="3459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a:solidFill>
                  <a:schemeClr val="tx2"/>
                </a:solidFill>
              </a:rPr>
              <a:t> </a:t>
            </a:r>
            <a:br>
              <a:rPr lang="en-US" dirty="0">
                <a:solidFill>
                  <a:schemeClr val="tx2"/>
                </a:solidFill>
              </a:rPr>
            </a:br>
            <a:r>
              <a:rPr lang="en-US" sz="4000" b="1" dirty="0">
                <a:solidFill>
                  <a:srgbClr val="002060"/>
                </a:solidFill>
                <a:latin typeface="+mn-lt"/>
              </a:rPr>
              <a:t>OUTLINE PRESENTATION</a:t>
            </a:r>
            <a:br>
              <a:rPr lang="en-US" sz="4000" b="1" dirty="0">
                <a:solidFill>
                  <a:srgbClr val="002060"/>
                </a:solidFill>
                <a:latin typeface="+mn-lt"/>
              </a:rPr>
            </a:br>
            <a:endParaRPr lang="en-US" sz="4000" b="1" dirty="0">
              <a:solidFill>
                <a:srgbClr val="002060"/>
              </a:solidFill>
              <a:latin typeface="+mn-lt"/>
            </a:endParaRPr>
          </a:p>
        </p:txBody>
      </p:sp>
      <p:sp>
        <p:nvSpPr>
          <p:cNvPr id="3075" name="Content Placeholder 2"/>
          <p:cNvSpPr>
            <a:spLocks noGrp="1"/>
          </p:cNvSpPr>
          <p:nvPr>
            <p:ph idx="1"/>
          </p:nvPr>
        </p:nvSpPr>
        <p:spPr>
          <a:xfrm>
            <a:off x="457200" y="1828800"/>
            <a:ext cx="8229600" cy="4114800"/>
          </a:xfrm>
        </p:spPr>
        <p:txBody>
          <a:bodyPr/>
          <a:lstStyle/>
          <a:p>
            <a:pPr eaLnBrk="1" hangingPunct="1">
              <a:lnSpc>
                <a:spcPct val="90000"/>
              </a:lnSpc>
            </a:pPr>
            <a:endParaRPr lang="en-US" sz="2200" dirty="0">
              <a:solidFill>
                <a:srgbClr val="002060"/>
              </a:solidFill>
            </a:endParaRPr>
          </a:p>
          <a:p>
            <a:pPr eaLnBrk="1" hangingPunct="1">
              <a:lnSpc>
                <a:spcPct val="90000"/>
              </a:lnSpc>
            </a:pPr>
            <a:r>
              <a:rPr lang="en-US" sz="2200" dirty="0">
                <a:solidFill>
                  <a:srgbClr val="000066"/>
                </a:solidFill>
              </a:rPr>
              <a:t>Glossary</a:t>
            </a:r>
          </a:p>
          <a:p>
            <a:pPr eaLnBrk="1" hangingPunct="1">
              <a:lnSpc>
                <a:spcPct val="90000"/>
              </a:lnSpc>
            </a:pPr>
            <a:r>
              <a:rPr lang="en-US" sz="2200" dirty="0">
                <a:solidFill>
                  <a:srgbClr val="000066"/>
                </a:solidFill>
              </a:rPr>
              <a:t>Introduction</a:t>
            </a:r>
          </a:p>
          <a:p>
            <a:pPr eaLnBrk="1" hangingPunct="1">
              <a:lnSpc>
                <a:spcPct val="90000"/>
              </a:lnSpc>
            </a:pPr>
            <a:r>
              <a:rPr lang="en-US" sz="2200" dirty="0">
                <a:solidFill>
                  <a:srgbClr val="000066"/>
                </a:solidFill>
              </a:rPr>
              <a:t>Definition of Motivational Interviewing</a:t>
            </a:r>
          </a:p>
          <a:p>
            <a:pPr eaLnBrk="1" hangingPunct="1">
              <a:lnSpc>
                <a:spcPct val="90000"/>
              </a:lnSpc>
            </a:pPr>
            <a:r>
              <a:rPr lang="en-US" sz="2200" dirty="0">
                <a:solidFill>
                  <a:srgbClr val="000066"/>
                </a:solidFill>
              </a:rPr>
              <a:t>Characteristics of Motivational Interviewing</a:t>
            </a:r>
          </a:p>
          <a:p>
            <a:pPr eaLnBrk="1" hangingPunct="1">
              <a:lnSpc>
                <a:spcPct val="90000"/>
              </a:lnSpc>
            </a:pPr>
            <a:r>
              <a:rPr lang="en-US" sz="2200" dirty="0">
                <a:solidFill>
                  <a:srgbClr val="000066"/>
                </a:solidFill>
              </a:rPr>
              <a:t>Research that supports the strategy</a:t>
            </a:r>
          </a:p>
          <a:p>
            <a:pPr eaLnBrk="1" hangingPunct="1">
              <a:lnSpc>
                <a:spcPct val="90000"/>
              </a:lnSpc>
            </a:pPr>
            <a:r>
              <a:rPr lang="en-US" sz="2200" dirty="0">
                <a:solidFill>
                  <a:srgbClr val="000066"/>
                </a:solidFill>
              </a:rPr>
              <a:t>Places, settings and situations you might use this intervention</a:t>
            </a:r>
          </a:p>
          <a:p>
            <a:pPr eaLnBrk="1" hangingPunct="1">
              <a:lnSpc>
                <a:spcPct val="90000"/>
              </a:lnSpc>
            </a:pPr>
            <a:r>
              <a:rPr lang="en-US" sz="2200" dirty="0">
                <a:solidFill>
                  <a:srgbClr val="000066"/>
                </a:solidFill>
              </a:rPr>
              <a:t>Recommendations to health care professionals  </a:t>
            </a:r>
          </a:p>
          <a:p>
            <a:pPr eaLnBrk="1" hangingPunct="1">
              <a:lnSpc>
                <a:spcPct val="90000"/>
              </a:lnSpc>
            </a:pPr>
            <a:r>
              <a:rPr lang="en-US" sz="2200" dirty="0">
                <a:solidFill>
                  <a:srgbClr val="000066"/>
                </a:solidFill>
              </a:rPr>
              <a:t>Case Study</a:t>
            </a:r>
          </a:p>
          <a:p>
            <a:pPr eaLnBrk="1" hangingPunct="1">
              <a:lnSpc>
                <a:spcPct val="90000"/>
              </a:lnSpc>
            </a:pPr>
            <a:r>
              <a:rPr lang="en-US" sz="2200" dirty="0">
                <a:solidFill>
                  <a:srgbClr val="000066"/>
                </a:solidFill>
              </a:rPr>
              <a:t>FAQs: Frequently Asked Questions</a:t>
            </a:r>
          </a:p>
          <a:p>
            <a:pPr eaLnBrk="1" hangingPunct="1">
              <a:lnSpc>
                <a:spcPct val="90000"/>
              </a:lnSpc>
            </a:pPr>
            <a:r>
              <a:rPr lang="en-US" sz="2200" dirty="0">
                <a:solidFill>
                  <a:srgbClr val="000066"/>
                </a:solidFill>
              </a:rPr>
              <a:t>References  </a:t>
            </a:r>
            <a:endParaRPr lang="en-US" dirty="0">
              <a:solidFill>
                <a:srgbClr val="000066"/>
              </a:solidFill>
            </a:endParaRPr>
          </a:p>
        </p:txBody>
      </p:sp>
      <p:sp>
        <p:nvSpPr>
          <p:cNvPr id="1741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solidFill>
                  <a:schemeClr val="tx2"/>
                </a:solidFill>
              </a:rPr>
              <a:t>Copyright 2010 J.M. Ramírez-Díaz</a:t>
            </a:r>
          </a:p>
        </p:txBody>
      </p:sp>
      <p:sp>
        <p:nvSpPr>
          <p:cNvPr id="1741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1C622-EEF4-4729-9ECC-4359C42DB869}" type="slidenum">
              <a:rPr lang="en-US">
                <a:solidFill>
                  <a:schemeClr val="tx2"/>
                </a:solidFill>
              </a:rPr>
              <a:pPr fontAlgn="base">
                <a:spcBef>
                  <a:spcPct val="0"/>
                </a:spcBef>
                <a:spcAft>
                  <a:spcPct val="0"/>
                </a:spcAft>
                <a:defRPr/>
              </a:pPr>
              <a:t>2</a:t>
            </a:fld>
            <a:endParaRPr lang="en-US">
              <a:solidFill>
                <a:schemeClr val="tx2"/>
              </a:solidFill>
            </a:endParaRPr>
          </a:p>
        </p:txBody>
      </p:sp>
      <p:pic>
        <p:nvPicPr>
          <p:cNvPr id="6" name="~PP1687.WAV">
            <a:hlinkClick r:id="" action="ppaction://media"/>
          </p:cNvPr>
          <p:cNvPicPr>
            <a:picLocks noRot="1" noChangeAspect="1"/>
          </p:cNvPicPr>
          <p:nvPr>
            <a:wavAudioFile r:embed="rId1" name="~PP1687.WAV"/>
          </p:nvPr>
        </p:nvPicPr>
        <p:blipFill>
          <a:blip r:embed="rId4" cstate="print"/>
          <a:stretch>
            <a:fillRect/>
          </a:stretch>
        </p:blipFill>
        <p:spPr>
          <a:xfrm>
            <a:off x="8656638" y="6370638"/>
            <a:ext cx="304800" cy="304800"/>
          </a:xfrm>
          <a:prstGeom prst="rect">
            <a:avLst/>
          </a:prstGeom>
        </p:spPr>
      </p:pic>
    </p:spTree>
  </p:cSld>
  <p:clrMapOvr>
    <a:masterClrMapping/>
  </p:clrMapOvr>
  <p:transition advTm="19211">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Case study revisited continued</a:t>
            </a:r>
          </a:p>
        </p:txBody>
      </p:sp>
      <p:sp>
        <p:nvSpPr>
          <p:cNvPr id="3" name="Content Placeholder 2"/>
          <p:cNvSpPr>
            <a:spLocks noGrp="1"/>
          </p:cNvSpPr>
          <p:nvPr>
            <p:ph idx="1"/>
          </p:nvPr>
        </p:nvSpPr>
        <p:spPr/>
        <p:txBody>
          <a:bodyPr/>
          <a:lstStyle/>
          <a:p>
            <a:pPr>
              <a:buNone/>
            </a:pPr>
            <a:r>
              <a:rPr lang="en-US" sz="1800" dirty="0"/>
              <a:t>	</a:t>
            </a:r>
          </a:p>
          <a:p>
            <a:pPr>
              <a:buNone/>
            </a:pPr>
            <a:r>
              <a:rPr lang="en-US" sz="1800" i="1" dirty="0"/>
              <a:t>		After considering the goals and values for Rodrigo's rehabilitation, his parents suggest the inclusion of his grandmother in planning because the</a:t>
            </a:r>
          </a:p>
          <a:p>
            <a:pPr>
              <a:buNone/>
            </a:pPr>
            <a:r>
              <a:rPr lang="en-US" sz="1800" i="1" dirty="0"/>
              <a:t>	child and his grandmother spend some nights together. She can help Rodrigo with his home treatment while they are working. The doctor, Rodrigo, his parents, and his grandmother established a plan to work together. They set an agenda based on their schedules, each one recognizing their life skills. They auto-assign activities in order to reach the main goal for Rodrigo's rehabilitation. Rodrigo's health grew stronger as signs of depression decreased while he regained his muscle strength and flexibility. The entire family's self-image, self-efficacy, and self-concept were improved because of the doctor's use of Motivational Interviewing. </a:t>
            </a:r>
          </a:p>
          <a:p>
            <a:pPr>
              <a:buNone/>
            </a:pPr>
            <a:r>
              <a:rPr lang="en-US" sz="1800" dirty="0"/>
              <a:t> </a:t>
            </a:r>
          </a:p>
          <a:p>
            <a:pPr>
              <a:buNone/>
            </a:pPr>
            <a:endParaRPr lang="en-US" sz="2000" i="1" dirty="0"/>
          </a:p>
          <a:p>
            <a:pPr>
              <a:buNone/>
            </a:pPr>
            <a:r>
              <a:rPr lang="en-US" sz="2000" dirty="0"/>
              <a:t> </a:t>
            </a:r>
          </a:p>
          <a:p>
            <a:pPr eaLnBrk="1" hangingPunct="1">
              <a:buNone/>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Copyright 2010 J.M. Ramírez-Díaz</a:t>
            </a:r>
          </a:p>
        </p:txBody>
      </p:sp>
      <p:sp>
        <p:nvSpPr>
          <p:cNvPr id="5" name="Slide Number Placeholder 4"/>
          <p:cNvSpPr>
            <a:spLocks noGrp="1"/>
          </p:cNvSpPr>
          <p:nvPr>
            <p:ph type="sldNum" sz="quarter" idx="12"/>
          </p:nvPr>
        </p:nvSpPr>
        <p:spPr/>
        <p:txBody>
          <a:bodyPr/>
          <a:lstStyle/>
          <a:p>
            <a:pPr>
              <a:defRPr/>
            </a:pPr>
            <a:fld id="{537900D7-046F-4DAB-8215-31A775761513}" type="slidenum">
              <a:rPr lang="en-US" smtClean="0"/>
              <a:pPr>
                <a:defRPr/>
              </a:pPr>
              <a:t>20</a:t>
            </a:fld>
            <a:endParaRPr lang="en-US"/>
          </a:p>
        </p:txBody>
      </p:sp>
      <p:pic>
        <p:nvPicPr>
          <p:cNvPr id="6" name="~PP1184.WAV">
            <a:hlinkClick r:id="" action="ppaction://media"/>
          </p:cNvPr>
          <p:cNvPicPr>
            <a:picLocks noRot="1" noChangeAspect="1"/>
          </p:cNvPicPr>
          <p:nvPr>
            <a:wavAudioFile r:embed="rId1" name="~PP1184.WAV"/>
          </p:nvPr>
        </p:nvPicPr>
        <p:blipFill>
          <a:blip r:embed="rId4" cstate="print"/>
          <a:stretch>
            <a:fillRect/>
          </a:stretch>
        </p:blipFill>
        <p:spPr>
          <a:xfrm>
            <a:off x="8656638" y="6370638"/>
            <a:ext cx="304800" cy="304800"/>
          </a:xfrm>
          <a:prstGeom prst="rect">
            <a:avLst/>
          </a:prstGeom>
        </p:spPr>
      </p:pic>
    </p:spTree>
  </p:cSld>
  <p:clrMapOvr>
    <a:masterClrMapping/>
  </p:clrMapOvr>
  <p:transition advTm="158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a:solidFill>
                  <a:srgbClr val="002060"/>
                </a:solidFill>
              </a:rPr>
              <a:t>Frequently Asked Questions </a:t>
            </a:r>
          </a:p>
        </p:txBody>
      </p:sp>
      <p:sp>
        <p:nvSpPr>
          <p:cNvPr id="23555" name="Content Placeholder 2"/>
          <p:cNvSpPr>
            <a:spLocks noGrp="1"/>
          </p:cNvSpPr>
          <p:nvPr>
            <p:ph idx="1"/>
          </p:nvPr>
        </p:nvSpPr>
        <p:spPr/>
        <p:txBody>
          <a:bodyPr/>
          <a:lstStyle/>
          <a:p>
            <a:pPr eaLnBrk="1" hangingPunct="1"/>
            <a:r>
              <a:rPr lang="en-US"/>
              <a:t>Q.  Does one need a certificate to use Motivational Interviewing?</a:t>
            </a:r>
          </a:p>
          <a:p>
            <a:pPr eaLnBrk="1" hangingPunct="1"/>
            <a:endParaRPr lang="en-US"/>
          </a:p>
          <a:p>
            <a:pPr eaLnBrk="1" hangingPunct="1"/>
            <a:r>
              <a:rPr lang="en-US"/>
              <a:t>Q. Can teachers use MI when helping students think about noncompliance and behaviors?</a:t>
            </a: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D65A9E99-EA87-44C0-AAF1-3A262DD3A080}" type="slidenum">
              <a:rPr lang="en-US"/>
              <a:pPr>
                <a:defRPr/>
              </a:pPr>
              <a:t>21</a:t>
            </a:fld>
            <a:endParaRPr lang="en-US"/>
          </a:p>
        </p:txBody>
      </p:sp>
      <p:pic>
        <p:nvPicPr>
          <p:cNvPr id="6" name="~PP1484.WAV">
            <a:hlinkClick r:id="" action="ppaction://media"/>
          </p:cNvPr>
          <p:cNvPicPr>
            <a:picLocks noRot="1" noChangeAspect="1"/>
          </p:cNvPicPr>
          <p:nvPr>
            <a:wavAudioFile r:embed="rId1" name="~PP1484.WAV"/>
          </p:nvPr>
        </p:nvPicPr>
        <p:blipFill>
          <a:blip r:embed="rId4" cstate="print"/>
          <a:stretch>
            <a:fillRect/>
          </a:stretch>
        </p:blipFill>
        <p:spPr>
          <a:xfrm>
            <a:off x="8656638" y="6370638"/>
            <a:ext cx="304800" cy="304800"/>
          </a:xfrm>
          <a:prstGeom prst="rect">
            <a:avLst/>
          </a:prstGeom>
        </p:spPr>
      </p:pic>
    </p:spTree>
  </p:cSld>
  <p:clrMapOvr>
    <a:masterClrMapping/>
  </p:clrMapOvr>
  <p:transition advTm="49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b="1">
                <a:solidFill>
                  <a:srgbClr val="002060"/>
                </a:solidFill>
              </a:rPr>
              <a:t>REFERENCES</a:t>
            </a:r>
            <a:endParaRPr lang="en-US" sz="3600">
              <a:solidFill>
                <a:srgbClr val="002060"/>
              </a:solidFill>
            </a:endParaRPr>
          </a:p>
        </p:txBody>
      </p:sp>
      <p:sp>
        <p:nvSpPr>
          <p:cNvPr id="24579" name="Content Placeholder 2"/>
          <p:cNvSpPr>
            <a:spLocks noGrp="1"/>
          </p:cNvSpPr>
          <p:nvPr>
            <p:ph idx="1"/>
          </p:nvPr>
        </p:nvSpPr>
        <p:spPr>
          <a:xfrm>
            <a:off x="685800" y="1600200"/>
            <a:ext cx="8077200" cy="3962400"/>
          </a:xfrm>
        </p:spPr>
        <p:txBody>
          <a:bodyPr/>
          <a:lstStyle/>
          <a:p>
            <a:pPr eaLnBrk="1" hangingPunct="1">
              <a:buFont typeface="Arial" charset="0"/>
              <a:buNone/>
            </a:pPr>
            <a:endParaRPr lang="en-US" sz="1900">
              <a:solidFill>
                <a:srgbClr val="002060"/>
              </a:solidFill>
            </a:endParaRPr>
          </a:p>
          <a:p>
            <a:pPr eaLnBrk="1" hangingPunct="1">
              <a:buFont typeface="Arial" charset="0"/>
              <a:buNone/>
            </a:pPr>
            <a:r>
              <a:rPr lang="en-US" sz="1900">
                <a:solidFill>
                  <a:srgbClr val="002060"/>
                </a:solidFill>
              </a:rPr>
              <a:t>Erickson, S. J., Gerstle, M., &amp; Feldstein, S. W. (2005). Brief interventions and motivational interviewing with children, adolescents, and their parents in pediatric health care settings: a review. </a:t>
            </a:r>
            <a:r>
              <a:rPr lang="en-US" sz="1900" i="1">
                <a:solidFill>
                  <a:srgbClr val="002060"/>
                </a:solidFill>
              </a:rPr>
              <a:t>Archives of Pediatrics &amp; Adolescent Medicine, 159</a:t>
            </a:r>
            <a:r>
              <a:rPr lang="en-US" sz="1900">
                <a:solidFill>
                  <a:srgbClr val="002060"/>
                </a:solidFill>
              </a:rPr>
              <a:t>(12), 1173-1180.</a:t>
            </a:r>
          </a:p>
          <a:p>
            <a:pPr eaLnBrk="1" hangingPunct="1">
              <a:buFont typeface="Arial" charset="0"/>
              <a:buNone/>
            </a:pPr>
            <a:endParaRPr lang="en-US" sz="1900"/>
          </a:p>
          <a:p>
            <a:pPr eaLnBrk="1" hangingPunct="1">
              <a:buFont typeface="Arial" charset="0"/>
              <a:buNone/>
            </a:pPr>
            <a:endParaRPr lang="en-US" sz="1900"/>
          </a:p>
          <a:p>
            <a:pPr eaLnBrk="1" hangingPunct="1">
              <a:buFont typeface="Arial" charset="0"/>
              <a:buNone/>
            </a:pPr>
            <a:r>
              <a:rPr lang="en-US" sz="1900">
                <a:solidFill>
                  <a:srgbClr val="002060"/>
                </a:solidFill>
              </a:rPr>
              <a:t>Gance-Cleveland, B. (2005). Motivational interviewing as a strategy to increase families' adherence to treatment regimens. </a:t>
            </a:r>
            <a:r>
              <a:rPr lang="en-US" sz="1900" i="1">
                <a:solidFill>
                  <a:srgbClr val="002060"/>
                </a:solidFill>
              </a:rPr>
              <a:t>Journal for Specialist Pediatric Nursing, 10</a:t>
            </a:r>
            <a:r>
              <a:rPr lang="en-US" sz="1900">
                <a:solidFill>
                  <a:srgbClr val="002060"/>
                </a:solidFill>
              </a:rPr>
              <a:t>(3), 151-155.</a:t>
            </a:r>
          </a:p>
          <a:p>
            <a:pPr eaLnBrk="1" hangingPunct="1"/>
            <a:endParaRPr lang="en-US" sz="2800"/>
          </a:p>
          <a:p>
            <a:pPr eaLnBrk="1" hangingPunct="1"/>
            <a:endParaRPr lang="en-US" sz="3000"/>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6F1E821A-0566-4D7C-B213-690308B4D4BB}" type="slidenum">
              <a:rPr lang="en-US"/>
              <a:pPr>
                <a:defRPr/>
              </a:pPr>
              <a:t>22</a:t>
            </a:fld>
            <a:endParaRPr lang="en-US"/>
          </a:p>
        </p:txBody>
      </p:sp>
      <p:pic>
        <p:nvPicPr>
          <p:cNvPr id="6" name="~PP3298.WAV">
            <a:hlinkClick r:id="" action="ppaction://media"/>
          </p:cNvPr>
          <p:cNvPicPr>
            <a:picLocks noRot="1" noChangeAspect="1"/>
          </p:cNvPicPr>
          <p:nvPr>
            <a:wavAudioFile r:embed="rId1" name="~PP3298.WAV"/>
          </p:nvPr>
        </p:nvPicPr>
        <p:blipFill>
          <a:blip r:embed="rId4" cstate="print"/>
          <a:stretch>
            <a:fillRect/>
          </a:stretch>
        </p:blipFill>
        <p:spPr>
          <a:xfrm>
            <a:off x="8656638" y="6370638"/>
            <a:ext cx="304800" cy="304800"/>
          </a:xfrm>
          <a:prstGeom prst="rect">
            <a:avLst/>
          </a:prstGeom>
        </p:spPr>
      </p:pic>
    </p:spTree>
  </p:cSld>
  <p:clrMapOvr>
    <a:masterClrMapping/>
  </p:clrMapOvr>
  <p:transition advTm="14009">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57200"/>
            <a:ext cx="8229600" cy="5668963"/>
          </a:xfrm>
        </p:spPr>
        <p:txBody>
          <a:bodyPr/>
          <a:lstStyle/>
          <a:p>
            <a:pPr eaLnBrk="1" hangingPunct="1">
              <a:buFont typeface="Arial" charset="0"/>
              <a:buNone/>
            </a:pPr>
            <a:endParaRPr lang="en-US" sz="2000">
              <a:solidFill>
                <a:srgbClr val="002060"/>
              </a:solidFill>
            </a:endParaRPr>
          </a:p>
          <a:p>
            <a:pPr eaLnBrk="1" hangingPunct="1">
              <a:buFont typeface="Arial" charset="0"/>
              <a:buNone/>
            </a:pPr>
            <a:endParaRPr lang="en-US" sz="2000">
              <a:solidFill>
                <a:srgbClr val="002060"/>
              </a:solidFill>
            </a:endParaRPr>
          </a:p>
          <a:p>
            <a:pPr eaLnBrk="1" hangingPunct="1">
              <a:buFont typeface="Arial" charset="0"/>
              <a:buNone/>
            </a:pPr>
            <a:r>
              <a:rPr lang="en-US" sz="2000">
                <a:solidFill>
                  <a:srgbClr val="002060"/>
                </a:solidFill>
              </a:rPr>
              <a:t>Gance-Cleveland, B. (2007). Motivational interviewing: improving patient education. </a:t>
            </a:r>
            <a:r>
              <a:rPr lang="en-US" sz="2000" i="1">
                <a:solidFill>
                  <a:srgbClr val="002060"/>
                </a:solidFill>
              </a:rPr>
              <a:t>Journal of Pediatric Health Care, 21</a:t>
            </a:r>
            <a:r>
              <a:rPr lang="en-US" sz="2000">
                <a:solidFill>
                  <a:srgbClr val="002060"/>
                </a:solidFill>
              </a:rPr>
              <a:t>(2), 81-88.</a:t>
            </a:r>
          </a:p>
          <a:p>
            <a:pPr eaLnBrk="1" hangingPunct="1">
              <a:buFont typeface="Arial" charset="0"/>
              <a:buNone/>
            </a:pPr>
            <a:endParaRPr lang="en-US" sz="2000">
              <a:solidFill>
                <a:srgbClr val="002060"/>
              </a:solidFill>
            </a:endParaRPr>
          </a:p>
          <a:p>
            <a:pPr eaLnBrk="1" hangingPunct="1">
              <a:buFont typeface="Arial" charset="0"/>
              <a:buNone/>
            </a:pPr>
            <a:endParaRPr lang="en-US" sz="2000">
              <a:solidFill>
                <a:srgbClr val="002060"/>
              </a:solidFill>
            </a:endParaRPr>
          </a:p>
          <a:p>
            <a:pPr eaLnBrk="1" hangingPunct="1">
              <a:buFont typeface="Arial" charset="0"/>
              <a:buNone/>
            </a:pPr>
            <a:r>
              <a:rPr lang="en-US" sz="2000">
                <a:solidFill>
                  <a:srgbClr val="002060"/>
                </a:solidFill>
              </a:rPr>
              <a:t>Rubak, S., Sandbaek, A., Lauritzen, T., &amp; Christensen, B. (2005). Motivational interviewing: a systematic review and meta-analysis. </a:t>
            </a:r>
            <a:r>
              <a:rPr lang="en-US" sz="2000" i="1">
                <a:solidFill>
                  <a:srgbClr val="002060"/>
                </a:solidFill>
              </a:rPr>
              <a:t>British Journal of General Practice, 55</a:t>
            </a:r>
            <a:r>
              <a:rPr lang="en-US" sz="2000">
                <a:solidFill>
                  <a:srgbClr val="002060"/>
                </a:solidFill>
              </a:rPr>
              <a:t>(513), 305-312.</a:t>
            </a:r>
          </a:p>
          <a:p>
            <a:pPr eaLnBrk="1" hangingPunct="1">
              <a:buFont typeface="Arial" charset="0"/>
              <a:buNone/>
            </a:pPr>
            <a:endParaRPr lang="en-US" sz="2000">
              <a:solidFill>
                <a:srgbClr val="002060"/>
              </a:solidFill>
            </a:endParaRPr>
          </a:p>
          <a:p>
            <a:pPr eaLnBrk="1" hangingPunct="1">
              <a:buFont typeface="Arial" charset="0"/>
              <a:buNone/>
            </a:pPr>
            <a:endParaRPr lang="en-US" sz="2000">
              <a:solidFill>
                <a:srgbClr val="002060"/>
              </a:solidFill>
            </a:endParaRPr>
          </a:p>
          <a:p>
            <a:pPr eaLnBrk="1" hangingPunct="1">
              <a:buFont typeface="Arial" charset="0"/>
              <a:buNone/>
            </a:pPr>
            <a:r>
              <a:rPr lang="en-US" sz="2000">
                <a:solidFill>
                  <a:srgbClr val="002060"/>
                </a:solidFill>
              </a:rPr>
              <a:t>Rubak, S., Sandbaek, A., Lauritzen, T., Borch-Johnsen, K., &amp; Christensen, B. (2006). An education and training course in motivational interviewing influence: GPs' professional behavior--ADDITION Denmark. </a:t>
            </a:r>
            <a:r>
              <a:rPr lang="en-US" sz="2000" i="1">
                <a:solidFill>
                  <a:srgbClr val="002060"/>
                </a:solidFill>
              </a:rPr>
              <a:t>British Journal of General Practice, 56</a:t>
            </a:r>
            <a:r>
              <a:rPr lang="en-US" sz="2000">
                <a:solidFill>
                  <a:srgbClr val="002060"/>
                </a:solidFill>
              </a:rPr>
              <a:t>(527), 429-436.</a:t>
            </a:r>
          </a:p>
          <a:p>
            <a:pPr eaLnBrk="1" hangingPunct="1">
              <a:buFont typeface="Arial" charset="0"/>
              <a:buNone/>
            </a:pPr>
            <a:endParaRPr lang="en-US" sz="2000">
              <a:solidFill>
                <a:srgbClr val="002060"/>
              </a:solidFill>
            </a:endParaRPr>
          </a:p>
          <a:p>
            <a:pPr eaLnBrk="1" hangingPunct="1">
              <a:buFont typeface="Arial" charset="0"/>
              <a:buNone/>
            </a:pPr>
            <a:endParaRPr lang="en-US" sz="2000"/>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8751B2BA-DB21-4752-8984-0F769B62E9F2}" type="slidenum">
              <a:rPr lang="en-US"/>
              <a:pPr>
                <a:defRPr/>
              </a:pPr>
              <a:t>23</a:t>
            </a:fld>
            <a:endParaRPr lang="en-US" dirty="0"/>
          </a:p>
        </p:txBody>
      </p:sp>
      <p:pic>
        <p:nvPicPr>
          <p:cNvPr id="6" name="~PP1939.WAV">
            <a:hlinkClick r:id="" action="ppaction://media"/>
          </p:cNvPr>
          <p:cNvPicPr>
            <a:picLocks noRot="1" noChangeAspect="1"/>
          </p:cNvPicPr>
          <p:nvPr>
            <a:wavAudioFile r:embed="rId1" name="~PP1939.WAV"/>
          </p:nvPr>
        </p:nvPicPr>
        <p:blipFill>
          <a:blip r:embed="rId4" cstate="print"/>
          <a:stretch>
            <a:fillRect/>
          </a:stretch>
        </p:blipFill>
        <p:spPr>
          <a:xfrm>
            <a:off x="8656638" y="6370638"/>
            <a:ext cx="304800" cy="304800"/>
          </a:xfrm>
          <a:prstGeom prst="rect">
            <a:avLst/>
          </a:prstGeom>
        </p:spPr>
      </p:pic>
    </p:spTree>
  </p:cSld>
  <p:clrMapOvr>
    <a:masterClrMapping/>
  </p:clrMapOvr>
  <p:transition advTm="673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838200"/>
            <a:ext cx="7772400" cy="1470025"/>
          </a:xfrm>
        </p:spPr>
        <p:txBody>
          <a:bodyPr/>
          <a:lstStyle/>
          <a:p>
            <a:pPr eaLnBrk="1" hangingPunct="1"/>
            <a:r>
              <a:rPr lang="en-US" b="1">
                <a:solidFill>
                  <a:srgbClr val="002060"/>
                </a:solidFill>
              </a:rPr>
              <a:t>Thank you! </a:t>
            </a:r>
          </a:p>
        </p:txBody>
      </p:sp>
      <p:sp>
        <p:nvSpPr>
          <p:cNvPr id="26627" name="Subtitle 2"/>
          <p:cNvSpPr>
            <a:spLocks noGrp="1"/>
          </p:cNvSpPr>
          <p:nvPr>
            <p:ph type="subTitle" idx="1"/>
          </p:nvPr>
        </p:nvSpPr>
        <p:spPr>
          <a:xfrm>
            <a:off x="1371600" y="2057400"/>
            <a:ext cx="6400800" cy="1752600"/>
          </a:xfrm>
        </p:spPr>
        <p:txBody>
          <a:bodyPr/>
          <a:lstStyle/>
          <a:p>
            <a:pPr eaLnBrk="1" hangingPunct="1"/>
            <a:r>
              <a:rPr lang="en-US" sz="4400" b="1">
                <a:solidFill>
                  <a:srgbClr val="002060"/>
                </a:solidFill>
              </a:rPr>
              <a:t>Gracias!</a:t>
            </a:r>
          </a:p>
        </p:txBody>
      </p:sp>
      <p:sp>
        <p:nvSpPr>
          <p:cNvPr id="4813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813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0825B-9E8C-4323-8BFC-5A6BFB7A5AD2}" type="slidenum">
              <a:rPr lang="en-US">
                <a:solidFill>
                  <a:schemeClr val="tx2"/>
                </a:solidFill>
              </a:rPr>
              <a:pPr fontAlgn="base">
                <a:spcBef>
                  <a:spcPct val="0"/>
                </a:spcBef>
                <a:spcAft>
                  <a:spcPct val="0"/>
                </a:spcAft>
                <a:defRPr/>
              </a:pPr>
              <a:t>24</a:t>
            </a:fld>
            <a:endParaRPr lang="en-US">
              <a:solidFill>
                <a:schemeClr val="tx2"/>
              </a:solidFill>
            </a:endParaRPr>
          </a:p>
        </p:txBody>
      </p:sp>
      <p:sp>
        <p:nvSpPr>
          <p:cNvPr id="26630" name="Subtitle 2"/>
          <p:cNvSpPr txBox="1">
            <a:spLocks/>
          </p:cNvSpPr>
          <p:nvPr/>
        </p:nvSpPr>
        <p:spPr bwMode="auto">
          <a:xfrm>
            <a:off x="1524000" y="3962400"/>
            <a:ext cx="6400800" cy="1752600"/>
          </a:xfrm>
          <a:prstGeom prst="rect">
            <a:avLst/>
          </a:prstGeom>
          <a:noFill/>
          <a:ln w="9525">
            <a:noFill/>
            <a:miter lim="800000"/>
            <a:headEnd/>
            <a:tailEnd/>
          </a:ln>
        </p:spPr>
        <p:txBody>
          <a:bodyPr/>
          <a:lstStyle/>
          <a:p>
            <a:pPr algn="ctr">
              <a:spcBef>
                <a:spcPct val="20000"/>
              </a:spcBef>
              <a:buFont typeface="Arial" charset="0"/>
              <a:buNone/>
            </a:pPr>
            <a:r>
              <a:rPr lang="en-US" b="1" dirty="0">
                <a:solidFill>
                  <a:srgbClr val="002060"/>
                </a:solidFill>
              </a:rPr>
              <a:t>Copyright 2010 J.M. </a:t>
            </a:r>
            <a:r>
              <a:rPr lang="en-US" b="1" dirty="0" err="1">
                <a:solidFill>
                  <a:srgbClr val="002060"/>
                </a:solidFill>
              </a:rPr>
              <a:t>Ramírez-Díaz</a:t>
            </a:r>
            <a:endParaRPr lang="en-US" b="1" dirty="0">
              <a:solidFill>
                <a:srgbClr val="002060"/>
              </a:solidFill>
            </a:endParaRPr>
          </a:p>
          <a:p>
            <a:pPr algn="ctr">
              <a:spcBef>
                <a:spcPct val="20000"/>
              </a:spcBef>
              <a:buFont typeface="Arial" charset="0"/>
              <a:buNone/>
            </a:pPr>
            <a:r>
              <a:rPr lang="en-US" b="1" dirty="0">
                <a:solidFill>
                  <a:srgbClr val="002060"/>
                </a:solidFill>
              </a:rPr>
              <a:t>Please contact the author at </a:t>
            </a:r>
            <a:r>
              <a:rPr lang="en-US" b="1" dirty="0">
                <a:solidFill>
                  <a:srgbClr val="002060"/>
                </a:solidFill>
                <a:hlinkClick r:id="rId4"/>
              </a:rPr>
              <a:t>jumaradi@gmail.com</a:t>
            </a:r>
            <a:r>
              <a:rPr lang="en-US" b="1" dirty="0">
                <a:solidFill>
                  <a:srgbClr val="002060"/>
                </a:solidFill>
              </a:rPr>
              <a:t> if you wish to duplicate this material. </a:t>
            </a:r>
          </a:p>
          <a:p>
            <a:pPr algn="ctr">
              <a:spcBef>
                <a:spcPct val="20000"/>
              </a:spcBef>
              <a:buFont typeface="Arial" charset="0"/>
              <a:buNone/>
            </a:pPr>
            <a:endParaRPr lang="en-US" sz="4400" b="1" dirty="0">
              <a:solidFill>
                <a:srgbClr val="002060"/>
              </a:solidFill>
            </a:endParaRPr>
          </a:p>
        </p:txBody>
      </p:sp>
      <p:pic>
        <p:nvPicPr>
          <p:cNvPr id="7" name="~PP1431.WAV">
            <a:hlinkClick r:id="" action="ppaction://media"/>
          </p:cNvPr>
          <p:cNvPicPr>
            <a:picLocks noRot="1" noChangeAspect="1"/>
          </p:cNvPicPr>
          <p:nvPr>
            <a:wavAudioFile r:embed="rId1" name="~PP1431.WAV"/>
          </p:nvPr>
        </p:nvPicPr>
        <p:blipFill>
          <a:blip r:embed="rId5" cstate="print"/>
          <a:stretch>
            <a:fillRect/>
          </a:stretch>
        </p:blipFill>
        <p:spPr>
          <a:xfrm>
            <a:off x="8656638" y="6370638"/>
            <a:ext cx="304800" cy="304800"/>
          </a:xfrm>
          <a:prstGeom prst="rect">
            <a:avLst/>
          </a:prstGeom>
        </p:spPr>
      </p:pic>
    </p:spTree>
  </p:cSld>
  <p:clrMapOvr>
    <a:masterClrMapping/>
  </p:clrMapOvr>
  <p:transition advTm="354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85800"/>
            <a:ext cx="8229600" cy="1143000"/>
          </a:xfrm>
        </p:spPr>
        <p:txBody>
          <a:bodyPr/>
          <a:lstStyle/>
          <a:p>
            <a:pPr eaLnBrk="1" hangingPunct="1"/>
            <a:r>
              <a:rPr lang="en-US" sz="3600" b="1" dirty="0">
                <a:solidFill>
                  <a:srgbClr val="002060"/>
                </a:solidFill>
              </a:rPr>
              <a:t>GLOSSARY</a:t>
            </a:r>
            <a:endParaRPr lang="en-US" sz="3600" dirty="0">
              <a:solidFill>
                <a:srgbClr val="002060"/>
              </a:solidFill>
            </a:endParaRPr>
          </a:p>
        </p:txBody>
      </p:sp>
      <p:sp>
        <p:nvSpPr>
          <p:cNvPr id="6147" name="Content Placeholder 2"/>
          <p:cNvSpPr>
            <a:spLocks noGrp="1"/>
          </p:cNvSpPr>
          <p:nvPr>
            <p:ph idx="1"/>
          </p:nvPr>
        </p:nvSpPr>
        <p:spPr>
          <a:xfrm>
            <a:off x="457200" y="3200400"/>
            <a:ext cx="8229600" cy="2819400"/>
          </a:xfrm>
        </p:spPr>
        <p:txBody>
          <a:bodyPr/>
          <a:lstStyle/>
          <a:p>
            <a:pPr eaLnBrk="1" hangingPunct="1"/>
            <a:r>
              <a:rPr lang="en-US" sz="2800" dirty="0">
                <a:solidFill>
                  <a:srgbClr val="002060"/>
                </a:solidFill>
              </a:rPr>
              <a:t>B.I.: </a:t>
            </a:r>
            <a:r>
              <a:rPr lang="en-US" sz="2800" i="1" dirty="0">
                <a:solidFill>
                  <a:srgbClr val="002060"/>
                </a:solidFill>
              </a:rPr>
              <a:t>Brief Interventions</a:t>
            </a:r>
          </a:p>
          <a:p>
            <a:pPr eaLnBrk="1" hangingPunct="1"/>
            <a:r>
              <a:rPr lang="en-US" sz="2800" dirty="0">
                <a:solidFill>
                  <a:srgbClr val="002060"/>
                </a:solidFill>
              </a:rPr>
              <a:t>M.I.: </a:t>
            </a:r>
            <a:r>
              <a:rPr lang="en-US" sz="2800" i="1" dirty="0">
                <a:solidFill>
                  <a:srgbClr val="002060"/>
                </a:solidFill>
              </a:rPr>
              <a:t>Motivational Interviewing</a:t>
            </a:r>
          </a:p>
          <a:p>
            <a:pPr eaLnBrk="1" hangingPunct="1"/>
            <a:r>
              <a:rPr lang="en-US" sz="2800" dirty="0">
                <a:solidFill>
                  <a:srgbClr val="002060"/>
                </a:solidFill>
              </a:rPr>
              <a:t>N.P.:</a:t>
            </a:r>
            <a:r>
              <a:rPr lang="en-US" sz="2800" i="1" dirty="0">
                <a:solidFill>
                  <a:srgbClr val="002060"/>
                </a:solidFill>
              </a:rPr>
              <a:t> Nurse Practitioner   </a:t>
            </a:r>
          </a:p>
          <a:p>
            <a:pPr eaLnBrk="1" hangingPunct="1"/>
            <a:endParaRPr lang="en-US" dirty="0">
              <a:solidFill>
                <a:schemeClr val="tx2"/>
              </a:solidFill>
            </a:endParaRPr>
          </a:p>
          <a:p>
            <a:pPr eaLnBrk="1" hangingPunct="1"/>
            <a:endParaRPr lang="en-US" dirty="0">
              <a:solidFill>
                <a:schemeClr val="tx2"/>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CCA31A28-7520-4873-9353-85AEA5FB879D}" type="slidenum">
              <a:rPr lang="en-US"/>
              <a:pPr>
                <a:defRPr/>
              </a:pPr>
              <a:t>3</a:t>
            </a:fld>
            <a:endParaRPr lang="en-US"/>
          </a:p>
        </p:txBody>
      </p:sp>
      <p:pic>
        <p:nvPicPr>
          <p:cNvPr id="6" name="~PP1245.WAV">
            <a:hlinkClick r:id="" action="ppaction://media"/>
          </p:cNvPr>
          <p:cNvPicPr>
            <a:picLocks noRot="1" noChangeAspect="1"/>
          </p:cNvPicPr>
          <p:nvPr>
            <a:wavAudioFile r:embed="rId1" name="~PP1245.WAV"/>
          </p:nvPr>
        </p:nvPicPr>
        <p:blipFill>
          <a:blip r:embed="rId4" cstate="print"/>
          <a:stretch>
            <a:fillRect/>
          </a:stretch>
        </p:blipFill>
        <p:spPr>
          <a:xfrm>
            <a:off x="8656638" y="6370638"/>
            <a:ext cx="304800" cy="304800"/>
          </a:xfrm>
          <a:prstGeom prst="rect">
            <a:avLst/>
          </a:prstGeom>
        </p:spPr>
      </p:pic>
    </p:spTree>
  </p:cSld>
  <p:clrMapOvr>
    <a:masterClrMapping/>
  </p:clrMapOvr>
  <p:transition advTm="240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1"/>
          <p:cNvSpPr>
            <a:spLocks noGrp="1"/>
          </p:cNvSpPr>
          <p:nvPr>
            <p:ph type="title"/>
          </p:nvPr>
        </p:nvSpPr>
        <p:spPr/>
        <p:txBody>
          <a:bodyPr/>
          <a:lstStyle/>
          <a:p>
            <a:pPr eaLnBrk="1" hangingPunct="1"/>
            <a:r>
              <a:rPr lang="en-US" sz="3600" b="1">
                <a:solidFill>
                  <a:srgbClr val="002060"/>
                </a:solidFill>
              </a:rPr>
              <a:t>INTRODUCTION</a:t>
            </a:r>
          </a:p>
        </p:txBody>
      </p:sp>
      <p:sp>
        <p:nvSpPr>
          <p:cNvPr id="4099" name="Subtitle 22"/>
          <p:cNvSpPr>
            <a:spLocks noGrp="1"/>
          </p:cNvSpPr>
          <p:nvPr>
            <p:ph sz="half" idx="1"/>
          </p:nvPr>
        </p:nvSpPr>
        <p:spPr>
          <a:xfrm>
            <a:off x="304800" y="1828800"/>
            <a:ext cx="4267200" cy="3810000"/>
          </a:xfrm>
        </p:spPr>
        <p:txBody>
          <a:bodyPr/>
          <a:lstStyle/>
          <a:p>
            <a:pPr eaLnBrk="1" hangingPunct="1"/>
            <a:endParaRPr lang="en-US" sz="2000">
              <a:solidFill>
                <a:srgbClr val="002060"/>
              </a:solidFill>
            </a:endParaRPr>
          </a:p>
          <a:p>
            <a:pPr eaLnBrk="1" hangingPunct="1"/>
            <a:r>
              <a:rPr lang="en-US" sz="2000">
                <a:solidFill>
                  <a:srgbClr val="002060"/>
                </a:solidFill>
              </a:rPr>
              <a:t>Pediatric Patients and nonadherence to treatments. </a:t>
            </a:r>
          </a:p>
          <a:p>
            <a:pPr eaLnBrk="1" hangingPunct="1"/>
            <a:endParaRPr lang="en-US" sz="2000">
              <a:solidFill>
                <a:srgbClr val="002060"/>
              </a:solidFill>
            </a:endParaRPr>
          </a:p>
          <a:p>
            <a:pPr eaLnBrk="1" hangingPunct="1"/>
            <a:r>
              <a:rPr lang="en-US" sz="2000">
                <a:solidFill>
                  <a:srgbClr val="002060"/>
                </a:solidFill>
              </a:rPr>
              <a:t>Uses for brief pediatric interventions.</a:t>
            </a:r>
          </a:p>
          <a:p>
            <a:pPr eaLnBrk="1" hangingPunct="1"/>
            <a:endParaRPr lang="en-US" sz="2000">
              <a:solidFill>
                <a:srgbClr val="002060"/>
              </a:solidFill>
            </a:endParaRPr>
          </a:p>
          <a:p>
            <a:pPr eaLnBrk="1" hangingPunct="1"/>
            <a:r>
              <a:rPr lang="en-US" sz="2000">
                <a:solidFill>
                  <a:srgbClr val="002060"/>
                </a:solidFill>
              </a:rPr>
              <a:t>Medical Personnel’s professional behavior.   </a:t>
            </a:r>
          </a:p>
          <a:p>
            <a:pPr eaLnBrk="1" hangingPunct="1"/>
            <a:endParaRPr lang="en-US" sz="2000">
              <a:solidFill>
                <a:srgbClr val="002060"/>
              </a:solidFill>
            </a:endParaRPr>
          </a:p>
          <a:p>
            <a:pPr eaLnBrk="1" hangingPunct="1"/>
            <a:endParaRPr lang="en-US" sz="2000"/>
          </a:p>
        </p:txBody>
      </p:sp>
      <p:pic>
        <p:nvPicPr>
          <p:cNvPr id="10" name="Content Placeholder 9" descr="j0439455.jpg"/>
          <p:cNvPicPr>
            <a:picLocks noGrp="1" noChangeAspect="1"/>
          </p:cNvPicPr>
          <p:nvPr>
            <p:ph sz="half" idx="2"/>
          </p:nvPr>
        </p:nvPicPr>
        <p:blipFill>
          <a:blip r:embed="rId4" cstate="print"/>
          <a:stretch>
            <a:fillRect/>
          </a:stretch>
        </p:blipFill>
        <p:spPr>
          <a:xfrm>
            <a:off x="4724400" y="1554502"/>
            <a:ext cx="3429000" cy="4339302"/>
          </a:xfrm>
          <a:prstGeom prst="ellipse">
            <a:avLst/>
          </a:prstGeom>
          <a:ln w="38100">
            <a:solidFill>
              <a:srgbClr val="FF0000"/>
            </a:solidFill>
          </a:ln>
          <a:effectLst>
            <a:softEdge rad="112500"/>
          </a:effectLst>
        </p:spPr>
      </p:pic>
      <p:sp>
        <p:nvSpPr>
          <p:cNvPr id="26" name="Footer Placeholder 25"/>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25" name="Slide Number Placeholder 24"/>
          <p:cNvSpPr>
            <a:spLocks noGrp="1"/>
          </p:cNvSpPr>
          <p:nvPr>
            <p:ph type="sldNum" sz="quarter" idx="12"/>
          </p:nvPr>
        </p:nvSpPr>
        <p:spPr/>
        <p:txBody>
          <a:bodyPr/>
          <a:lstStyle/>
          <a:p>
            <a:pPr>
              <a:defRPr/>
            </a:pPr>
            <a:fld id="{AD70D222-1BE7-444D-8DE0-85AAFED54D3E}" type="slidenum">
              <a:rPr lang="en-US"/>
              <a:pPr>
                <a:defRPr/>
              </a:pPr>
              <a:t>4</a:t>
            </a:fld>
            <a:endParaRPr lang="en-US"/>
          </a:p>
        </p:txBody>
      </p:sp>
      <p:pic>
        <p:nvPicPr>
          <p:cNvPr id="7" name="~PP529.WAV">
            <a:hlinkClick r:id="" action="ppaction://media"/>
          </p:cNvPr>
          <p:cNvPicPr>
            <a:picLocks noRot="1" noChangeAspect="1"/>
          </p:cNvPicPr>
          <p:nvPr>
            <a:wavAudioFile r:embed="rId1" name="~PP529.WAV"/>
          </p:nvPr>
        </p:nvPicPr>
        <p:blipFill>
          <a:blip r:embed="rId5" cstate="print"/>
          <a:stretch>
            <a:fillRect/>
          </a:stretch>
        </p:blipFill>
        <p:spPr>
          <a:xfrm>
            <a:off x="8656638" y="6370638"/>
            <a:ext cx="304800" cy="304800"/>
          </a:xfrm>
          <a:prstGeom prst="rect">
            <a:avLst/>
          </a:prstGeom>
        </p:spPr>
      </p:pic>
    </p:spTree>
  </p:cSld>
  <p:clrMapOvr>
    <a:masterClrMapping/>
  </p:clrMapOvr>
  <p:transition advTm="56574">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15963"/>
          </a:xfrm>
        </p:spPr>
        <p:txBody>
          <a:bodyPr rtlCol="0">
            <a:normAutofit fontScale="90000"/>
          </a:bodyPr>
          <a:lstStyle/>
          <a:p>
            <a:pPr eaLnBrk="1" fontAlgn="auto" hangingPunct="1">
              <a:spcAft>
                <a:spcPts val="0"/>
              </a:spcAft>
              <a:defRPr/>
            </a:pPr>
            <a:br>
              <a:rPr lang="en-US" sz="4000" dirty="0">
                <a:solidFill>
                  <a:schemeClr val="tx2"/>
                </a:solidFill>
              </a:rPr>
            </a:br>
            <a:r>
              <a:rPr lang="en-US" sz="3800" b="1" dirty="0">
                <a:solidFill>
                  <a:srgbClr val="002060"/>
                </a:solidFill>
              </a:rPr>
              <a:t>MOTIVATIONAL INTERVIEWING…</a:t>
            </a:r>
            <a:br>
              <a:rPr lang="en-US" sz="3800" b="1" dirty="0">
                <a:solidFill>
                  <a:srgbClr val="002060"/>
                </a:solidFill>
              </a:rPr>
            </a:br>
            <a:endParaRPr lang="en-US" sz="3800" b="1" dirty="0">
              <a:solidFill>
                <a:srgbClr val="002060"/>
              </a:solidFill>
            </a:endParaRPr>
          </a:p>
        </p:txBody>
      </p:sp>
      <p:sp>
        <p:nvSpPr>
          <p:cNvPr id="3" name="Content Placeholder 2"/>
          <p:cNvSpPr>
            <a:spLocks noGrp="1"/>
          </p:cNvSpPr>
          <p:nvPr>
            <p:ph idx="1"/>
          </p:nvPr>
        </p:nvSpPr>
        <p:spPr>
          <a:xfrm>
            <a:off x="457200" y="1828800"/>
            <a:ext cx="8229600" cy="4343400"/>
          </a:xfrm>
        </p:spPr>
        <p:txBody>
          <a:bodyPr rtlCol="0">
            <a:normAutofit fontScale="62500" lnSpcReduction="20000"/>
          </a:bodyPr>
          <a:lstStyle/>
          <a:p>
            <a:pPr marL="342900" lvl="1" indent="-342900" eaLnBrk="1" fontAlgn="auto" hangingPunct="1">
              <a:spcAft>
                <a:spcPts val="0"/>
              </a:spcAft>
              <a:buFont typeface="Arial" pitchFamily="34" charset="0"/>
              <a:buChar char="•"/>
              <a:defRPr/>
            </a:pPr>
            <a:r>
              <a:rPr lang="en-US" dirty="0">
                <a:solidFill>
                  <a:srgbClr val="002060"/>
                </a:solidFill>
              </a:rPr>
              <a:t>is one particularly efficacious form of Brief Interventions (BIs) used extensively with health risk behaviors. </a:t>
            </a:r>
            <a:r>
              <a:rPr lang="en-US" sz="1800" dirty="0">
                <a:solidFill>
                  <a:srgbClr val="002060"/>
                </a:solidFill>
              </a:rPr>
              <a:t>(</a:t>
            </a:r>
            <a:r>
              <a:rPr lang="en-US" sz="1800" i="1" dirty="0">
                <a:solidFill>
                  <a:srgbClr val="002060"/>
                </a:solidFill>
              </a:rPr>
              <a:t>Erickson, S.J., </a:t>
            </a:r>
            <a:r>
              <a:rPr lang="en-US" sz="1800" i="1" dirty="0" err="1">
                <a:solidFill>
                  <a:srgbClr val="002060"/>
                </a:solidFill>
              </a:rPr>
              <a:t>Gerstle</a:t>
            </a:r>
            <a:r>
              <a:rPr lang="en-US" sz="1800" i="1" dirty="0">
                <a:solidFill>
                  <a:srgbClr val="002060"/>
                </a:solidFill>
              </a:rPr>
              <a:t>, M., &amp; Feldstein, S.W. 2005)</a:t>
            </a:r>
          </a:p>
          <a:p>
            <a:pPr marL="342900" lvl="1" indent="-342900" eaLnBrk="1" fontAlgn="auto" hangingPunct="1">
              <a:spcAft>
                <a:spcPts val="0"/>
              </a:spcAft>
              <a:buFont typeface="Arial" pitchFamily="34" charset="0"/>
              <a:buChar char="•"/>
              <a:defRPr/>
            </a:pPr>
            <a:endParaRPr lang="en-US" sz="1400" dirty="0">
              <a:solidFill>
                <a:srgbClr val="002060"/>
              </a:solidFill>
            </a:endParaRPr>
          </a:p>
          <a:p>
            <a:pPr marL="342900" lvl="1" indent="-342900" eaLnBrk="1" fontAlgn="auto" hangingPunct="1">
              <a:spcAft>
                <a:spcPts val="0"/>
              </a:spcAft>
              <a:buFont typeface="Arial" pitchFamily="34" charset="0"/>
              <a:buChar char="•"/>
              <a:defRPr/>
            </a:pPr>
            <a:endParaRPr lang="en-US" sz="1400" dirty="0">
              <a:solidFill>
                <a:srgbClr val="002060"/>
              </a:solidFill>
            </a:endParaRPr>
          </a:p>
          <a:p>
            <a:pPr marL="342900" lvl="1" indent="-342900" eaLnBrk="1" fontAlgn="auto" hangingPunct="1">
              <a:spcAft>
                <a:spcPts val="0"/>
              </a:spcAft>
              <a:buFont typeface="Arial" pitchFamily="34" charset="0"/>
              <a:buChar char="•"/>
              <a:defRPr/>
            </a:pPr>
            <a:endParaRPr lang="en-US" sz="1400" dirty="0">
              <a:solidFill>
                <a:srgbClr val="002060"/>
              </a:solidFill>
            </a:endParaRPr>
          </a:p>
          <a:p>
            <a:pPr marL="342900" lvl="1" indent="-342900" eaLnBrk="1" fontAlgn="auto" hangingPunct="1">
              <a:spcAft>
                <a:spcPts val="0"/>
              </a:spcAft>
              <a:buFont typeface="Arial" pitchFamily="34" charset="0"/>
              <a:buChar char="•"/>
              <a:defRPr/>
            </a:pPr>
            <a:r>
              <a:rPr lang="en-US" dirty="0">
                <a:solidFill>
                  <a:srgbClr val="002060"/>
                </a:solidFill>
              </a:rPr>
              <a:t>implies the stages of change. Its goal is to help families to increase their motivation or readiness to change.</a:t>
            </a:r>
            <a:r>
              <a:rPr lang="en-US" sz="1400" dirty="0">
                <a:solidFill>
                  <a:srgbClr val="002060"/>
                </a:solidFill>
              </a:rPr>
              <a:t> </a:t>
            </a:r>
            <a:r>
              <a:rPr lang="en-US" sz="1800" dirty="0">
                <a:solidFill>
                  <a:srgbClr val="002060"/>
                </a:solidFill>
              </a:rPr>
              <a:t>(</a:t>
            </a:r>
            <a:r>
              <a:rPr lang="en-US" sz="1800" i="1" dirty="0" err="1">
                <a:solidFill>
                  <a:srgbClr val="002060"/>
                </a:solidFill>
              </a:rPr>
              <a:t>Gance</a:t>
            </a:r>
            <a:r>
              <a:rPr lang="en-US" sz="1800" i="1" dirty="0">
                <a:solidFill>
                  <a:srgbClr val="002060"/>
                </a:solidFill>
              </a:rPr>
              <a:t>-Cleveland, B. 2005).</a:t>
            </a:r>
            <a:r>
              <a:rPr lang="en-US" sz="1800" dirty="0">
                <a:solidFill>
                  <a:srgbClr val="002060"/>
                </a:solidFill>
              </a:rPr>
              <a:t>  </a:t>
            </a:r>
          </a:p>
          <a:p>
            <a:pPr marL="342900" lvl="1" indent="-342900" eaLnBrk="1" fontAlgn="auto" hangingPunct="1">
              <a:spcAft>
                <a:spcPts val="0"/>
              </a:spcAft>
              <a:buFont typeface="Arial" pitchFamily="34" charset="0"/>
              <a:buChar char="•"/>
              <a:defRPr/>
            </a:pPr>
            <a:endParaRPr lang="en-US" dirty="0">
              <a:solidFill>
                <a:srgbClr val="002060"/>
              </a:solidFill>
            </a:endParaRPr>
          </a:p>
          <a:p>
            <a:pPr marL="342900" lvl="1" indent="-342900" eaLnBrk="1" fontAlgn="auto" hangingPunct="1">
              <a:spcAft>
                <a:spcPts val="0"/>
              </a:spcAft>
              <a:buFont typeface="Arial" pitchFamily="34" charset="0"/>
              <a:buChar char="•"/>
              <a:defRPr/>
            </a:pPr>
            <a:endParaRPr lang="en-US" dirty="0">
              <a:solidFill>
                <a:srgbClr val="002060"/>
              </a:solidFill>
            </a:endParaRPr>
          </a:p>
          <a:p>
            <a:pPr eaLnBrk="1" fontAlgn="auto" hangingPunct="1">
              <a:spcAft>
                <a:spcPts val="0"/>
              </a:spcAft>
              <a:buFont typeface="Arial" pitchFamily="34" charset="0"/>
              <a:buChar char="•"/>
              <a:defRPr/>
            </a:pPr>
            <a:r>
              <a:rPr lang="en-US" sz="2800" dirty="0">
                <a:solidFill>
                  <a:srgbClr val="002060"/>
                </a:solidFill>
              </a:rPr>
              <a:t>is a strategy to facilitate compliance with treatment recommendations in pediatric clients and their families</a:t>
            </a:r>
            <a:r>
              <a:rPr lang="en-US" sz="1800" dirty="0">
                <a:solidFill>
                  <a:srgbClr val="002060"/>
                </a:solidFill>
              </a:rPr>
              <a:t>. </a:t>
            </a:r>
            <a:r>
              <a:rPr lang="en-US" sz="2900" dirty="0">
                <a:solidFill>
                  <a:srgbClr val="002060"/>
                </a:solidFill>
              </a:rPr>
              <a:t>It is a patient counseling technique that facilitates the interaction between the Nurse Practitioner and the patient to achieve positive behavior. </a:t>
            </a:r>
            <a:r>
              <a:rPr lang="en-US" sz="1800" dirty="0">
                <a:solidFill>
                  <a:srgbClr val="002060"/>
                </a:solidFill>
              </a:rPr>
              <a:t>(</a:t>
            </a:r>
            <a:r>
              <a:rPr lang="en-US" sz="1800" i="1" dirty="0" err="1">
                <a:solidFill>
                  <a:srgbClr val="002060"/>
                </a:solidFill>
              </a:rPr>
              <a:t>Gance</a:t>
            </a:r>
            <a:r>
              <a:rPr lang="en-US" sz="1800" i="1" dirty="0">
                <a:solidFill>
                  <a:srgbClr val="002060"/>
                </a:solidFill>
              </a:rPr>
              <a:t>-Cleveland</a:t>
            </a:r>
            <a:r>
              <a:rPr lang="en-US" sz="1600" i="1" dirty="0">
                <a:solidFill>
                  <a:srgbClr val="002060"/>
                </a:solidFill>
              </a:rPr>
              <a:t>, B. 2007).</a:t>
            </a:r>
            <a:r>
              <a:rPr lang="en-US" sz="2800" dirty="0">
                <a:solidFill>
                  <a:srgbClr val="002060"/>
                </a:solidFill>
              </a:rPr>
              <a:t> </a:t>
            </a:r>
          </a:p>
          <a:p>
            <a:pPr eaLnBrk="1" fontAlgn="auto" hangingPunct="1">
              <a:spcAft>
                <a:spcPts val="0"/>
              </a:spcAft>
              <a:buFont typeface="Arial" pitchFamily="34" charset="0"/>
              <a:buChar char="•"/>
              <a:defRPr/>
            </a:pPr>
            <a:endParaRPr lang="en-US" sz="2800" dirty="0">
              <a:solidFill>
                <a:srgbClr val="002060"/>
              </a:solidFill>
            </a:endParaRPr>
          </a:p>
          <a:p>
            <a:pPr eaLnBrk="1" fontAlgn="auto" hangingPunct="1">
              <a:spcAft>
                <a:spcPts val="0"/>
              </a:spcAft>
              <a:buFont typeface="Arial" pitchFamily="34" charset="0"/>
              <a:buChar char="•"/>
              <a:defRPr/>
            </a:pPr>
            <a:endParaRPr lang="en-US" sz="2800" dirty="0">
              <a:solidFill>
                <a:srgbClr val="002060"/>
              </a:solidFill>
            </a:endParaRPr>
          </a:p>
          <a:p>
            <a:pPr eaLnBrk="1" fontAlgn="auto" hangingPunct="1">
              <a:spcAft>
                <a:spcPts val="0"/>
              </a:spcAft>
              <a:buFont typeface="Arial" pitchFamily="34" charset="0"/>
              <a:buChar char="•"/>
              <a:defRPr/>
            </a:pPr>
            <a:r>
              <a:rPr lang="en-US" sz="2800" dirty="0">
                <a:solidFill>
                  <a:srgbClr val="002060"/>
                </a:solidFill>
              </a:rPr>
              <a:t>is scientifically tested method of counseling clients and a useful intervention strategy in the treatment of lifestyle problems and </a:t>
            </a:r>
            <a:r>
              <a:rPr lang="en-US" sz="2800" dirty="0" err="1">
                <a:solidFill>
                  <a:srgbClr val="002060"/>
                </a:solidFill>
              </a:rPr>
              <a:t>desease</a:t>
            </a:r>
            <a:r>
              <a:rPr lang="en-US" sz="1800" dirty="0">
                <a:solidFill>
                  <a:srgbClr val="002060"/>
                </a:solidFill>
              </a:rPr>
              <a:t>. (</a:t>
            </a:r>
            <a:r>
              <a:rPr lang="en-US" sz="1800" i="1" dirty="0" err="1">
                <a:solidFill>
                  <a:srgbClr val="002060"/>
                </a:solidFill>
              </a:rPr>
              <a:t>Rubak</a:t>
            </a:r>
            <a:r>
              <a:rPr lang="en-US" sz="1800" i="1" dirty="0">
                <a:solidFill>
                  <a:srgbClr val="002060"/>
                </a:solidFill>
              </a:rPr>
              <a:t>, S., </a:t>
            </a:r>
            <a:r>
              <a:rPr lang="en-US" sz="1800" i="1" dirty="0" err="1">
                <a:solidFill>
                  <a:srgbClr val="002060"/>
                </a:solidFill>
              </a:rPr>
              <a:t>Sandbaek</a:t>
            </a:r>
            <a:r>
              <a:rPr lang="en-US" sz="1800" i="1" dirty="0">
                <a:solidFill>
                  <a:srgbClr val="002060"/>
                </a:solidFill>
              </a:rPr>
              <a:t>, A., </a:t>
            </a:r>
            <a:r>
              <a:rPr lang="en-US" sz="1800" i="1" dirty="0" err="1">
                <a:solidFill>
                  <a:srgbClr val="002060"/>
                </a:solidFill>
              </a:rPr>
              <a:t>Lauritzen</a:t>
            </a:r>
            <a:r>
              <a:rPr lang="en-US" sz="1800" i="1" dirty="0">
                <a:solidFill>
                  <a:srgbClr val="002060"/>
                </a:solidFill>
              </a:rPr>
              <a:t>, T., &amp; Christensen, B. 2005). </a:t>
            </a:r>
          </a:p>
          <a:p>
            <a:pPr eaLnBrk="1" fontAlgn="auto" hangingPunct="1">
              <a:spcAft>
                <a:spcPts val="0"/>
              </a:spcAft>
              <a:buFont typeface="Arial" pitchFamily="34" charset="0"/>
              <a:buChar char="•"/>
              <a:defRPr/>
            </a:pPr>
            <a:endParaRPr lang="en-US" sz="2800" dirty="0">
              <a:solidFill>
                <a:schemeClr val="tx2"/>
              </a:solidFill>
            </a:endParaRPr>
          </a:p>
          <a:p>
            <a:pPr marL="342900" lvl="1" indent="-342900" eaLnBrk="1" fontAlgn="auto" hangingPunct="1">
              <a:spcAft>
                <a:spcPts val="0"/>
              </a:spcAft>
              <a:buFont typeface="Arial" pitchFamily="34" charset="0"/>
              <a:buNone/>
              <a:defRPr/>
            </a:pPr>
            <a:endParaRPr lang="en-US" dirty="0">
              <a:solidFill>
                <a:schemeClr val="tx2"/>
              </a:solidFill>
            </a:endParaRPr>
          </a:p>
          <a:p>
            <a:pPr marL="342900" lvl="1" indent="-342900" eaLnBrk="1" fontAlgn="auto" hangingPunct="1">
              <a:spcAft>
                <a:spcPts val="0"/>
              </a:spcAft>
              <a:buClr>
                <a:srgbClr val="FFFF00"/>
              </a:buClr>
              <a:buFont typeface="Arial" pitchFamily="34" charset="0"/>
              <a:buNone/>
              <a:defRPr/>
            </a:pPr>
            <a:endParaRPr lang="en-US" dirty="0">
              <a:solidFill>
                <a:schemeClr val="tx2"/>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A1658E51-A291-4E98-B676-A759909DAB94}" type="slidenum">
              <a:rPr lang="en-US"/>
              <a:pPr>
                <a:defRPr/>
              </a:pPr>
              <a:t>5</a:t>
            </a:fld>
            <a:endParaRPr lang="en-US"/>
          </a:p>
        </p:txBody>
      </p:sp>
      <p:pic>
        <p:nvPicPr>
          <p:cNvPr id="6" name="~PP2224.WAV">
            <a:hlinkClick r:id="" action="ppaction://media"/>
          </p:cNvPr>
          <p:cNvPicPr>
            <a:picLocks noRot="1" noChangeAspect="1"/>
          </p:cNvPicPr>
          <p:nvPr>
            <a:wavAudioFile r:embed="rId1" name="~PP2224.WAV"/>
          </p:nvPr>
        </p:nvPicPr>
        <p:blipFill>
          <a:blip r:embed="rId4" cstate="print"/>
          <a:stretch>
            <a:fillRect/>
          </a:stretch>
        </p:blipFill>
        <p:spPr>
          <a:xfrm>
            <a:off x="8656638" y="6370638"/>
            <a:ext cx="304800" cy="304800"/>
          </a:xfrm>
          <a:prstGeom prst="rect">
            <a:avLst/>
          </a:prstGeom>
        </p:spPr>
      </p:pic>
    </p:spTree>
  </p:cSld>
  <p:clrMapOvr>
    <a:masterClrMapping/>
  </p:clrMapOvr>
  <p:transition advTm="261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1143000"/>
          </a:xfrm>
        </p:spPr>
        <p:txBody>
          <a:bodyPr/>
          <a:lstStyle/>
          <a:p>
            <a:pPr eaLnBrk="1" hangingPunct="1"/>
            <a:r>
              <a:rPr lang="en-US" sz="3600" b="1" dirty="0">
                <a:solidFill>
                  <a:srgbClr val="002060"/>
                </a:solidFill>
              </a:rPr>
              <a:t>CHARACTERISTICS OF  </a:t>
            </a:r>
            <a:br>
              <a:rPr lang="en-US" sz="3600" b="1" dirty="0">
                <a:solidFill>
                  <a:srgbClr val="002060"/>
                </a:solidFill>
              </a:rPr>
            </a:br>
            <a:r>
              <a:rPr lang="en-US" sz="3600" b="1" dirty="0">
                <a:solidFill>
                  <a:srgbClr val="002060"/>
                </a:solidFill>
              </a:rPr>
              <a:t>MOTIVATIONAL INTERVIEWING </a:t>
            </a:r>
          </a:p>
        </p:txBody>
      </p:sp>
      <p:sp>
        <p:nvSpPr>
          <p:cNvPr id="25602" name="Content Placeholder 2"/>
          <p:cNvSpPr>
            <a:spLocks noGrp="1"/>
          </p:cNvSpPr>
          <p:nvPr>
            <p:ph idx="1"/>
          </p:nvPr>
        </p:nvSpPr>
        <p:spPr>
          <a:xfrm>
            <a:off x="457200" y="2895600"/>
            <a:ext cx="8229600" cy="2971800"/>
          </a:xfrm>
        </p:spPr>
        <p:txBody>
          <a:bodyPr/>
          <a:lstStyle/>
          <a:p>
            <a:pPr marL="457200" indent="-457200" eaLnBrk="1" hangingPunct="1">
              <a:buFont typeface="+mj-lt"/>
              <a:buAutoNum type="arabicPeriod"/>
              <a:defRPr/>
            </a:pPr>
            <a:r>
              <a:rPr lang="en-US" sz="2200" dirty="0">
                <a:solidFill>
                  <a:srgbClr val="002060"/>
                </a:solidFill>
              </a:rPr>
              <a:t>Preparing for change</a:t>
            </a:r>
          </a:p>
          <a:p>
            <a:pPr marL="457200" indent="-457200" eaLnBrk="1" hangingPunct="1">
              <a:buFont typeface="+mj-lt"/>
              <a:buAutoNum type="arabicPeriod"/>
              <a:defRPr/>
            </a:pPr>
            <a:r>
              <a:rPr lang="en-US" sz="2200" dirty="0">
                <a:solidFill>
                  <a:srgbClr val="002060"/>
                </a:solidFill>
              </a:rPr>
              <a:t>Patient-centered approach </a:t>
            </a:r>
          </a:p>
          <a:p>
            <a:pPr marL="457200" indent="-457200" eaLnBrk="1" hangingPunct="1">
              <a:buFont typeface="+mj-lt"/>
              <a:buAutoNum type="arabicPeriod"/>
              <a:defRPr/>
            </a:pPr>
            <a:r>
              <a:rPr lang="en-US" sz="2200" dirty="0">
                <a:solidFill>
                  <a:srgbClr val="002060"/>
                </a:solidFill>
              </a:rPr>
              <a:t>Intrinsic Motivation to change</a:t>
            </a:r>
          </a:p>
          <a:p>
            <a:pPr marL="457200" indent="-457200" eaLnBrk="1" hangingPunct="1">
              <a:buFont typeface="+mj-lt"/>
              <a:buAutoNum type="arabicPeriod"/>
              <a:defRPr/>
            </a:pPr>
            <a:r>
              <a:rPr lang="en-US" sz="2200" dirty="0">
                <a:solidFill>
                  <a:srgbClr val="002060"/>
                </a:solidFill>
              </a:rPr>
              <a:t>Feelings about change</a:t>
            </a:r>
          </a:p>
          <a:p>
            <a:pPr marL="457200" indent="-457200" eaLnBrk="1" hangingPunct="1">
              <a:buFont typeface="+mj-lt"/>
              <a:buAutoNum type="arabicPeriod"/>
              <a:defRPr/>
            </a:pPr>
            <a:r>
              <a:rPr lang="en-US" sz="2200" dirty="0">
                <a:solidFill>
                  <a:srgbClr val="002060"/>
                </a:solidFill>
              </a:rPr>
              <a:t>Support of the patients </a:t>
            </a:r>
          </a:p>
          <a:p>
            <a:pPr marL="457200" indent="-457200" eaLnBrk="1" hangingPunct="1">
              <a:buFont typeface="+mj-lt"/>
              <a:buAutoNum type="arabicPeriod"/>
              <a:defRPr/>
            </a:pPr>
            <a:r>
              <a:rPr lang="en-US" sz="2200" dirty="0">
                <a:solidFill>
                  <a:srgbClr val="002060"/>
                </a:solidFill>
              </a:rPr>
              <a:t>Requires the health care professional’s understanding</a:t>
            </a:r>
          </a:p>
          <a:p>
            <a:pPr eaLnBrk="1" hangingPunct="1">
              <a:defRPr/>
            </a:pPr>
            <a:endParaRPr lang="en-US" dirty="0"/>
          </a:p>
          <a:p>
            <a:pPr eaLnBrk="1" hangingPunct="1">
              <a:defRPr/>
            </a:pPr>
            <a:endParaRPr lang="en-US" dirty="0"/>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2B05578B-921B-4B08-A5C3-800E49505FA5}" type="slidenum">
              <a:rPr lang="en-US"/>
              <a:pPr>
                <a:defRPr/>
              </a:pPr>
              <a:t>6</a:t>
            </a:fld>
            <a:endParaRPr lang="en-US"/>
          </a:p>
        </p:txBody>
      </p:sp>
      <p:pic>
        <p:nvPicPr>
          <p:cNvPr id="6" name="~PP1995.WAV">
            <a:hlinkClick r:id="" action="ppaction://media"/>
          </p:cNvPr>
          <p:cNvPicPr>
            <a:picLocks noRot="1" noChangeAspect="1"/>
          </p:cNvPicPr>
          <p:nvPr>
            <a:wavAudioFile r:embed="rId1" name="~PP1995.WAV"/>
          </p:nvPr>
        </p:nvPicPr>
        <p:blipFill>
          <a:blip r:embed="rId4" cstate="print"/>
          <a:stretch>
            <a:fillRect/>
          </a:stretch>
        </p:blipFill>
        <p:spPr>
          <a:xfrm>
            <a:off x="8656638" y="6370638"/>
            <a:ext cx="304800" cy="304800"/>
          </a:xfrm>
          <a:prstGeom prst="rect">
            <a:avLst/>
          </a:prstGeom>
        </p:spPr>
      </p:pic>
    </p:spTree>
  </p:cSld>
  <p:clrMapOvr>
    <a:masterClrMapping/>
  </p:clrMapOvr>
  <p:transition advTm="774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29000"/>
          </a:xfrm>
        </p:spPr>
        <p:txBody>
          <a:bodyPr rtlCol="0">
            <a:normAutofit fontScale="92500" lnSpcReduction="10000"/>
          </a:bodyPr>
          <a:lstStyle/>
          <a:p>
            <a:pPr marL="457200" indent="-457200" eaLnBrk="1" fontAlgn="auto" hangingPunct="1">
              <a:spcAft>
                <a:spcPts val="0"/>
              </a:spcAft>
              <a:buFont typeface="+mj-lt"/>
              <a:buAutoNum type="arabicPeriod" startAt="7"/>
              <a:defRPr/>
            </a:pPr>
            <a:endParaRPr lang="en-US" sz="2200" dirty="0">
              <a:solidFill>
                <a:srgbClr val="002060"/>
              </a:solidFill>
            </a:endParaRPr>
          </a:p>
          <a:p>
            <a:pPr marL="457200" indent="-457200" eaLnBrk="1" fontAlgn="auto" hangingPunct="1">
              <a:spcAft>
                <a:spcPts val="0"/>
              </a:spcAft>
              <a:buFont typeface="+mj-lt"/>
              <a:buAutoNum type="arabicPeriod" startAt="7"/>
              <a:defRPr/>
            </a:pPr>
            <a:r>
              <a:rPr lang="en-US" sz="2200" dirty="0">
                <a:solidFill>
                  <a:srgbClr val="002060"/>
                </a:solidFill>
              </a:rPr>
              <a:t>Accepting patient’s process of change</a:t>
            </a:r>
          </a:p>
          <a:p>
            <a:pPr marL="457200" indent="-457200" eaLnBrk="1" fontAlgn="auto" hangingPunct="1">
              <a:spcAft>
                <a:spcPts val="0"/>
              </a:spcAft>
              <a:buFont typeface="+mj-lt"/>
              <a:buAutoNum type="arabicPeriod" startAt="7"/>
              <a:defRPr/>
            </a:pPr>
            <a:r>
              <a:rPr lang="en-US" sz="2200" dirty="0">
                <a:solidFill>
                  <a:srgbClr val="002060"/>
                </a:solidFill>
              </a:rPr>
              <a:t>Interprets ambivalence in a positive manner</a:t>
            </a:r>
          </a:p>
          <a:p>
            <a:pPr marL="457200" indent="-457200" eaLnBrk="1" fontAlgn="auto" hangingPunct="1">
              <a:spcAft>
                <a:spcPts val="0"/>
              </a:spcAft>
              <a:buFont typeface="+mj-lt"/>
              <a:buAutoNum type="arabicPeriod" startAt="7"/>
              <a:defRPr/>
            </a:pPr>
            <a:r>
              <a:rPr lang="en-US" sz="2200" dirty="0">
                <a:solidFill>
                  <a:srgbClr val="002060"/>
                </a:solidFill>
              </a:rPr>
              <a:t>Role of the health care professional</a:t>
            </a:r>
          </a:p>
          <a:p>
            <a:pPr marL="457200" indent="-457200" eaLnBrk="1" fontAlgn="auto" hangingPunct="1">
              <a:spcAft>
                <a:spcPts val="0"/>
              </a:spcAft>
              <a:buFont typeface="+mj-lt"/>
              <a:buAutoNum type="arabicPeriod" startAt="7"/>
              <a:defRPr/>
            </a:pPr>
            <a:r>
              <a:rPr lang="en-US" sz="2200" dirty="0">
                <a:solidFill>
                  <a:srgbClr val="002060"/>
                </a:solidFill>
              </a:rPr>
              <a:t>Neutrality, empathy and resistance</a:t>
            </a:r>
          </a:p>
          <a:p>
            <a:pPr marL="457200" indent="-457200" eaLnBrk="1" fontAlgn="auto" hangingPunct="1">
              <a:spcAft>
                <a:spcPts val="0"/>
              </a:spcAft>
              <a:buFont typeface="+mj-lt"/>
              <a:buAutoNum type="arabicPeriod" startAt="7"/>
              <a:defRPr/>
            </a:pPr>
            <a:r>
              <a:rPr lang="en-US" sz="2200" dirty="0">
                <a:solidFill>
                  <a:srgbClr val="002060"/>
                </a:solidFill>
              </a:rPr>
              <a:t>Goals of Motivational Interviewing: </a:t>
            </a:r>
          </a:p>
          <a:p>
            <a:pPr marL="857250" lvl="1" indent="-457200" eaLnBrk="1" fontAlgn="auto" hangingPunct="1">
              <a:spcAft>
                <a:spcPts val="0"/>
              </a:spcAft>
              <a:buFont typeface="+mj-lt"/>
              <a:buAutoNum type="arabicPeriod"/>
              <a:defRPr/>
            </a:pPr>
            <a:r>
              <a:rPr lang="en-US" sz="1800" dirty="0">
                <a:solidFill>
                  <a:srgbClr val="002060"/>
                </a:solidFill>
              </a:rPr>
              <a:t>Precontemplation</a:t>
            </a:r>
          </a:p>
          <a:p>
            <a:pPr marL="857250" lvl="1" indent="-457200" eaLnBrk="1" fontAlgn="auto" hangingPunct="1">
              <a:spcAft>
                <a:spcPts val="0"/>
              </a:spcAft>
              <a:buFont typeface="+mj-lt"/>
              <a:buAutoNum type="arabicPeriod"/>
              <a:defRPr/>
            </a:pPr>
            <a:r>
              <a:rPr lang="en-US" sz="1800" dirty="0">
                <a:solidFill>
                  <a:srgbClr val="002060"/>
                </a:solidFill>
              </a:rPr>
              <a:t>Contemplation</a:t>
            </a:r>
          </a:p>
          <a:p>
            <a:pPr marL="857250" lvl="1" indent="-457200" eaLnBrk="1" fontAlgn="auto" hangingPunct="1">
              <a:spcAft>
                <a:spcPts val="0"/>
              </a:spcAft>
              <a:buFont typeface="+mj-lt"/>
              <a:buAutoNum type="arabicPeriod"/>
              <a:defRPr/>
            </a:pPr>
            <a:r>
              <a:rPr lang="en-US" sz="1800" dirty="0">
                <a:solidFill>
                  <a:srgbClr val="002060"/>
                </a:solidFill>
              </a:rPr>
              <a:t>Preparation and action</a:t>
            </a:r>
          </a:p>
          <a:p>
            <a:pPr marL="857250" lvl="1" indent="-457200" eaLnBrk="1" fontAlgn="auto" hangingPunct="1">
              <a:spcAft>
                <a:spcPts val="0"/>
              </a:spcAft>
              <a:buFont typeface="+mj-lt"/>
              <a:buAutoNum type="arabicPeriod"/>
              <a:defRPr/>
            </a:pPr>
            <a:r>
              <a:rPr lang="en-US" sz="1800" dirty="0">
                <a:solidFill>
                  <a:srgbClr val="002060"/>
                </a:solidFill>
              </a:rPr>
              <a:t>Maintence.  </a:t>
            </a: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FBAAABA5-FDCF-4BA8-8F39-694A4F138D22}" type="slidenum">
              <a:rPr lang="en-US"/>
              <a:pPr>
                <a:defRPr/>
              </a:pPr>
              <a:t>7</a:t>
            </a:fld>
            <a:endParaRPr lang="en-US"/>
          </a:p>
        </p:txBody>
      </p:sp>
      <p:sp>
        <p:nvSpPr>
          <p:cNvPr id="6" name="Title 1"/>
          <p:cNvSpPr>
            <a:spLocks noGrp="1"/>
          </p:cNvSpPr>
          <p:nvPr>
            <p:ph type="title"/>
          </p:nvPr>
        </p:nvSpPr>
        <p:spPr>
          <a:xfrm>
            <a:off x="457200" y="685800"/>
            <a:ext cx="8229600" cy="1143000"/>
          </a:xfrm>
        </p:spPr>
        <p:txBody>
          <a:bodyPr/>
          <a:lstStyle/>
          <a:p>
            <a:pPr eaLnBrk="1" hangingPunct="1"/>
            <a:r>
              <a:rPr lang="en-US" sz="3600" b="1" dirty="0">
                <a:solidFill>
                  <a:srgbClr val="002060"/>
                </a:solidFill>
              </a:rPr>
              <a:t>CHARACTERISTICS continued</a:t>
            </a:r>
          </a:p>
        </p:txBody>
      </p:sp>
      <p:pic>
        <p:nvPicPr>
          <p:cNvPr id="7" name="~PP65.WAV">
            <a:hlinkClick r:id="" action="ppaction://media"/>
          </p:cNvPr>
          <p:cNvPicPr>
            <a:picLocks noRot="1" noChangeAspect="1"/>
          </p:cNvPicPr>
          <p:nvPr>
            <a:wavAudioFile r:embed="rId1" name="~PP65.WAV"/>
          </p:nvPr>
        </p:nvPicPr>
        <p:blipFill>
          <a:blip r:embed="rId4" cstate="print"/>
          <a:stretch>
            <a:fillRect/>
          </a:stretch>
        </p:blipFill>
        <p:spPr>
          <a:xfrm>
            <a:off x="8656638" y="6370638"/>
            <a:ext cx="304800" cy="304800"/>
          </a:xfrm>
          <a:prstGeom prst="rect">
            <a:avLst/>
          </a:prstGeom>
        </p:spPr>
      </p:pic>
    </p:spTree>
  </p:cSld>
  <p:clrMapOvr>
    <a:masterClrMapping/>
  </p:clrMapOvr>
  <p:transition advTm="758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n-US" b="1" dirty="0">
                <a:solidFill>
                  <a:schemeClr val="tx2"/>
                </a:solidFill>
              </a:rPr>
            </a:br>
            <a:br>
              <a:rPr lang="en-US" b="1" dirty="0">
                <a:solidFill>
                  <a:schemeClr val="tx2"/>
                </a:solidFill>
              </a:rPr>
            </a:br>
            <a:br>
              <a:rPr lang="en-US" b="1" dirty="0">
                <a:solidFill>
                  <a:schemeClr val="tx2"/>
                </a:solidFill>
              </a:rPr>
            </a:br>
            <a:br>
              <a:rPr lang="en-US" b="1" dirty="0">
                <a:solidFill>
                  <a:schemeClr val="tx2"/>
                </a:solidFill>
              </a:rPr>
            </a:br>
            <a:br>
              <a:rPr lang="en-US" b="1" dirty="0">
                <a:solidFill>
                  <a:schemeClr val="tx2"/>
                </a:solidFill>
              </a:rPr>
            </a:br>
            <a:br>
              <a:rPr lang="en-US" b="1" dirty="0">
                <a:solidFill>
                  <a:schemeClr val="tx2"/>
                </a:solidFill>
              </a:rPr>
            </a:br>
            <a:br>
              <a:rPr lang="en-US" b="1" dirty="0">
                <a:solidFill>
                  <a:schemeClr val="tx2"/>
                </a:solidFill>
              </a:rPr>
            </a:br>
            <a:r>
              <a:rPr lang="en-US" b="1" dirty="0">
                <a:solidFill>
                  <a:srgbClr val="002060"/>
                </a:solidFill>
              </a:rPr>
              <a:t>RESEARCH THAT SUPPORTS </a:t>
            </a:r>
            <a:br>
              <a:rPr lang="en-US" b="1" dirty="0">
                <a:solidFill>
                  <a:srgbClr val="002060"/>
                </a:solidFill>
              </a:rPr>
            </a:br>
            <a:r>
              <a:rPr lang="en-US" b="1" dirty="0">
                <a:solidFill>
                  <a:srgbClr val="002060"/>
                </a:solidFill>
              </a:rPr>
              <a:t>Motivational Interviewing</a:t>
            </a:r>
            <a:br>
              <a:rPr lang="en-US" dirty="0">
                <a:solidFill>
                  <a:srgbClr val="002060"/>
                </a:solidFill>
              </a:rPr>
            </a:br>
            <a:endParaRPr lang="en-US" dirty="0">
              <a:solidFill>
                <a:srgbClr val="002060"/>
              </a:solidFill>
            </a:endParaRPr>
          </a:p>
        </p:txBody>
      </p:sp>
      <p:sp>
        <p:nvSpPr>
          <p:cNvPr id="3" name="Footer Placeholder 2"/>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25DF6DE6-EFEA-445B-95FB-918314F6F321}" type="slidenum">
              <a:rPr lang="en-US"/>
              <a:pPr>
                <a:defRPr/>
              </a:pPr>
              <a:t>8</a:t>
            </a:fld>
            <a:endParaRPr lang="en-US"/>
          </a:p>
        </p:txBody>
      </p:sp>
      <p:pic>
        <p:nvPicPr>
          <p:cNvPr id="5" name="~PP2880.WAV">
            <a:hlinkClick r:id="" action="ppaction://media"/>
          </p:cNvPr>
          <p:cNvPicPr>
            <a:picLocks noRot="1" noChangeAspect="1"/>
          </p:cNvPicPr>
          <p:nvPr>
            <a:wavAudioFile r:embed="rId1" name="~PP2880.WAV"/>
          </p:nvPr>
        </p:nvPicPr>
        <p:blipFill>
          <a:blip r:embed="rId4" cstate="print"/>
          <a:stretch>
            <a:fillRect/>
          </a:stretch>
        </p:blipFill>
        <p:spPr>
          <a:xfrm>
            <a:off x="8656638" y="6370638"/>
            <a:ext cx="304800" cy="304800"/>
          </a:xfrm>
          <a:prstGeom prst="rect">
            <a:avLst/>
          </a:prstGeom>
        </p:spPr>
      </p:pic>
    </p:spTree>
  </p:cSld>
  <p:clrMapOvr>
    <a:masterClrMapping/>
  </p:clrMapOvr>
  <p:transition advTm="6827">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2133600"/>
            <a:ext cx="3962400" cy="4495800"/>
          </a:xfrm>
        </p:spPr>
        <p:txBody>
          <a:bodyPr rtlCol="0">
            <a:normAutofit fontScale="70000" lnSpcReduction="20000"/>
          </a:bodyPr>
          <a:lstStyle/>
          <a:p>
            <a:pPr eaLnBrk="1" fontAlgn="auto" hangingPunct="1">
              <a:spcAft>
                <a:spcPts val="0"/>
              </a:spcAft>
              <a:buFont typeface="Arial" pitchFamily="34" charset="0"/>
              <a:buChar char="•"/>
              <a:defRPr/>
            </a:pPr>
            <a:endParaRPr lang="en-US" sz="2000" dirty="0">
              <a:solidFill>
                <a:srgbClr val="002060"/>
              </a:solidFill>
            </a:endParaRPr>
          </a:p>
          <a:p>
            <a:pPr eaLnBrk="1" fontAlgn="auto" hangingPunct="1">
              <a:spcAft>
                <a:spcPts val="0"/>
              </a:spcAft>
              <a:buFont typeface="Arial" pitchFamily="34" charset="0"/>
              <a:buChar char="•"/>
              <a:defRPr/>
            </a:pPr>
            <a:r>
              <a:rPr lang="en-US" sz="2400" dirty="0">
                <a:solidFill>
                  <a:srgbClr val="002060"/>
                </a:solidFill>
              </a:rPr>
              <a:t>Positive outcomes for the patient-centered communication</a:t>
            </a:r>
          </a:p>
          <a:p>
            <a:pPr eaLnBrk="1" fontAlgn="auto" hangingPunct="1">
              <a:spcAft>
                <a:spcPts val="0"/>
              </a:spcAft>
              <a:buFont typeface="Arial" pitchFamily="34" charset="0"/>
              <a:buNone/>
              <a:defRPr/>
            </a:pPr>
            <a:r>
              <a:rPr lang="en-US" sz="2400" dirty="0">
                <a:solidFill>
                  <a:srgbClr val="002060"/>
                </a:solidFill>
              </a:rPr>
              <a:t> </a:t>
            </a:r>
          </a:p>
          <a:p>
            <a:pPr eaLnBrk="1" fontAlgn="auto" hangingPunct="1">
              <a:spcAft>
                <a:spcPts val="0"/>
              </a:spcAft>
              <a:buFont typeface="Arial" pitchFamily="34" charset="0"/>
              <a:buChar char="•"/>
              <a:defRPr/>
            </a:pPr>
            <a:r>
              <a:rPr lang="en-US" sz="2400" dirty="0">
                <a:solidFill>
                  <a:srgbClr val="002060"/>
                </a:solidFill>
              </a:rPr>
              <a:t>The benefits of developing rapport</a:t>
            </a:r>
          </a:p>
          <a:p>
            <a:pPr eaLnBrk="1" fontAlgn="auto" hangingPunct="1">
              <a:spcAft>
                <a:spcPts val="0"/>
              </a:spcAft>
              <a:buFont typeface="Arial" pitchFamily="34" charset="0"/>
              <a:buNone/>
              <a:defRPr/>
            </a:pPr>
            <a:endParaRPr lang="en-US" sz="2400" dirty="0">
              <a:solidFill>
                <a:srgbClr val="002060"/>
              </a:solidFill>
            </a:endParaRPr>
          </a:p>
          <a:p>
            <a:pPr eaLnBrk="1" fontAlgn="auto" hangingPunct="1">
              <a:spcAft>
                <a:spcPts val="0"/>
              </a:spcAft>
              <a:buFont typeface="Arial" pitchFamily="34" charset="0"/>
              <a:buChar char="•"/>
              <a:defRPr/>
            </a:pPr>
            <a:r>
              <a:rPr lang="en-US" sz="2400" dirty="0">
                <a:solidFill>
                  <a:srgbClr val="002060"/>
                </a:solidFill>
              </a:rPr>
              <a:t>Active participation of children in the doctor’s visit is related to satisfaction. </a:t>
            </a:r>
          </a:p>
          <a:p>
            <a:pPr eaLnBrk="1" fontAlgn="auto" hangingPunct="1">
              <a:spcAft>
                <a:spcPts val="0"/>
              </a:spcAft>
              <a:buFont typeface="Arial" pitchFamily="34" charset="0"/>
              <a:buChar char="•"/>
              <a:defRPr/>
            </a:pPr>
            <a:endParaRPr lang="en-US" sz="2400" dirty="0">
              <a:solidFill>
                <a:srgbClr val="002060"/>
              </a:solidFill>
            </a:endParaRPr>
          </a:p>
          <a:p>
            <a:pPr eaLnBrk="1" fontAlgn="auto" hangingPunct="1">
              <a:spcAft>
                <a:spcPts val="0"/>
              </a:spcAft>
              <a:buFont typeface="Arial" pitchFamily="34" charset="0"/>
              <a:buChar char="•"/>
              <a:defRPr/>
            </a:pPr>
            <a:r>
              <a:rPr lang="en-US" sz="2400" dirty="0">
                <a:solidFill>
                  <a:srgbClr val="002060"/>
                </a:solidFill>
              </a:rPr>
              <a:t>MI is effective in interventions to health-risk behaviors, development of adolescents identities, adaptive shift in illness, and increasing adherence. </a:t>
            </a:r>
          </a:p>
          <a:p>
            <a:pPr eaLnBrk="1" fontAlgn="auto" hangingPunct="1">
              <a:spcAft>
                <a:spcPts val="0"/>
              </a:spcAft>
              <a:buFont typeface="Arial" pitchFamily="34" charset="0"/>
              <a:buChar char="•"/>
              <a:defRPr/>
            </a:pPr>
            <a:endParaRPr lang="en-US" sz="2400" dirty="0">
              <a:solidFill>
                <a:srgbClr val="002060"/>
              </a:solidFill>
            </a:endParaRPr>
          </a:p>
          <a:p>
            <a:pPr eaLnBrk="1" fontAlgn="auto" hangingPunct="1">
              <a:spcAft>
                <a:spcPts val="0"/>
              </a:spcAft>
              <a:buFont typeface="Arial" pitchFamily="34" charset="0"/>
              <a:buNone/>
              <a:defRPr/>
            </a:pPr>
            <a:endParaRPr lang="en-US" sz="2000" dirty="0">
              <a:solidFill>
                <a:srgbClr val="002060"/>
              </a:solidFill>
            </a:endParaRPr>
          </a:p>
          <a:p>
            <a:pPr eaLnBrk="1" fontAlgn="auto" hangingPunct="1">
              <a:spcAft>
                <a:spcPts val="0"/>
              </a:spcAft>
              <a:buFont typeface="Arial" pitchFamily="34" charset="0"/>
              <a:buChar char="•"/>
              <a:defRPr/>
            </a:pPr>
            <a:endParaRPr lang="en-US" sz="2400" dirty="0">
              <a:solidFill>
                <a:schemeClr val="tx2"/>
              </a:solidFill>
            </a:endParaRPr>
          </a:p>
          <a:p>
            <a:pPr eaLnBrk="1" fontAlgn="auto" hangingPunct="1">
              <a:spcAft>
                <a:spcPts val="0"/>
              </a:spcAft>
              <a:buFont typeface="Arial" pitchFamily="34" charset="0"/>
              <a:buChar char="•"/>
              <a:defRPr/>
            </a:pPr>
            <a:endParaRPr lang="en-US" sz="2400" dirty="0">
              <a:solidFill>
                <a:schemeClr val="tx2"/>
              </a:solidFill>
            </a:endParaRPr>
          </a:p>
          <a:p>
            <a:pPr eaLnBrk="1" fontAlgn="auto" hangingPunct="1">
              <a:spcAft>
                <a:spcPts val="0"/>
              </a:spcAft>
              <a:buFont typeface="Arial" pitchFamily="34" charset="0"/>
              <a:buChar char="•"/>
              <a:defRPr/>
            </a:pPr>
            <a:endParaRPr lang="en-US" dirty="0">
              <a:solidFill>
                <a:schemeClr val="tx2"/>
              </a:solidFill>
            </a:endParaRPr>
          </a:p>
        </p:txBody>
      </p:sp>
      <p:sp>
        <p:nvSpPr>
          <p:cNvPr id="6" name="Footer Placeholder 5"/>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76A8BEA0-A750-4179-B46C-71C7E64BCAB4}" type="slidenum">
              <a:rPr lang="en-US"/>
              <a:pPr>
                <a:defRPr/>
              </a:pPr>
              <a:t>9</a:t>
            </a:fld>
            <a:endParaRPr lang="en-US" dirty="0"/>
          </a:p>
        </p:txBody>
      </p:sp>
      <p:sp>
        <p:nvSpPr>
          <p:cNvPr id="10" name="Title 1"/>
          <p:cNvSpPr txBox="1">
            <a:spLocks/>
          </p:cNvSpPr>
          <p:nvPr/>
        </p:nvSpPr>
        <p:spPr>
          <a:xfrm>
            <a:off x="457200" y="685800"/>
            <a:ext cx="8229600" cy="1143000"/>
          </a:xfrm>
          <a:prstGeom prst="rect">
            <a:avLst/>
          </a:prstGeom>
        </p:spPr>
        <p:txBody>
          <a:bodyPr anchor="ctr"/>
          <a:lstStyle/>
          <a:p>
            <a:pPr algn="ctr" fontAlgn="auto">
              <a:spcAft>
                <a:spcPts val="0"/>
              </a:spcAft>
              <a:defRPr/>
            </a:pPr>
            <a:endParaRPr lang="en-US" sz="3600" dirty="0">
              <a:solidFill>
                <a:schemeClr val="tx2"/>
              </a:solidFill>
              <a:latin typeface="+mj-lt"/>
              <a:ea typeface="+mj-ea"/>
              <a:cs typeface="+mj-cs"/>
            </a:endParaRPr>
          </a:p>
        </p:txBody>
      </p:sp>
      <p:sp>
        <p:nvSpPr>
          <p:cNvPr id="10246" name="Rectangle 11"/>
          <p:cNvSpPr>
            <a:spLocks noChangeArrowheads="1"/>
          </p:cNvSpPr>
          <p:nvPr/>
        </p:nvSpPr>
        <p:spPr bwMode="auto">
          <a:xfrm>
            <a:off x="838200" y="609600"/>
            <a:ext cx="7543800" cy="1446213"/>
          </a:xfrm>
          <a:prstGeom prst="rect">
            <a:avLst/>
          </a:prstGeom>
          <a:noFill/>
          <a:ln w="9525">
            <a:noFill/>
            <a:miter lim="800000"/>
            <a:headEnd/>
            <a:tailEnd/>
          </a:ln>
        </p:spPr>
        <p:txBody>
          <a:bodyPr>
            <a:spAutoFit/>
          </a:bodyPr>
          <a:lstStyle/>
          <a:p>
            <a:r>
              <a:rPr lang="en-US" sz="2200" b="1">
                <a:solidFill>
                  <a:srgbClr val="002060"/>
                </a:solidFill>
              </a:rPr>
              <a:t>Erikson, S.J., Gerstle, M., &amp; Feldstein, S.W. (2005) Brief interventions and motivational interviewing with children, adolescents and their parents in pediatric health care settings. </a:t>
            </a:r>
          </a:p>
        </p:txBody>
      </p:sp>
      <p:sp>
        <p:nvSpPr>
          <p:cNvPr id="10247" name="Content Placeholder 2"/>
          <p:cNvSpPr>
            <a:spLocks noGrp="1"/>
          </p:cNvSpPr>
          <p:nvPr>
            <p:ph sz="half" idx="1"/>
          </p:nvPr>
        </p:nvSpPr>
        <p:spPr>
          <a:xfrm>
            <a:off x="914400" y="2438400"/>
            <a:ext cx="3429000" cy="2895600"/>
          </a:xfrm>
        </p:spPr>
        <p:txBody>
          <a:bodyPr/>
          <a:lstStyle/>
          <a:p>
            <a:pPr eaLnBrk="1" hangingPunct="1"/>
            <a:endParaRPr lang="en-US" sz="2000">
              <a:solidFill>
                <a:srgbClr val="002060"/>
              </a:solidFill>
            </a:endParaRPr>
          </a:p>
          <a:p>
            <a:pPr eaLnBrk="1" hangingPunct="1">
              <a:buFont typeface="Arial" charset="0"/>
              <a:buNone/>
            </a:pPr>
            <a:endParaRPr lang="en-US" sz="2000">
              <a:solidFill>
                <a:srgbClr val="002060"/>
              </a:solidFill>
            </a:endParaRPr>
          </a:p>
          <a:p>
            <a:pPr eaLnBrk="1" hangingPunct="1">
              <a:buFont typeface="Arial" charset="0"/>
              <a:buNone/>
            </a:pPr>
            <a:r>
              <a:rPr lang="en-US" sz="2000">
                <a:solidFill>
                  <a:srgbClr val="002060"/>
                </a:solidFill>
              </a:rPr>
              <a:t> </a:t>
            </a:r>
          </a:p>
          <a:p>
            <a:pPr eaLnBrk="1" hangingPunct="1">
              <a:buFont typeface="Arial" charset="0"/>
              <a:buNone/>
            </a:pPr>
            <a:endParaRPr lang="en-US" sz="2000">
              <a:solidFill>
                <a:srgbClr val="002060"/>
              </a:solidFill>
            </a:endParaRPr>
          </a:p>
          <a:p>
            <a:pPr eaLnBrk="1" hangingPunct="1"/>
            <a:endParaRPr lang="en-US" sz="2400">
              <a:solidFill>
                <a:schemeClr val="tx2"/>
              </a:solidFill>
            </a:endParaRPr>
          </a:p>
          <a:p>
            <a:pPr eaLnBrk="1" hangingPunct="1"/>
            <a:endParaRPr lang="en-US" sz="2400">
              <a:solidFill>
                <a:schemeClr val="tx2"/>
              </a:solidFill>
            </a:endParaRPr>
          </a:p>
          <a:p>
            <a:pPr eaLnBrk="1" hangingPunct="1"/>
            <a:endParaRPr lang="en-US">
              <a:solidFill>
                <a:schemeClr val="tx2"/>
              </a:solidFill>
            </a:endParaRPr>
          </a:p>
        </p:txBody>
      </p:sp>
      <p:pic>
        <p:nvPicPr>
          <p:cNvPr id="1026" name="Picture 2" descr="C:\Users\jur4\Downloads\j0409129.jpg"/>
          <p:cNvPicPr>
            <a:picLocks noChangeAspect="1" noChangeArrowheads="1"/>
          </p:cNvPicPr>
          <p:nvPr/>
        </p:nvPicPr>
        <p:blipFill>
          <a:blip r:embed="rId4" cstate="print"/>
          <a:srcRect/>
          <a:stretch>
            <a:fillRect/>
          </a:stretch>
        </p:blipFill>
        <p:spPr bwMode="auto">
          <a:xfrm>
            <a:off x="990600" y="2362200"/>
            <a:ext cx="2743199" cy="3950209"/>
          </a:xfrm>
          <a:prstGeom prst="rect">
            <a:avLst/>
          </a:prstGeom>
          <a:solidFill>
            <a:srgbClr val="FFFFFF">
              <a:shade val="85000"/>
            </a:srgbClr>
          </a:solidFill>
          <a:ln w="190500" cap="sq">
            <a:solidFill>
              <a:schemeClr val="accent5">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P513.WAV">
            <a:hlinkClick r:id="" action="ppaction://media"/>
          </p:cNvPr>
          <p:cNvPicPr>
            <a:picLocks noRot="1" noChangeAspect="1"/>
          </p:cNvPicPr>
          <p:nvPr>
            <a:wavAudioFile r:embed="rId1" name="~PP513.WAV"/>
          </p:nvPr>
        </p:nvPicPr>
        <p:blipFill>
          <a:blip r:embed="rId5" cstate="print"/>
          <a:stretch>
            <a:fillRect/>
          </a:stretch>
        </p:blipFill>
        <p:spPr>
          <a:xfrm>
            <a:off x="8656638" y="6370638"/>
            <a:ext cx="304800" cy="304800"/>
          </a:xfrm>
          <a:prstGeom prst="rect">
            <a:avLst/>
          </a:prstGeom>
        </p:spPr>
      </p:pic>
    </p:spTree>
  </p:cSld>
  <p:clrMapOvr>
    <a:masterClrMapping/>
  </p:clrMapOvr>
  <p:transition advTm="467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TotalTime>
  <Words>2599</Words>
  <Application>Microsoft Office PowerPoint</Application>
  <PresentationFormat>On-screen Show (4:3)</PresentationFormat>
  <Paragraphs>335</Paragraphs>
  <Slides>24</Slides>
  <Notes>24</Notes>
  <HiddenSlides>0</HiddenSlides>
  <MMClips>24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MOTIVATIONAL INTERVIEWING An introduction to Medical Personnel </vt:lpstr>
      <vt:lpstr>  OUTLINE PRESENTATION </vt:lpstr>
      <vt:lpstr>GLOSSARY</vt:lpstr>
      <vt:lpstr>INTRODUCTION</vt:lpstr>
      <vt:lpstr> MOTIVATIONAL INTERVIEWING… </vt:lpstr>
      <vt:lpstr>CHARACTERISTICS OF   MOTIVATIONAL INTERVIEWING </vt:lpstr>
      <vt:lpstr>CHARACTERISTICS continued</vt:lpstr>
      <vt:lpstr>       RESEARCH THAT SUPPORTS  Motivational Interviewing </vt:lpstr>
      <vt:lpstr>PowerPoint Presentation</vt:lpstr>
      <vt:lpstr>Gance-Cleveland, B. (2005). Motivational interviewing as a strategy to increase families' adherence to treatment regimens. </vt:lpstr>
      <vt:lpstr>Rubak, S., Sandbaek, A., Lauritzen, T., &amp; Christensen, B. (2005). Motivational interviewing: a systematic review and meta-analysis. </vt:lpstr>
      <vt:lpstr>Rubak, S., Sandbaek, A., Lauritzen, T., Borch-Johnsen, K., &amp; Christensen, B. (2006). An education and training course in motivational interviewing influence: GPs' professional behavior--ADDITION Denmark.</vt:lpstr>
      <vt:lpstr>PLACES, SETTINGS AND SITUATIONS YOU MIGHT USE THIS INTERVETION</vt:lpstr>
      <vt:lpstr>RECOMMENDATIONS TO HEALTH CARE PROFESSIONALS </vt:lpstr>
      <vt:lpstr>RECOMMENDATIONS continued</vt:lpstr>
      <vt:lpstr>RECOMMENDATIONS continued</vt:lpstr>
      <vt:lpstr>Meet Rodrigo</vt:lpstr>
      <vt:lpstr>CASE STUDY</vt:lpstr>
      <vt:lpstr>CASE STUDY REVISITED</vt:lpstr>
      <vt:lpstr>Case study revisited continued</vt:lpstr>
      <vt:lpstr>Frequently Asked Questions </vt:lpstr>
      <vt:lpstr>REFERENCES</vt:lpstr>
      <vt:lpstr>PowerPoint Presentation</vt:lpstr>
      <vt:lpstr>Thank you! </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DISCOVER YOUR STRENGS</dc:title>
  <dc:creator>jur4</dc:creator>
  <cp:lastModifiedBy>Covaleski, Kylea Joyce</cp:lastModifiedBy>
  <cp:revision>506</cp:revision>
  <dcterms:created xsi:type="dcterms:W3CDTF">2010-03-29T03:37:00Z</dcterms:created>
  <dcterms:modified xsi:type="dcterms:W3CDTF">2019-09-07T17:04:58Z</dcterms:modified>
</cp:coreProperties>
</file>