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handoutMasterIdLst>
    <p:handoutMasterId r:id="rId17"/>
  </p:handoutMasterIdLst>
  <p:sldIdLst>
    <p:sldId id="256" r:id="rId2"/>
    <p:sldId id="269" r:id="rId3"/>
    <p:sldId id="257" r:id="rId4"/>
    <p:sldId id="258" r:id="rId5"/>
    <p:sldId id="268" r:id="rId6"/>
    <p:sldId id="259" r:id="rId7"/>
    <p:sldId id="260" r:id="rId8"/>
    <p:sldId id="261" r:id="rId9"/>
    <p:sldId id="262" r:id="rId10"/>
    <p:sldId id="263" r:id="rId11"/>
    <p:sldId id="264" r:id="rId12"/>
    <p:sldId id="265" r:id="rId13"/>
    <p:sldId id="266" r:id="rId14"/>
    <p:sldId id="267"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9" d="100"/>
          <a:sy n="69" d="100"/>
        </p:scale>
        <p:origin x="1332" y="78"/>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57" d="100"/>
          <a:sy n="57" d="100"/>
        </p:scale>
        <p:origin x="-1788"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9503F7-C1EC-EF44-9152-0274864BC31A}" type="datetimeFigureOut">
              <a:rPr lang="en-US" smtClean="0"/>
              <a:pPr/>
              <a:t>8/31/2019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9EE8F8C-A81F-C243-8714-149D3A47432C}"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C3BA86-96EA-0345-8797-B9D4D7E8E0FB}" type="datetimeFigureOut">
              <a:rPr lang="en-US" smtClean="0"/>
              <a:pPr/>
              <a:t>8/31/2019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AF6AF9-FB37-164B-970C-1756AE7D769A}"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Hello. My</a:t>
            </a:r>
            <a:r>
              <a:rPr lang="en-US" baseline="0" dirty="0"/>
              <a:t> name is Erica Armbruster. I am a student at the University of Pittsburgh and I will be teaching you about verbal </a:t>
            </a:r>
            <a:r>
              <a:rPr lang="en-US" baseline="0" dirty="0" err="1"/>
              <a:t>deescalation</a:t>
            </a:r>
            <a:r>
              <a:rPr lang="en-US" baseline="0" dirty="0"/>
              <a:t> with teenagers.</a:t>
            </a:r>
            <a:endParaRPr lang="en-US" dirty="0"/>
          </a:p>
        </p:txBody>
      </p:sp>
      <p:sp>
        <p:nvSpPr>
          <p:cNvPr id="4" name="Slide Number Placeholder 3"/>
          <p:cNvSpPr>
            <a:spLocks noGrp="1"/>
          </p:cNvSpPr>
          <p:nvPr>
            <p:ph type="sldNum" sz="quarter" idx="10"/>
          </p:nvPr>
        </p:nvSpPr>
        <p:spPr/>
        <p:txBody>
          <a:bodyPr/>
          <a:lstStyle/>
          <a:p>
            <a:fld id="{D8AF6AF9-FB37-164B-970C-1756AE7D769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	Do remain calm</a:t>
            </a:r>
            <a:r>
              <a:rPr lang="en-US" baseline="0" dirty="0"/>
              <a:t> when talking to your teenager. When you are calm, it gives the teen a reference point for future conversations. Keep your voice at a steady, slow, quiet pace when speaking. </a:t>
            </a:r>
          </a:p>
          <a:p>
            <a:r>
              <a:rPr lang="en-US" baseline="0" dirty="0"/>
              <a:t>	Use positive body language when you are talking. Keep the expression on your face neutral. You should keep your hands out of your pockets and down at your side in a non-threatening way. Make yourself appear calm and confident. The signals that your body sends are as important as the words you are using. They send emotional suggestions to the person you are speaking with.</a:t>
            </a:r>
            <a:r>
              <a:rPr lang="en-US" baseline="30000" dirty="0"/>
              <a:t>6</a:t>
            </a:r>
          </a:p>
          <a:p>
            <a:r>
              <a:rPr lang="en-US" baseline="0" dirty="0"/>
              <a:t>Taking a step back from your teen will make the situation feel less threatening. By taking one step away from your teen, you show that you are not willing to engage in the situation.</a:t>
            </a:r>
          </a:p>
          <a:p>
            <a:r>
              <a:rPr lang="en-US" baseline="0" dirty="0"/>
              <a:t>	You should recognize the teenager’s feelings. Acknowledge that the teen is feeling upset, angry, etc., and let them know that this is okay. You can say something like, “I can see that you are upset.” “I can see you are angry.” Stick with statements that acknowledge the obvious feelings, but leave it there. Don’t ask questions to delve into why they feel that way. Leave this for another time when the teen has calmed down. You can ensure that you are understanding what the teen is saying by simply repeating what they say. Sometimes the feeling of being listened to is enough to begin the calming process for a teen.</a:t>
            </a:r>
          </a:p>
          <a:p>
            <a:r>
              <a:rPr lang="en-US" baseline="0" dirty="0"/>
              <a:t>	When talking, use “I” statements. Try not to use sentences that begin with “you.” These sentences sound accusing and may cause the situation to escalate further. You can say things such as, “I hear what you are saying,” or “I feel… ”</a:t>
            </a:r>
          </a:p>
          <a:p>
            <a:r>
              <a:rPr lang="en-US" baseline="0" dirty="0"/>
              <a:t>	One of the best things to do is to suggest talking about the problem at another time. Revisiting the situation later allows time for your teen to calm down. It is not ideal to try and have a rational conversation with someone when they are emotionally aroused. Push for this last “do” as much as possible. If you discuss the issue at a time when your teen has calmed down, you will be able to talk rationally. You will be able to address any issues and settle them in a calm manner. This shows that you are not willing to continue arguing about the issue, and won’t keep pushing to do so.</a:t>
            </a:r>
            <a:endParaRPr lang="en-US" dirty="0"/>
          </a:p>
        </p:txBody>
      </p:sp>
      <p:sp>
        <p:nvSpPr>
          <p:cNvPr id="4" name="Slide Number Placeholder 3"/>
          <p:cNvSpPr>
            <a:spLocks noGrp="1"/>
          </p:cNvSpPr>
          <p:nvPr>
            <p:ph type="sldNum" sz="quarter" idx="10"/>
          </p:nvPr>
        </p:nvSpPr>
        <p:spPr/>
        <p:txBody>
          <a:bodyPr/>
          <a:lstStyle/>
          <a:p>
            <a:fld id="{D8AF6AF9-FB37-164B-970C-1756AE7D769A}"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There are many ways in which you can</a:t>
            </a:r>
            <a:r>
              <a:rPr lang="en-US" baseline="0" dirty="0"/>
              <a:t> avoid making the situation worse. The first thing to remember is not to raise your voice. Yelling back only reinforces the teen’s yelling. This will allow them to continue yelling. Do not continue to argue about the issue. Trying to get in the last word will also result in continued arguing. It may also help to make the situation worse. The longer you argue, chances increase that the situation may become physical. </a:t>
            </a:r>
          </a:p>
          <a:p>
            <a:r>
              <a:rPr lang="en-US" baseline="0" dirty="0"/>
              <a:t>	Be aware of how you are standing. If you are standing too close to the teen, they may consider you threatening. Keep your hands out of your pockets. Do not stand with your hands folded across your chest. Do not smile, point your finger, or try to touch the person. These may all be misread as threatening. Try to avoid constant eye contact.</a:t>
            </a:r>
          </a:p>
          <a:p>
            <a:r>
              <a:rPr lang="en-US" baseline="0" dirty="0"/>
              <a:t>	Do not give ultimatums about behavior or decisions. Whenever possible, try to give choices to allow the teen to feel empowered. </a:t>
            </a:r>
          </a:p>
          <a:p>
            <a:r>
              <a:rPr lang="en-US" baseline="0" dirty="0"/>
              <a:t>	Avoid using sarcasm. Teenagers do not recognize when you are not being serious. Sarcasm may lead to a worse situation or make the teen feel that you do not understand them. Use concise words that your teen will understand.</a:t>
            </a:r>
          </a:p>
        </p:txBody>
      </p:sp>
      <p:sp>
        <p:nvSpPr>
          <p:cNvPr id="4" name="Slide Number Placeholder 3"/>
          <p:cNvSpPr>
            <a:spLocks noGrp="1"/>
          </p:cNvSpPr>
          <p:nvPr>
            <p:ph type="sldNum" sz="quarter" idx="10"/>
          </p:nvPr>
        </p:nvSpPr>
        <p:spPr/>
        <p:txBody>
          <a:bodyPr/>
          <a:lstStyle/>
          <a:p>
            <a:fld id="{D8AF6AF9-FB37-164B-970C-1756AE7D769A}"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In this situation, Mrs. Ivy didn’t engage in arguing with Jack, but merely gave him two</a:t>
            </a:r>
            <a:r>
              <a:rPr lang="en-US" baseline="0" dirty="0"/>
              <a:t> choices for the night. She avoided ultimatums such as grounding, and let her child feel empowered to make a choice. While Jack continued to be angry, Mrs. Ivy identified his anger. She then suggested talking about the issue at a later time. This time lapse gives Jack a chance to calm down and consider the choices that his mother gave him. When he is in a more calm and rational state, Mrs. Ivy and Jack can further discuss the options she gave him.</a:t>
            </a:r>
            <a:endParaRPr lang="en-US" dirty="0"/>
          </a:p>
        </p:txBody>
      </p:sp>
      <p:sp>
        <p:nvSpPr>
          <p:cNvPr id="4" name="Slide Number Placeholder 3"/>
          <p:cNvSpPr>
            <a:spLocks noGrp="1"/>
          </p:cNvSpPr>
          <p:nvPr>
            <p:ph type="sldNum" sz="quarter" idx="10"/>
          </p:nvPr>
        </p:nvSpPr>
        <p:spPr/>
        <p:txBody>
          <a:bodyPr/>
          <a:lstStyle/>
          <a:p>
            <a:fld id="{D8AF6AF9-FB37-164B-970C-1756AE7D769A}"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AF6AF9-FB37-164B-970C-1756AE7D769A}"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AF6AF9-FB37-164B-970C-1756AE7D769A}" type="slidenum">
              <a:rPr lang="en-US" smtClean="0"/>
              <a:pPr/>
              <a:t>14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Let’s take a moment and view the outline of this presentation.</a:t>
            </a:r>
          </a:p>
        </p:txBody>
      </p:sp>
      <p:sp>
        <p:nvSpPr>
          <p:cNvPr id="4" name="Slide Number Placeholder 3"/>
          <p:cNvSpPr>
            <a:spLocks noGrp="1"/>
          </p:cNvSpPr>
          <p:nvPr>
            <p:ph type="sldNum" sz="quarter" idx="10"/>
          </p:nvPr>
        </p:nvSpPr>
        <p:spPr/>
        <p:txBody>
          <a:bodyPr/>
          <a:lstStyle/>
          <a:p>
            <a:fld id="{D8AF6AF9-FB37-164B-970C-1756AE7D769A}"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Verbal </a:t>
            </a:r>
            <a:r>
              <a:rPr lang="en-US" dirty="0" err="1"/>
              <a:t>deescalation</a:t>
            </a:r>
            <a:r>
              <a:rPr lang="en-US" baseline="0" dirty="0"/>
              <a:t> is a technique used to promote positive behaviors. We call these techniques positive behavior support, or PBS for short. PBS </a:t>
            </a:r>
            <a:r>
              <a:rPr lang="en-US" dirty="0"/>
              <a:t>contains</a:t>
            </a:r>
            <a:r>
              <a:rPr lang="en-US" baseline="0" dirty="0"/>
              <a:t> many methods that can be used by parents and teachers to help reinforce good behavior while avoiding punishing for negative behavior. It promotes behavior we want, while discouraging behavior we don’t want. </a:t>
            </a:r>
          </a:p>
          <a:p>
            <a:r>
              <a:rPr lang="en-US" dirty="0"/>
              <a:t>	Verbal </a:t>
            </a:r>
            <a:r>
              <a:rPr lang="en-US" dirty="0" err="1"/>
              <a:t>deescalation</a:t>
            </a:r>
            <a:r>
              <a:rPr lang="en-US" dirty="0"/>
              <a:t> is a positive behavior support because is a positive way of defusing a situation. It avoids name calling, and physical aggression. It also helps teach teens appropriate problem-solving behavior. When modeled with teens, extended arguments will be less likely.</a:t>
            </a:r>
            <a:r>
              <a:rPr lang="en-US" baseline="30000" dirty="0"/>
              <a:t>3</a:t>
            </a:r>
            <a:r>
              <a:rPr lang="en-US" dirty="0"/>
              <a:t> When parents join in verbal aggression</a:t>
            </a:r>
            <a:r>
              <a:rPr lang="en-US" baseline="0" dirty="0"/>
              <a:t> </a:t>
            </a:r>
            <a:r>
              <a:rPr lang="en-US" dirty="0"/>
              <a:t>children are likely to be affected negatively.</a:t>
            </a:r>
            <a:r>
              <a:rPr lang="en-US" baseline="30000" dirty="0"/>
              <a:t>3</a:t>
            </a:r>
            <a:r>
              <a:rPr lang="en-US" dirty="0"/>
              <a:t> By avoiding arguing, children learn more from the situation.</a:t>
            </a:r>
          </a:p>
        </p:txBody>
      </p:sp>
      <p:sp>
        <p:nvSpPr>
          <p:cNvPr id="4" name="Slide Number Placeholder 3"/>
          <p:cNvSpPr>
            <a:spLocks noGrp="1"/>
          </p:cNvSpPr>
          <p:nvPr>
            <p:ph type="sldNum" sz="quarter" idx="10"/>
          </p:nvPr>
        </p:nvSpPr>
        <p:spPr/>
        <p:txBody>
          <a:bodyPr/>
          <a:lstStyle/>
          <a:p>
            <a:fld id="{D8AF6AF9-FB37-164B-970C-1756AE7D769A}"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Verbal </a:t>
            </a:r>
            <a:r>
              <a:rPr lang="en-US" dirty="0" err="1"/>
              <a:t>deescalation</a:t>
            </a:r>
            <a:r>
              <a:rPr lang="en-US" dirty="0"/>
              <a:t>, plainly,</a:t>
            </a:r>
            <a:r>
              <a:rPr lang="en-US" baseline="0" dirty="0"/>
              <a:t> is calming a person down by talking. When used properly, it can prevent an arguing situation from becoming a physical fight. It can help to defuse a negative situation. The methods used are strictly non-physical methods. Because of it’s soothing nature, it is good to use with teenagers. It can help to defuse arguments. If used, it can give time for a teen and parent to think about a situation and talk about it in a calm emotional state.</a:t>
            </a:r>
            <a:endParaRPr lang="en-US" dirty="0"/>
          </a:p>
        </p:txBody>
      </p:sp>
      <p:sp>
        <p:nvSpPr>
          <p:cNvPr id="4" name="Slide Number Placeholder 3"/>
          <p:cNvSpPr>
            <a:spLocks noGrp="1"/>
          </p:cNvSpPr>
          <p:nvPr>
            <p:ph type="sldNum" sz="quarter" idx="10"/>
          </p:nvPr>
        </p:nvSpPr>
        <p:spPr/>
        <p:txBody>
          <a:bodyPr/>
          <a:lstStyle/>
          <a:p>
            <a:fld id="{D8AF6AF9-FB37-164B-970C-1756AE7D769A}"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Teenagers</a:t>
            </a:r>
            <a:r>
              <a:rPr lang="en-US" baseline="0" dirty="0"/>
              <a:t> like to argue. They enjoy risk-taking behaviors. They also like behaviors that arouse them emotionally. Arguing with a parent meets all of these needs. Think about the things that you argue with your teenager about. Are the arguments about both big issues and small issues? Every time you argue back, does your teen continue to argue? Does it feel like you are bull fighting with your teen? When they hold up the red flag, do you charge at them and continue arguing? Does it take your teen a short time to become upset with you? Does it happen frequently? Chances are you answered “yes” to many of these questions. If you feel as though you spent a lot of time arguing with your teen, this is the technique for you!</a:t>
            </a:r>
            <a:endParaRPr lang="en-US" dirty="0"/>
          </a:p>
        </p:txBody>
      </p:sp>
      <p:sp>
        <p:nvSpPr>
          <p:cNvPr id="4" name="Slide Number Placeholder 3"/>
          <p:cNvSpPr>
            <a:spLocks noGrp="1"/>
          </p:cNvSpPr>
          <p:nvPr>
            <p:ph type="sldNum" sz="quarter" idx="10"/>
          </p:nvPr>
        </p:nvSpPr>
        <p:spPr/>
        <p:txBody>
          <a:bodyPr/>
          <a:lstStyle/>
          <a:p>
            <a:fld id="{D8AF6AF9-FB37-164B-970C-1756AE7D769A}"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Some of the terms that are used in this presentation may be confusing. Here are some definitions</a:t>
            </a:r>
            <a:r>
              <a:rPr lang="en-US" baseline="0" dirty="0"/>
              <a:t> to make these words easier to understand.</a:t>
            </a:r>
            <a:endParaRPr lang="en-US" dirty="0"/>
          </a:p>
        </p:txBody>
      </p:sp>
      <p:sp>
        <p:nvSpPr>
          <p:cNvPr id="4" name="Slide Number Placeholder 3"/>
          <p:cNvSpPr>
            <a:spLocks noGrp="1"/>
          </p:cNvSpPr>
          <p:nvPr>
            <p:ph type="sldNum" sz="quarter" idx="10"/>
          </p:nvPr>
        </p:nvSpPr>
        <p:spPr/>
        <p:txBody>
          <a:bodyPr/>
          <a:lstStyle/>
          <a:p>
            <a:fld id="{D8AF6AF9-FB37-164B-970C-1756AE7D769A}"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Positive behavior support</a:t>
            </a:r>
            <a:r>
              <a:rPr lang="en-US" baseline="0" dirty="0"/>
              <a:t> techniques are evidence-based practices rooted in research. According to proven research, w</a:t>
            </a:r>
            <a:r>
              <a:rPr lang="en-US" dirty="0"/>
              <a:t>hen you teach your teen calm</a:t>
            </a:r>
            <a:r>
              <a:rPr lang="en-US" baseline="0" dirty="0"/>
              <a:t> communication techniques, parents are less likely to have verbally aggressive situations in the future.</a:t>
            </a:r>
            <a:r>
              <a:rPr lang="en-US" baseline="30000" dirty="0"/>
              <a:t>3</a:t>
            </a:r>
            <a:r>
              <a:rPr lang="en-US" baseline="0" dirty="0"/>
              <a:t> Consistently modeling ways to calm situations and discuss issues teaches your child to do the same. These methods will help your teen rationally discuss problems in the future. </a:t>
            </a:r>
            <a:endParaRPr lang="en-US" dirty="0"/>
          </a:p>
        </p:txBody>
      </p:sp>
      <p:sp>
        <p:nvSpPr>
          <p:cNvPr id="4" name="Slide Number Placeholder 3"/>
          <p:cNvSpPr>
            <a:spLocks noGrp="1"/>
          </p:cNvSpPr>
          <p:nvPr>
            <p:ph type="sldNum" sz="quarter" idx="10"/>
          </p:nvPr>
        </p:nvSpPr>
        <p:spPr/>
        <p:txBody>
          <a:bodyPr/>
          <a:lstStyle/>
          <a:p>
            <a:fld id="{D8AF6AF9-FB37-164B-970C-1756AE7D769A}"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So, in what</a:t>
            </a:r>
            <a:r>
              <a:rPr lang="en-US" baseline="0" dirty="0"/>
              <a:t> sort of settings are these methods best used? Thankfully, the methods can be used in a variety of places you might find yourself with your teen. Think about the places you might be with your teen. You can use these techniques at home. They can be used in doctor’s offices, stores, or restaurants. Maybe you are at school with your teen and start arguing. These methods can be used just about anywhere that you may go with your teen! As long as you can talk to your teen, you can use this intervention.</a:t>
            </a:r>
            <a:endParaRPr lang="en-US" dirty="0"/>
          </a:p>
        </p:txBody>
      </p:sp>
      <p:sp>
        <p:nvSpPr>
          <p:cNvPr id="4" name="Slide Number Placeholder 3"/>
          <p:cNvSpPr>
            <a:spLocks noGrp="1"/>
          </p:cNvSpPr>
          <p:nvPr>
            <p:ph type="sldNum" sz="quarter" idx="10"/>
          </p:nvPr>
        </p:nvSpPr>
        <p:spPr/>
        <p:txBody>
          <a:bodyPr/>
          <a:lstStyle/>
          <a:p>
            <a:fld id="{D8AF6AF9-FB37-164B-970C-1756AE7D769A}"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is the story of Mrs. Ivy and her son, Jack. Does this</a:t>
            </a:r>
            <a:r>
              <a:rPr lang="en-US" baseline="0" dirty="0"/>
              <a:t> scenario sound familiar to you?</a:t>
            </a:r>
            <a:endParaRPr lang="en-US" dirty="0"/>
          </a:p>
        </p:txBody>
      </p:sp>
      <p:sp>
        <p:nvSpPr>
          <p:cNvPr id="4" name="Slide Number Placeholder 3"/>
          <p:cNvSpPr>
            <a:spLocks noGrp="1"/>
          </p:cNvSpPr>
          <p:nvPr>
            <p:ph type="sldNum" sz="quarter" idx="10"/>
          </p:nvPr>
        </p:nvSpPr>
        <p:spPr/>
        <p:txBody>
          <a:bodyPr/>
          <a:lstStyle/>
          <a:p>
            <a:fld id="{D8AF6AF9-FB37-164B-970C-1756AE7D769A}"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73E8524-89B9-8547-A12F-740669EB6859}" type="datetime1">
              <a:rPr lang="en-US" smtClean="0"/>
              <a:pPr/>
              <a:t>8/31/2019</a:t>
            </a:fld>
            <a:endParaRPr lang="en-US"/>
          </a:p>
        </p:txBody>
      </p:sp>
      <p:sp>
        <p:nvSpPr>
          <p:cNvPr id="5" name="Footer Placeholder 4"/>
          <p:cNvSpPr>
            <a:spLocks noGrp="1"/>
          </p:cNvSpPr>
          <p:nvPr>
            <p:ph type="ftr" sz="quarter" idx="11"/>
          </p:nvPr>
        </p:nvSpPr>
        <p:spPr/>
        <p:txBody>
          <a:bodyPr/>
          <a:lstStyle/>
          <a:p>
            <a:r>
              <a:rPr lang="en-US"/>
              <a:t>Copyright 2011 E. Armbruster</a:t>
            </a:r>
          </a:p>
        </p:txBody>
      </p:sp>
      <p:sp>
        <p:nvSpPr>
          <p:cNvPr id="6" name="Slide Number Placeholder 5"/>
          <p:cNvSpPr>
            <a:spLocks noGrp="1"/>
          </p:cNvSpPr>
          <p:nvPr>
            <p:ph type="sldNum" sz="quarter" idx="12"/>
          </p:nvPr>
        </p:nvSpPr>
        <p:spPr/>
        <p:txBody>
          <a:bodyPr/>
          <a:lstStyle/>
          <a:p>
            <a:fld id="{A32FD42E-52BA-9340-A4E8-2A14866B5C2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839852-3C1A-A94C-898B-8207EF40586B}" type="datetime1">
              <a:rPr lang="en-US" smtClean="0"/>
              <a:pPr/>
              <a:t>8/31/2019</a:t>
            </a:fld>
            <a:endParaRPr lang="en-US"/>
          </a:p>
        </p:txBody>
      </p:sp>
      <p:sp>
        <p:nvSpPr>
          <p:cNvPr id="5" name="Footer Placeholder 4"/>
          <p:cNvSpPr>
            <a:spLocks noGrp="1"/>
          </p:cNvSpPr>
          <p:nvPr>
            <p:ph type="ftr" sz="quarter" idx="11"/>
          </p:nvPr>
        </p:nvSpPr>
        <p:spPr/>
        <p:txBody>
          <a:bodyPr/>
          <a:lstStyle/>
          <a:p>
            <a:r>
              <a:rPr lang="en-US"/>
              <a:t>Copyright 2011 E. Armbruster</a:t>
            </a:r>
          </a:p>
        </p:txBody>
      </p:sp>
      <p:sp>
        <p:nvSpPr>
          <p:cNvPr id="6" name="Slide Number Placeholder 5"/>
          <p:cNvSpPr>
            <a:spLocks noGrp="1"/>
          </p:cNvSpPr>
          <p:nvPr>
            <p:ph type="sldNum" sz="quarter" idx="12"/>
          </p:nvPr>
        </p:nvSpPr>
        <p:spPr/>
        <p:txBody>
          <a:bodyPr/>
          <a:lstStyle/>
          <a:p>
            <a:fld id="{A32FD42E-52BA-9340-A4E8-2A14866B5C2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47B7E3-7D8C-B94A-9B3B-91B2A072E1E4}" type="datetime1">
              <a:rPr lang="en-US" smtClean="0"/>
              <a:pPr/>
              <a:t>8/31/2019</a:t>
            </a:fld>
            <a:endParaRPr lang="en-US"/>
          </a:p>
        </p:txBody>
      </p:sp>
      <p:sp>
        <p:nvSpPr>
          <p:cNvPr id="5" name="Footer Placeholder 4"/>
          <p:cNvSpPr>
            <a:spLocks noGrp="1"/>
          </p:cNvSpPr>
          <p:nvPr>
            <p:ph type="ftr" sz="quarter" idx="11"/>
          </p:nvPr>
        </p:nvSpPr>
        <p:spPr/>
        <p:txBody>
          <a:bodyPr/>
          <a:lstStyle/>
          <a:p>
            <a:r>
              <a:rPr lang="en-US"/>
              <a:t>Copyright 2011 E. Armbruster</a:t>
            </a:r>
          </a:p>
        </p:txBody>
      </p:sp>
      <p:sp>
        <p:nvSpPr>
          <p:cNvPr id="6" name="Slide Number Placeholder 5"/>
          <p:cNvSpPr>
            <a:spLocks noGrp="1"/>
          </p:cNvSpPr>
          <p:nvPr>
            <p:ph type="sldNum" sz="quarter" idx="12"/>
          </p:nvPr>
        </p:nvSpPr>
        <p:spPr/>
        <p:txBody>
          <a:bodyPr/>
          <a:lstStyle/>
          <a:p>
            <a:fld id="{A32FD42E-52BA-9340-A4E8-2A14866B5C2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B62252-7AED-C440-BC9C-86E582A9D709}" type="datetime1">
              <a:rPr lang="en-US" smtClean="0"/>
              <a:pPr/>
              <a:t>8/31/2019</a:t>
            </a:fld>
            <a:endParaRPr lang="en-US"/>
          </a:p>
        </p:txBody>
      </p:sp>
      <p:sp>
        <p:nvSpPr>
          <p:cNvPr id="5" name="Footer Placeholder 4"/>
          <p:cNvSpPr>
            <a:spLocks noGrp="1"/>
          </p:cNvSpPr>
          <p:nvPr>
            <p:ph type="ftr" sz="quarter" idx="11"/>
          </p:nvPr>
        </p:nvSpPr>
        <p:spPr/>
        <p:txBody>
          <a:bodyPr/>
          <a:lstStyle/>
          <a:p>
            <a:r>
              <a:rPr lang="en-US"/>
              <a:t>Copyright 2011 E. Armbruster</a:t>
            </a:r>
          </a:p>
        </p:txBody>
      </p:sp>
      <p:sp>
        <p:nvSpPr>
          <p:cNvPr id="6" name="Slide Number Placeholder 5"/>
          <p:cNvSpPr>
            <a:spLocks noGrp="1"/>
          </p:cNvSpPr>
          <p:nvPr>
            <p:ph type="sldNum" sz="quarter" idx="12"/>
          </p:nvPr>
        </p:nvSpPr>
        <p:spPr/>
        <p:txBody>
          <a:bodyPr/>
          <a:lstStyle/>
          <a:p>
            <a:fld id="{A32FD42E-52BA-9340-A4E8-2A14866B5C2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E95F64-E5F4-CF4C-8DCF-5217544D1E94}" type="datetime1">
              <a:rPr lang="en-US" smtClean="0"/>
              <a:pPr/>
              <a:t>8/31/2019</a:t>
            </a:fld>
            <a:endParaRPr lang="en-US"/>
          </a:p>
        </p:txBody>
      </p:sp>
      <p:sp>
        <p:nvSpPr>
          <p:cNvPr id="5" name="Footer Placeholder 4"/>
          <p:cNvSpPr>
            <a:spLocks noGrp="1"/>
          </p:cNvSpPr>
          <p:nvPr>
            <p:ph type="ftr" sz="quarter" idx="11"/>
          </p:nvPr>
        </p:nvSpPr>
        <p:spPr/>
        <p:txBody>
          <a:bodyPr/>
          <a:lstStyle/>
          <a:p>
            <a:r>
              <a:rPr lang="en-US"/>
              <a:t>Copyright 2011 E. Armbruster</a:t>
            </a:r>
          </a:p>
        </p:txBody>
      </p:sp>
      <p:sp>
        <p:nvSpPr>
          <p:cNvPr id="6" name="Slide Number Placeholder 5"/>
          <p:cNvSpPr>
            <a:spLocks noGrp="1"/>
          </p:cNvSpPr>
          <p:nvPr>
            <p:ph type="sldNum" sz="quarter" idx="12"/>
          </p:nvPr>
        </p:nvSpPr>
        <p:spPr/>
        <p:txBody>
          <a:bodyPr/>
          <a:lstStyle/>
          <a:p>
            <a:fld id="{A32FD42E-52BA-9340-A4E8-2A14866B5C2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6682B1-16A7-334F-A36E-0F3F8E37361F}" type="datetime1">
              <a:rPr lang="en-US" smtClean="0"/>
              <a:pPr/>
              <a:t>8/31/2019</a:t>
            </a:fld>
            <a:endParaRPr lang="en-US"/>
          </a:p>
        </p:txBody>
      </p:sp>
      <p:sp>
        <p:nvSpPr>
          <p:cNvPr id="6" name="Footer Placeholder 5"/>
          <p:cNvSpPr>
            <a:spLocks noGrp="1"/>
          </p:cNvSpPr>
          <p:nvPr>
            <p:ph type="ftr" sz="quarter" idx="11"/>
          </p:nvPr>
        </p:nvSpPr>
        <p:spPr/>
        <p:txBody>
          <a:bodyPr/>
          <a:lstStyle/>
          <a:p>
            <a:r>
              <a:rPr lang="en-US"/>
              <a:t>Copyright 2011 E. Armbruster</a:t>
            </a:r>
          </a:p>
        </p:txBody>
      </p:sp>
      <p:sp>
        <p:nvSpPr>
          <p:cNvPr id="7" name="Slide Number Placeholder 6"/>
          <p:cNvSpPr>
            <a:spLocks noGrp="1"/>
          </p:cNvSpPr>
          <p:nvPr>
            <p:ph type="sldNum" sz="quarter" idx="12"/>
          </p:nvPr>
        </p:nvSpPr>
        <p:spPr/>
        <p:txBody>
          <a:bodyPr/>
          <a:lstStyle/>
          <a:p>
            <a:fld id="{A32FD42E-52BA-9340-A4E8-2A14866B5C2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F5E7BB-3A95-354A-9497-D3E38D499D37}" type="datetime1">
              <a:rPr lang="en-US" smtClean="0"/>
              <a:pPr/>
              <a:t>8/31/2019</a:t>
            </a:fld>
            <a:endParaRPr lang="en-US"/>
          </a:p>
        </p:txBody>
      </p:sp>
      <p:sp>
        <p:nvSpPr>
          <p:cNvPr id="8" name="Footer Placeholder 7"/>
          <p:cNvSpPr>
            <a:spLocks noGrp="1"/>
          </p:cNvSpPr>
          <p:nvPr>
            <p:ph type="ftr" sz="quarter" idx="11"/>
          </p:nvPr>
        </p:nvSpPr>
        <p:spPr/>
        <p:txBody>
          <a:bodyPr/>
          <a:lstStyle/>
          <a:p>
            <a:r>
              <a:rPr lang="en-US"/>
              <a:t>Copyright 2011 E. Armbruster</a:t>
            </a:r>
          </a:p>
        </p:txBody>
      </p:sp>
      <p:sp>
        <p:nvSpPr>
          <p:cNvPr id="9" name="Slide Number Placeholder 8"/>
          <p:cNvSpPr>
            <a:spLocks noGrp="1"/>
          </p:cNvSpPr>
          <p:nvPr>
            <p:ph type="sldNum" sz="quarter" idx="12"/>
          </p:nvPr>
        </p:nvSpPr>
        <p:spPr/>
        <p:txBody>
          <a:bodyPr/>
          <a:lstStyle/>
          <a:p>
            <a:fld id="{A32FD42E-52BA-9340-A4E8-2A14866B5C2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D76AC2-5E00-F94B-9BA5-D746BE0F585E}" type="datetime1">
              <a:rPr lang="en-US" smtClean="0"/>
              <a:pPr/>
              <a:t>8/31/2019</a:t>
            </a:fld>
            <a:endParaRPr lang="en-US"/>
          </a:p>
        </p:txBody>
      </p:sp>
      <p:sp>
        <p:nvSpPr>
          <p:cNvPr id="4" name="Footer Placeholder 3"/>
          <p:cNvSpPr>
            <a:spLocks noGrp="1"/>
          </p:cNvSpPr>
          <p:nvPr>
            <p:ph type="ftr" sz="quarter" idx="11"/>
          </p:nvPr>
        </p:nvSpPr>
        <p:spPr/>
        <p:txBody>
          <a:bodyPr/>
          <a:lstStyle/>
          <a:p>
            <a:r>
              <a:rPr lang="en-US"/>
              <a:t>Copyright 2011 E. Armbruster</a:t>
            </a:r>
          </a:p>
        </p:txBody>
      </p:sp>
      <p:sp>
        <p:nvSpPr>
          <p:cNvPr id="5" name="Slide Number Placeholder 4"/>
          <p:cNvSpPr>
            <a:spLocks noGrp="1"/>
          </p:cNvSpPr>
          <p:nvPr>
            <p:ph type="sldNum" sz="quarter" idx="12"/>
          </p:nvPr>
        </p:nvSpPr>
        <p:spPr/>
        <p:txBody>
          <a:bodyPr/>
          <a:lstStyle/>
          <a:p>
            <a:fld id="{A32FD42E-52BA-9340-A4E8-2A14866B5C2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D30888-E56B-224D-9209-3D5ED2E481AB}" type="datetime1">
              <a:rPr lang="en-US" smtClean="0"/>
              <a:pPr/>
              <a:t>8/31/2019</a:t>
            </a:fld>
            <a:endParaRPr lang="en-US"/>
          </a:p>
        </p:txBody>
      </p:sp>
      <p:sp>
        <p:nvSpPr>
          <p:cNvPr id="3" name="Footer Placeholder 2"/>
          <p:cNvSpPr>
            <a:spLocks noGrp="1"/>
          </p:cNvSpPr>
          <p:nvPr>
            <p:ph type="ftr" sz="quarter" idx="11"/>
          </p:nvPr>
        </p:nvSpPr>
        <p:spPr/>
        <p:txBody>
          <a:bodyPr/>
          <a:lstStyle/>
          <a:p>
            <a:r>
              <a:rPr lang="en-US"/>
              <a:t>Copyright 2011 E. Armbruster</a:t>
            </a:r>
          </a:p>
        </p:txBody>
      </p:sp>
      <p:sp>
        <p:nvSpPr>
          <p:cNvPr id="4" name="Slide Number Placeholder 3"/>
          <p:cNvSpPr>
            <a:spLocks noGrp="1"/>
          </p:cNvSpPr>
          <p:nvPr>
            <p:ph type="sldNum" sz="quarter" idx="12"/>
          </p:nvPr>
        </p:nvSpPr>
        <p:spPr/>
        <p:txBody>
          <a:bodyPr/>
          <a:lstStyle/>
          <a:p>
            <a:fld id="{A32FD42E-52BA-9340-A4E8-2A14866B5C2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DF404C-EC74-364A-901B-ACDCE474E315}" type="datetime1">
              <a:rPr lang="en-US" smtClean="0"/>
              <a:pPr/>
              <a:t>8/31/2019</a:t>
            </a:fld>
            <a:endParaRPr lang="en-US"/>
          </a:p>
        </p:txBody>
      </p:sp>
      <p:sp>
        <p:nvSpPr>
          <p:cNvPr id="6" name="Footer Placeholder 5"/>
          <p:cNvSpPr>
            <a:spLocks noGrp="1"/>
          </p:cNvSpPr>
          <p:nvPr>
            <p:ph type="ftr" sz="quarter" idx="11"/>
          </p:nvPr>
        </p:nvSpPr>
        <p:spPr/>
        <p:txBody>
          <a:bodyPr/>
          <a:lstStyle/>
          <a:p>
            <a:r>
              <a:rPr lang="en-US"/>
              <a:t>Copyright 2011 E. Armbruster</a:t>
            </a:r>
          </a:p>
        </p:txBody>
      </p:sp>
      <p:sp>
        <p:nvSpPr>
          <p:cNvPr id="7" name="Slide Number Placeholder 6"/>
          <p:cNvSpPr>
            <a:spLocks noGrp="1"/>
          </p:cNvSpPr>
          <p:nvPr>
            <p:ph type="sldNum" sz="quarter" idx="12"/>
          </p:nvPr>
        </p:nvSpPr>
        <p:spPr/>
        <p:txBody>
          <a:bodyPr/>
          <a:lstStyle/>
          <a:p>
            <a:fld id="{A32FD42E-52BA-9340-A4E8-2A14866B5C2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7C73BE-B3EE-E14A-B143-97B981E819FB}" type="datetime1">
              <a:rPr lang="en-US" smtClean="0"/>
              <a:pPr/>
              <a:t>8/31/2019</a:t>
            </a:fld>
            <a:endParaRPr lang="en-US"/>
          </a:p>
        </p:txBody>
      </p:sp>
      <p:sp>
        <p:nvSpPr>
          <p:cNvPr id="6" name="Footer Placeholder 5"/>
          <p:cNvSpPr>
            <a:spLocks noGrp="1"/>
          </p:cNvSpPr>
          <p:nvPr>
            <p:ph type="ftr" sz="quarter" idx="11"/>
          </p:nvPr>
        </p:nvSpPr>
        <p:spPr/>
        <p:txBody>
          <a:bodyPr/>
          <a:lstStyle/>
          <a:p>
            <a:r>
              <a:rPr lang="en-US"/>
              <a:t>Copyright 2011 E. Armbruster</a:t>
            </a:r>
          </a:p>
        </p:txBody>
      </p:sp>
      <p:sp>
        <p:nvSpPr>
          <p:cNvPr id="7" name="Slide Number Placeholder 6"/>
          <p:cNvSpPr>
            <a:spLocks noGrp="1"/>
          </p:cNvSpPr>
          <p:nvPr>
            <p:ph type="sldNum" sz="quarter" idx="12"/>
          </p:nvPr>
        </p:nvSpPr>
        <p:spPr/>
        <p:txBody>
          <a:bodyPr/>
          <a:lstStyle/>
          <a:p>
            <a:fld id="{A32FD42E-52BA-9340-A4E8-2A14866B5C2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3019CA-E5AC-3B48-BCF4-7833888D6479}" type="datetime1">
              <a:rPr lang="en-US" smtClean="0"/>
              <a:pPr/>
              <a:t>8/31/2019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Copyright 2011 E. Armbruster</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2FD42E-52BA-9340-A4E8-2A14866B5C2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media/audio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audio" Target="../media/audio10.wav"/><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audio" Target="../media/audio11.wav"/><Relationship Id="rId5" Type="http://schemas.openxmlformats.org/officeDocument/2006/relationships/image" Target="../media/image1.pn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audio" Target="../media/audio12.wav"/><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audio" Target="../media/audio13.wav"/><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2.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3.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4.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audio" Target="../media/audio5.wav"/><Relationship Id="rId5" Type="http://schemas.openxmlformats.org/officeDocument/2006/relationships/image" Target="../media/image1.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media/audio6.wav"/><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audio" Target="../media/audio7.wav"/><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audio" Target="../media/audio8.wav"/><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9.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21652"/>
            <a:ext cx="7772400" cy="2413000"/>
          </a:xfrm>
        </p:spPr>
        <p:txBody>
          <a:bodyPr>
            <a:normAutofit/>
          </a:bodyPr>
          <a:lstStyle/>
          <a:p>
            <a:r>
              <a:rPr lang="en-US" sz="5000" dirty="0"/>
              <a:t>Verbal </a:t>
            </a:r>
            <a:r>
              <a:rPr lang="en-US" sz="5000" dirty="0" err="1"/>
              <a:t>Deescalation</a:t>
            </a:r>
            <a:r>
              <a:rPr lang="en-US" sz="5000" dirty="0"/>
              <a:t> with Adolescents</a:t>
            </a:r>
          </a:p>
        </p:txBody>
      </p:sp>
      <p:sp>
        <p:nvSpPr>
          <p:cNvPr id="3" name="Subtitle 2"/>
          <p:cNvSpPr>
            <a:spLocks noGrp="1"/>
          </p:cNvSpPr>
          <p:nvPr>
            <p:ph type="subTitle" idx="1"/>
          </p:nvPr>
        </p:nvSpPr>
        <p:spPr/>
        <p:txBody>
          <a:bodyPr/>
          <a:lstStyle/>
          <a:p>
            <a:r>
              <a:rPr lang="en-US" dirty="0"/>
              <a:t>Erica Armbruster</a:t>
            </a:r>
          </a:p>
          <a:p>
            <a:r>
              <a:rPr lang="en-US" dirty="0"/>
              <a:t>University of Pittsburgh</a:t>
            </a:r>
          </a:p>
          <a:p>
            <a:r>
              <a:rPr lang="en-US" dirty="0"/>
              <a:t>Spring 2011</a:t>
            </a:r>
          </a:p>
        </p:txBody>
      </p:sp>
      <p:sp>
        <p:nvSpPr>
          <p:cNvPr id="6" name="Slide Number Placeholder 5"/>
          <p:cNvSpPr>
            <a:spLocks noGrp="1"/>
          </p:cNvSpPr>
          <p:nvPr>
            <p:ph type="sldNum" sz="quarter" idx="12"/>
          </p:nvPr>
        </p:nvSpPr>
        <p:spPr/>
        <p:txBody>
          <a:bodyPr/>
          <a:lstStyle/>
          <a:p>
            <a:fld id="{A32FD42E-52BA-9340-A4E8-2A14866B5C28}" type="slidenum">
              <a:rPr lang="en-US" smtClean="0"/>
              <a:pPr/>
              <a:t>1</a:t>
            </a:fld>
            <a:endParaRPr lang="en-US"/>
          </a:p>
        </p:txBody>
      </p:sp>
      <p:sp>
        <p:nvSpPr>
          <p:cNvPr id="7" name="Footer Placeholder 6"/>
          <p:cNvSpPr>
            <a:spLocks noGrp="1"/>
          </p:cNvSpPr>
          <p:nvPr>
            <p:ph type="ftr" sz="quarter" idx="11"/>
          </p:nvPr>
        </p:nvSpPr>
        <p:spPr/>
        <p:txBody>
          <a:bodyPr/>
          <a:lstStyle/>
          <a:p>
            <a:r>
              <a:rPr lang="en-US"/>
              <a:t>Copyright 2011 E. Armbruster</a:t>
            </a:r>
          </a:p>
        </p:txBody>
      </p:sp>
      <p:graphicFrame>
        <p:nvGraphicFramePr>
          <p:cNvPr id="8" name="Table 7"/>
          <p:cNvGraphicFramePr>
            <a:graphicFrameLocks noGrp="1"/>
          </p:cNvGraphicFramePr>
          <p:nvPr/>
        </p:nvGraphicFramePr>
        <p:xfrm>
          <a:off x="1524000" y="612775"/>
          <a:ext cx="6096000" cy="182880"/>
        </p:xfrm>
        <a:graphic>
          <a:graphicData uri="http://schemas.openxmlformats.org/drawingml/2006/table">
            <a:tbl>
              <a:tblPr/>
              <a:tblGrid>
                <a:gridCol w="1950720">
                  <a:extLst>
                    <a:ext uri="{9D8B030D-6E8A-4147-A177-3AD203B41FA5}">
                      <a16:colId xmlns:a16="http://schemas.microsoft.com/office/drawing/2014/main" val="20000"/>
                    </a:ext>
                  </a:extLst>
                </a:gridCol>
                <a:gridCol w="121920">
                  <a:extLst>
                    <a:ext uri="{9D8B030D-6E8A-4147-A177-3AD203B41FA5}">
                      <a16:colId xmlns:a16="http://schemas.microsoft.com/office/drawing/2014/main" val="20001"/>
                    </a:ext>
                  </a:extLst>
                </a:gridCol>
                <a:gridCol w="1950720">
                  <a:extLst>
                    <a:ext uri="{9D8B030D-6E8A-4147-A177-3AD203B41FA5}">
                      <a16:colId xmlns:a16="http://schemas.microsoft.com/office/drawing/2014/main" val="20002"/>
                    </a:ext>
                  </a:extLst>
                </a:gridCol>
                <a:gridCol w="121920">
                  <a:extLst>
                    <a:ext uri="{9D8B030D-6E8A-4147-A177-3AD203B41FA5}">
                      <a16:colId xmlns:a16="http://schemas.microsoft.com/office/drawing/2014/main" val="20003"/>
                    </a:ext>
                  </a:extLst>
                </a:gridCol>
                <a:gridCol w="1950720">
                  <a:extLst>
                    <a:ext uri="{9D8B030D-6E8A-4147-A177-3AD203B41FA5}">
                      <a16:colId xmlns:a16="http://schemas.microsoft.com/office/drawing/2014/main" val="20004"/>
                    </a:ext>
                  </a:extLst>
                </a:gridCol>
              </a:tblGrid>
              <a:tr h="182880">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4F81BD"/>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8064A2"/>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dirty="0">
                        <a:latin typeface="Cambria"/>
                        <a:ea typeface="Times New Roman"/>
                        <a:cs typeface="Times New Roman"/>
                      </a:endParaRPr>
                    </a:p>
                  </a:txBody>
                  <a:tcPr marL="0" marR="0" marT="0" marB="0">
                    <a:lnL>
                      <a:noFill/>
                    </a:lnL>
                    <a:lnR>
                      <a:noFill/>
                    </a:lnR>
                    <a:lnT>
                      <a:noFill/>
                    </a:lnT>
                    <a:lnB>
                      <a:noFill/>
                    </a:lnB>
                    <a:solidFill>
                      <a:srgbClr val="9BBB59"/>
                    </a:solidFill>
                  </a:tcPr>
                </a:tc>
                <a:extLst>
                  <a:ext uri="{0D108BD9-81ED-4DB2-BD59-A6C34878D82A}">
                    <a16:rowId xmlns:a16="http://schemas.microsoft.com/office/drawing/2014/main" val="10000"/>
                  </a:ext>
                </a:extLst>
              </a:tr>
            </a:tbl>
          </a:graphicData>
        </a:graphic>
      </p:graphicFrame>
      <p:pic>
        <p:nvPicPr>
          <p:cNvPr id="10" name="Recorded Sound">
            <a:hlinkClick r:id="" action="ppaction://media"/>
          </p:cNvPr>
          <p:cNvPicPr>
            <a:picLocks noRot="1" noChangeAspect="1"/>
          </p:cNvPicPr>
          <p:nvPr>
            <a:wavAudioFile r:embed="rId1" name="Recorded Sound"/>
          </p:nvPr>
        </p:nvPicPr>
        <p:blipFill>
          <a:blip r:embed="rId4"/>
          <a:stretch>
            <a:fillRect/>
          </a:stretch>
        </p:blipFill>
        <p:spPr>
          <a:xfrm>
            <a:off x="4430713" y="3287713"/>
            <a:ext cx="282575" cy="282575"/>
          </a:xfrm>
          <a:prstGeom prst="rect">
            <a:avLst/>
          </a:prstGeom>
        </p:spPr>
      </p:pic>
      <p:sp>
        <p:nvSpPr>
          <p:cNvPr id="9" name="TextBox 8"/>
          <p:cNvSpPr txBox="1"/>
          <p:nvPr/>
        </p:nvSpPr>
        <p:spPr>
          <a:xfrm>
            <a:off x="4800599" y="3219410"/>
            <a:ext cx="3298371" cy="369332"/>
          </a:xfrm>
          <a:prstGeom prst="rect">
            <a:avLst/>
          </a:prstGeom>
          <a:noFill/>
        </p:spPr>
        <p:txBody>
          <a:bodyPr wrap="square" rtlCol="0">
            <a:spAutoFit/>
          </a:bodyPr>
          <a:lstStyle/>
          <a:p>
            <a:r>
              <a:rPr lang="en-US" dirty="0"/>
              <a:t>Click on speaker for narration.</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10"/>
                                        </p:tgtEl>
                                      </p:cBhvr>
                                    </p:cmd>
                                  </p:childTnLst>
                                </p:cTn>
                              </p:par>
                            </p:childTnLst>
                          </p:cTn>
                        </p:par>
                      </p:childTnLst>
                    </p:cTn>
                  </p:par>
                </p:childTnLst>
              </p:cTn>
              <p:nextCondLst>
                <p:cond evt="onClick" delay="0">
                  <p:tgtEl>
                    <p:spTgt spid="1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0464"/>
            <a:ext cx="8229600" cy="1143000"/>
          </a:xfrm>
        </p:spPr>
        <p:txBody>
          <a:bodyPr>
            <a:normAutofit fontScale="90000"/>
          </a:bodyPr>
          <a:lstStyle/>
          <a:p>
            <a:r>
              <a:rPr lang="en-US" dirty="0"/>
              <a:t>Things you should do…</a:t>
            </a:r>
            <a:r>
              <a:rPr lang="en-US" baseline="30000" dirty="0"/>
              <a:t>1,7</a:t>
            </a:r>
            <a:br>
              <a:rPr lang="en-US" dirty="0"/>
            </a:br>
            <a:endParaRPr lang="en-US" sz="2667" dirty="0"/>
          </a:p>
        </p:txBody>
      </p:sp>
      <p:sp>
        <p:nvSpPr>
          <p:cNvPr id="3" name="Content Placeholder 2"/>
          <p:cNvSpPr>
            <a:spLocks noGrp="1"/>
          </p:cNvSpPr>
          <p:nvPr>
            <p:ph idx="1"/>
          </p:nvPr>
        </p:nvSpPr>
        <p:spPr>
          <a:xfrm>
            <a:off x="457200" y="1844663"/>
            <a:ext cx="8229600" cy="4525963"/>
          </a:xfrm>
        </p:spPr>
        <p:txBody>
          <a:bodyPr>
            <a:normAutofit fontScale="92500" lnSpcReduction="10000"/>
          </a:bodyPr>
          <a:lstStyle/>
          <a:p>
            <a:pPr>
              <a:spcAft>
                <a:spcPts val="1200"/>
              </a:spcAft>
              <a:buFont typeface="Wingdings" charset="2"/>
              <a:buChar char="ü"/>
            </a:pPr>
            <a:r>
              <a:rPr lang="en-US" dirty="0"/>
              <a:t>Remain calm</a:t>
            </a:r>
          </a:p>
          <a:p>
            <a:pPr>
              <a:spcAft>
                <a:spcPts val="1200"/>
              </a:spcAft>
              <a:buFont typeface="Wingdings" charset="2"/>
              <a:buChar char="ü"/>
            </a:pPr>
            <a:r>
              <a:rPr lang="en-US" dirty="0"/>
              <a:t>Use positive body language</a:t>
            </a:r>
          </a:p>
          <a:p>
            <a:pPr>
              <a:spcAft>
                <a:spcPts val="1200"/>
              </a:spcAft>
              <a:buFont typeface="Wingdings" charset="2"/>
              <a:buChar char="ü"/>
            </a:pPr>
            <a:r>
              <a:rPr lang="en-US" dirty="0"/>
              <a:t>Take a step back</a:t>
            </a:r>
          </a:p>
          <a:p>
            <a:pPr>
              <a:spcAft>
                <a:spcPts val="1200"/>
              </a:spcAft>
              <a:buFont typeface="Wingdings" charset="2"/>
              <a:buChar char="ü"/>
            </a:pPr>
            <a:r>
              <a:rPr lang="en-US" dirty="0"/>
              <a:t>Recognize the teenager’s feelings by repeating what they say</a:t>
            </a:r>
          </a:p>
          <a:p>
            <a:pPr>
              <a:spcAft>
                <a:spcPts val="1200"/>
              </a:spcAft>
              <a:buFont typeface="Wingdings" charset="2"/>
              <a:buChar char="ü"/>
            </a:pPr>
            <a:r>
              <a:rPr lang="en-US" dirty="0"/>
              <a:t>Use “I” statements</a:t>
            </a:r>
          </a:p>
          <a:p>
            <a:pPr>
              <a:spcAft>
                <a:spcPts val="1200"/>
              </a:spcAft>
              <a:buFont typeface="Wingdings" charset="2"/>
              <a:buChar char="ü"/>
            </a:pPr>
            <a:r>
              <a:rPr lang="en-US" dirty="0"/>
              <a:t>Suggest talking about the issue at a later time</a:t>
            </a:r>
          </a:p>
          <a:p>
            <a:pPr>
              <a:spcAft>
                <a:spcPts val="1200"/>
              </a:spcAft>
            </a:pPr>
            <a:endParaRPr lang="en-US" dirty="0"/>
          </a:p>
        </p:txBody>
      </p:sp>
      <p:sp>
        <p:nvSpPr>
          <p:cNvPr id="4" name="Slide Number Placeholder 3"/>
          <p:cNvSpPr>
            <a:spLocks noGrp="1"/>
          </p:cNvSpPr>
          <p:nvPr>
            <p:ph type="sldNum" sz="quarter" idx="12"/>
          </p:nvPr>
        </p:nvSpPr>
        <p:spPr/>
        <p:txBody>
          <a:bodyPr/>
          <a:lstStyle/>
          <a:p>
            <a:fld id="{A32FD42E-52BA-9340-A4E8-2A14866B5C28}" type="slidenum">
              <a:rPr lang="en-US" smtClean="0"/>
              <a:pPr/>
              <a:t>10</a:t>
            </a:fld>
            <a:endParaRPr lang="en-US"/>
          </a:p>
        </p:txBody>
      </p:sp>
      <p:sp>
        <p:nvSpPr>
          <p:cNvPr id="5" name="Footer Placeholder 4"/>
          <p:cNvSpPr>
            <a:spLocks noGrp="1"/>
          </p:cNvSpPr>
          <p:nvPr>
            <p:ph type="ftr" sz="quarter" idx="11"/>
          </p:nvPr>
        </p:nvSpPr>
        <p:spPr/>
        <p:txBody>
          <a:bodyPr/>
          <a:lstStyle/>
          <a:p>
            <a:r>
              <a:rPr lang="en-US"/>
              <a:t>Copyright 2011 E. Armbruster</a:t>
            </a:r>
          </a:p>
        </p:txBody>
      </p:sp>
      <p:graphicFrame>
        <p:nvGraphicFramePr>
          <p:cNvPr id="6" name="Table 5"/>
          <p:cNvGraphicFramePr>
            <a:graphicFrameLocks noGrp="1"/>
          </p:cNvGraphicFramePr>
          <p:nvPr/>
        </p:nvGraphicFramePr>
        <p:xfrm>
          <a:off x="1524000" y="629104"/>
          <a:ext cx="6096000" cy="182880"/>
        </p:xfrm>
        <a:graphic>
          <a:graphicData uri="http://schemas.openxmlformats.org/drawingml/2006/table">
            <a:tbl>
              <a:tblPr/>
              <a:tblGrid>
                <a:gridCol w="1950720">
                  <a:extLst>
                    <a:ext uri="{9D8B030D-6E8A-4147-A177-3AD203B41FA5}">
                      <a16:colId xmlns:a16="http://schemas.microsoft.com/office/drawing/2014/main" val="20000"/>
                    </a:ext>
                  </a:extLst>
                </a:gridCol>
                <a:gridCol w="121920">
                  <a:extLst>
                    <a:ext uri="{9D8B030D-6E8A-4147-A177-3AD203B41FA5}">
                      <a16:colId xmlns:a16="http://schemas.microsoft.com/office/drawing/2014/main" val="20001"/>
                    </a:ext>
                  </a:extLst>
                </a:gridCol>
                <a:gridCol w="1950720">
                  <a:extLst>
                    <a:ext uri="{9D8B030D-6E8A-4147-A177-3AD203B41FA5}">
                      <a16:colId xmlns:a16="http://schemas.microsoft.com/office/drawing/2014/main" val="20002"/>
                    </a:ext>
                  </a:extLst>
                </a:gridCol>
                <a:gridCol w="121920">
                  <a:extLst>
                    <a:ext uri="{9D8B030D-6E8A-4147-A177-3AD203B41FA5}">
                      <a16:colId xmlns:a16="http://schemas.microsoft.com/office/drawing/2014/main" val="20003"/>
                    </a:ext>
                  </a:extLst>
                </a:gridCol>
                <a:gridCol w="1950720">
                  <a:extLst>
                    <a:ext uri="{9D8B030D-6E8A-4147-A177-3AD203B41FA5}">
                      <a16:colId xmlns:a16="http://schemas.microsoft.com/office/drawing/2014/main" val="20004"/>
                    </a:ext>
                  </a:extLst>
                </a:gridCol>
              </a:tblGrid>
              <a:tr h="182880">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4F81BD"/>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8064A2"/>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dirty="0">
                        <a:latin typeface="Cambria"/>
                        <a:ea typeface="Times New Roman"/>
                        <a:cs typeface="Times New Roman"/>
                      </a:endParaRPr>
                    </a:p>
                  </a:txBody>
                  <a:tcPr marL="0" marR="0" marT="0" marB="0">
                    <a:lnL>
                      <a:noFill/>
                    </a:lnL>
                    <a:lnR>
                      <a:noFill/>
                    </a:lnR>
                    <a:lnT>
                      <a:noFill/>
                    </a:lnT>
                    <a:lnB>
                      <a:noFill/>
                    </a:lnB>
                    <a:solidFill>
                      <a:srgbClr val="9BBB59"/>
                    </a:solidFill>
                  </a:tcPr>
                </a:tc>
                <a:extLst>
                  <a:ext uri="{0D108BD9-81ED-4DB2-BD59-A6C34878D82A}">
                    <a16:rowId xmlns:a16="http://schemas.microsoft.com/office/drawing/2014/main" val="10000"/>
                  </a:ext>
                </a:extLst>
              </a:tr>
            </a:tbl>
          </a:graphicData>
        </a:graphic>
      </p:graphicFrame>
      <p:pic>
        <p:nvPicPr>
          <p:cNvPr id="7" name="Recorded Sound">
            <a:hlinkClick r:id="" action="ppaction://media"/>
          </p:cNvPr>
          <p:cNvPicPr>
            <a:picLocks noRot="1" noChangeAspect="1"/>
          </p:cNvPicPr>
          <p:nvPr>
            <a:wavAudioFile r:embed="rId1" name="Recorded Sound"/>
          </p:nvPr>
        </p:nvPicPr>
        <p:blipFill>
          <a:blip r:embed="rId4"/>
          <a:stretch>
            <a:fillRect/>
          </a:stretch>
        </p:blipFill>
        <p:spPr>
          <a:xfrm>
            <a:off x="4430713" y="3287713"/>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00"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29366"/>
            <a:ext cx="8229600" cy="1143000"/>
          </a:xfrm>
        </p:spPr>
        <p:txBody>
          <a:bodyPr>
            <a:normAutofit fontScale="90000"/>
          </a:bodyPr>
          <a:lstStyle/>
          <a:p>
            <a:r>
              <a:rPr lang="en-US" dirty="0"/>
              <a:t>Things you should NOT do…</a:t>
            </a:r>
            <a:r>
              <a:rPr lang="en-US" baseline="30000" dirty="0"/>
              <a:t>1,7</a:t>
            </a:r>
            <a:br>
              <a:rPr lang="en-US" dirty="0"/>
            </a:br>
            <a:endParaRPr lang="en-US" sz="2667" dirty="0"/>
          </a:p>
        </p:txBody>
      </p:sp>
      <p:sp>
        <p:nvSpPr>
          <p:cNvPr id="3" name="Content Placeholder 2"/>
          <p:cNvSpPr>
            <a:spLocks noGrp="1"/>
          </p:cNvSpPr>
          <p:nvPr>
            <p:ph idx="1"/>
          </p:nvPr>
        </p:nvSpPr>
        <p:spPr>
          <a:xfrm>
            <a:off x="473075" y="1981866"/>
            <a:ext cx="8229600" cy="4525963"/>
          </a:xfrm>
        </p:spPr>
        <p:txBody>
          <a:bodyPr/>
          <a:lstStyle/>
          <a:p>
            <a:pPr>
              <a:spcAft>
                <a:spcPts val="1200"/>
              </a:spcAft>
            </a:pPr>
            <a:r>
              <a:rPr lang="en-US" dirty="0"/>
              <a:t>Raise your voice</a:t>
            </a:r>
          </a:p>
          <a:p>
            <a:pPr>
              <a:spcAft>
                <a:spcPts val="1200"/>
              </a:spcAft>
            </a:pPr>
            <a:r>
              <a:rPr lang="en-US" dirty="0"/>
              <a:t>Continue to argue</a:t>
            </a:r>
          </a:p>
          <a:p>
            <a:pPr>
              <a:spcAft>
                <a:spcPts val="1200"/>
              </a:spcAft>
            </a:pPr>
            <a:r>
              <a:rPr lang="en-US" dirty="0"/>
              <a:t>Use negative body language</a:t>
            </a:r>
          </a:p>
          <a:p>
            <a:pPr>
              <a:spcAft>
                <a:spcPts val="1200"/>
              </a:spcAft>
            </a:pPr>
            <a:r>
              <a:rPr lang="en-US" dirty="0"/>
              <a:t>Give ultimatums</a:t>
            </a:r>
          </a:p>
          <a:p>
            <a:pPr>
              <a:spcAft>
                <a:spcPts val="1200"/>
              </a:spcAft>
            </a:pPr>
            <a:r>
              <a:rPr lang="en-US" dirty="0"/>
              <a:t>Use sarcasm to diffuse the situation</a:t>
            </a:r>
          </a:p>
          <a:p>
            <a:pPr>
              <a:spcAft>
                <a:spcPts val="1200"/>
              </a:spcAft>
            </a:pPr>
            <a:r>
              <a:rPr lang="en-US" dirty="0"/>
              <a:t>Use this method if the person has a weapon</a:t>
            </a:r>
          </a:p>
        </p:txBody>
      </p:sp>
      <p:sp>
        <p:nvSpPr>
          <p:cNvPr id="4" name="Slide Number Placeholder 3"/>
          <p:cNvSpPr>
            <a:spLocks noGrp="1"/>
          </p:cNvSpPr>
          <p:nvPr>
            <p:ph type="sldNum" sz="quarter" idx="12"/>
          </p:nvPr>
        </p:nvSpPr>
        <p:spPr/>
        <p:txBody>
          <a:bodyPr/>
          <a:lstStyle/>
          <a:p>
            <a:fld id="{A32FD42E-52BA-9340-A4E8-2A14866B5C28}" type="slidenum">
              <a:rPr lang="en-US" smtClean="0"/>
              <a:pPr/>
              <a:t>11</a:t>
            </a:fld>
            <a:endParaRPr lang="en-US"/>
          </a:p>
        </p:txBody>
      </p:sp>
      <p:sp>
        <p:nvSpPr>
          <p:cNvPr id="5" name="Footer Placeholder 4"/>
          <p:cNvSpPr>
            <a:spLocks noGrp="1"/>
          </p:cNvSpPr>
          <p:nvPr>
            <p:ph type="ftr" sz="quarter" idx="11"/>
          </p:nvPr>
        </p:nvSpPr>
        <p:spPr/>
        <p:txBody>
          <a:bodyPr/>
          <a:lstStyle/>
          <a:p>
            <a:r>
              <a:rPr lang="en-US"/>
              <a:t>Copyright 2011 E. Armbruster</a:t>
            </a:r>
          </a:p>
        </p:txBody>
      </p:sp>
      <p:pic>
        <p:nvPicPr>
          <p:cNvPr id="6" name="Picture 5" descr="shouting.jpg"/>
          <p:cNvPicPr>
            <a:picLocks noChangeAspect="1"/>
          </p:cNvPicPr>
          <p:nvPr/>
        </p:nvPicPr>
        <p:blipFill>
          <a:blip r:embed="rId4"/>
          <a:stretch>
            <a:fillRect/>
          </a:stretch>
        </p:blipFill>
        <p:spPr>
          <a:xfrm>
            <a:off x="5994400" y="1767782"/>
            <a:ext cx="2133599" cy="3200398"/>
          </a:xfrm>
          <a:prstGeom prst="rect">
            <a:avLst/>
          </a:prstGeom>
        </p:spPr>
      </p:pic>
      <p:graphicFrame>
        <p:nvGraphicFramePr>
          <p:cNvPr id="7" name="Table 6"/>
          <p:cNvGraphicFramePr>
            <a:graphicFrameLocks noGrp="1"/>
          </p:cNvGraphicFramePr>
          <p:nvPr/>
        </p:nvGraphicFramePr>
        <p:xfrm>
          <a:off x="1524000" y="638629"/>
          <a:ext cx="6096000" cy="182880"/>
        </p:xfrm>
        <a:graphic>
          <a:graphicData uri="http://schemas.openxmlformats.org/drawingml/2006/table">
            <a:tbl>
              <a:tblPr/>
              <a:tblGrid>
                <a:gridCol w="1950720">
                  <a:extLst>
                    <a:ext uri="{9D8B030D-6E8A-4147-A177-3AD203B41FA5}">
                      <a16:colId xmlns:a16="http://schemas.microsoft.com/office/drawing/2014/main" val="20000"/>
                    </a:ext>
                  </a:extLst>
                </a:gridCol>
                <a:gridCol w="121920">
                  <a:extLst>
                    <a:ext uri="{9D8B030D-6E8A-4147-A177-3AD203B41FA5}">
                      <a16:colId xmlns:a16="http://schemas.microsoft.com/office/drawing/2014/main" val="20001"/>
                    </a:ext>
                  </a:extLst>
                </a:gridCol>
                <a:gridCol w="1950720">
                  <a:extLst>
                    <a:ext uri="{9D8B030D-6E8A-4147-A177-3AD203B41FA5}">
                      <a16:colId xmlns:a16="http://schemas.microsoft.com/office/drawing/2014/main" val="20002"/>
                    </a:ext>
                  </a:extLst>
                </a:gridCol>
                <a:gridCol w="121920">
                  <a:extLst>
                    <a:ext uri="{9D8B030D-6E8A-4147-A177-3AD203B41FA5}">
                      <a16:colId xmlns:a16="http://schemas.microsoft.com/office/drawing/2014/main" val="20003"/>
                    </a:ext>
                  </a:extLst>
                </a:gridCol>
                <a:gridCol w="1950720">
                  <a:extLst>
                    <a:ext uri="{9D8B030D-6E8A-4147-A177-3AD203B41FA5}">
                      <a16:colId xmlns:a16="http://schemas.microsoft.com/office/drawing/2014/main" val="20004"/>
                    </a:ext>
                  </a:extLst>
                </a:gridCol>
              </a:tblGrid>
              <a:tr h="182880">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4F81BD"/>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8064A2"/>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dirty="0">
                        <a:latin typeface="Cambria"/>
                        <a:ea typeface="Times New Roman"/>
                        <a:cs typeface="Times New Roman"/>
                      </a:endParaRPr>
                    </a:p>
                  </a:txBody>
                  <a:tcPr marL="0" marR="0" marT="0" marB="0">
                    <a:lnL>
                      <a:noFill/>
                    </a:lnL>
                    <a:lnR>
                      <a:noFill/>
                    </a:lnR>
                    <a:lnT>
                      <a:noFill/>
                    </a:lnT>
                    <a:lnB>
                      <a:noFill/>
                    </a:lnB>
                    <a:solidFill>
                      <a:srgbClr val="9BBB59"/>
                    </a:solidFill>
                  </a:tcPr>
                </a:tc>
                <a:extLst>
                  <a:ext uri="{0D108BD9-81ED-4DB2-BD59-A6C34878D82A}">
                    <a16:rowId xmlns:a16="http://schemas.microsoft.com/office/drawing/2014/main" val="10000"/>
                  </a:ext>
                </a:extLst>
              </a:tr>
            </a:tbl>
          </a:graphicData>
        </a:graphic>
      </p:graphicFrame>
      <p:pic>
        <p:nvPicPr>
          <p:cNvPr id="8" name="Recorded Sound">
            <a:hlinkClick r:id="" action="ppaction://media"/>
          </p:cNvPr>
          <p:cNvPicPr>
            <a:picLocks noRot="1" noChangeAspect="1"/>
          </p:cNvPicPr>
          <p:nvPr>
            <a:wavAudioFile r:embed="rId1" name="Recorded Sound"/>
          </p:nvPr>
        </p:nvPicPr>
        <p:blipFill>
          <a:blip r:embed="rId5"/>
          <a:stretch>
            <a:fillRect/>
          </a:stretch>
        </p:blipFill>
        <p:spPr>
          <a:xfrm>
            <a:off x="4430713" y="3287713"/>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00"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5519"/>
            <a:ext cx="8229600" cy="1143000"/>
          </a:xfrm>
        </p:spPr>
        <p:txBody>
          <a:bodyPr/>
          <a:lstStyle/>
          <a:p>
            <a:r>
              <a:rPr lang="en-US" dirty="0"/>
              <a:t>Let’s revisit Mrs. Ivy and Jack…</a:t>
            </a:r>
          </a:p>
        </p:txBody>
      </p:sp>
      <p:sp>
        <p:nvSpPr>
          <p:cNvPr id="3" name="Content Placeholder 2"/>
          <p:cNvSpPr>
            <a:spLocks noGrp="1"/>
          </p:cNvSpPr>
          <p:nvPr>
            <p:ph idx="1"/>
          </p:nvPr>
        </p:nvSpPr>
        <p:spPr>
          <a:xfrm>
            <a:off x="457200" y="1860995"/>
            <a:ext cx="8229600" cy="4525963"/>
          </a:xfrm>
        </p:spPr>
        <p:txBody>
          <a:bodyPr>
            <a:normAutofit fontScale="77500" lnSpcReduction="20000"/>
          </a:bodyPr>
          <a:lstStyle/>
          <a:p>
            <a:pPr indent="0">
              <a:buNone/>
            </a:pPr>
            <a:r>
              <a:rPr lang="en-US" sz="1900" dirty="0"/>
              <a:t>	Let’s use verbal </a:t>
            </a:r>
            <a:r>
              <a:rPr lang="en-US" sz="1900" dirty="0" err="1"/>
              <a:t>deescalation</a:t>
            </a:r>
            <a:r>
              <a:rPr lang="en-US" sz="1900" dirty="0"/>
              <a:t> to allow Mrs. Ivy and Jack to work out this fight. This is how Mrs. Ivy should handle this situation in the future. Mrs. Ivy should stop making dinner, and focus just on her son, Jack.</a:t>
            </a:r>
          </a:p>
          <a:p>
            <a:pPr indent="0">
              <a:buNone/>
            </a:pPr>
            <a:r>
              <a:rPr lang="en-US" sz="2000" dirty="0"/>
              <a:t>	“I worry about you spending the night at a friend’s house with the car. I worry that you boys will have the car out too late.”</a:t>
            </a:r>
          </a:p>
          <a:p>
            <a:pPr indent="0">
              <a:buNone/>
            </a:pPr>
            <a:r>
              <a:rPr lang="en-US" sz="2000" dirty="0"/>
              <a:t>	“But MOM! That’s not FAIR.”</a:t>
            </a:r>
          </a:p>
          <a:p>
            <a:pPr indent="0">
              <a:buNone/>
            </a:pPr>
            <a:r>
              <a:rPr lang="en-US" sz="2000" dirty="0"/>
              <a:t>	“Jack, I can tell you are feeling frustrated. I am also feeling nervous about the situation.”</a:t>
            </a:r>
          </a:p>
          <a:p>
            <a:pPr indent="0">
              <a:buNone/>
            </a:pPr>
            <a:r>
              <a:rPr lang="en-US" sz="2000" dirty="0"/>
              <a:t>	“YOU MAKE ME SO MAD. I’m going to go no matter what you say.”</a:t>
            </a:r>
          </a:p>
          <a:p>
            <a:pPr indent="0">
              <a:buNone/>
            </a:pPr>
            <a:r>
              <a:rPr lang="en-US" sz="2000" dirty="0"/>
              <a:t>	“I can give you a choice. I don’t feel comfortable with you taking the car overnight yet, but you can stay if we can drop you off.  Your other choice is to take the car and go over, but you have to come home tonight and you may not drive anyone anywhere. If you choose this option, we will even extend your curfew a little tonight.”</a:t>
            </a:r>
          </a:p>
          <a:p>
            <a:pPr indent="0">
              <a:buNone/>
            </a:pPr>
            <a:r>
              <a:rPr lang="en-US" sz="2000" dirty="0"/>
              <a:t>	“Those are my choices? Why can’t I get what I want?”</a:t>
            </a:r>
          </a:p>
          <a:p>
            <a:pPr indent="0">
              <a:buNone/>
            </a:pPr>
            <a:r>
              <a:rPr lang="en-US" sz="2000" dirty="0"/>
              <a:t>	“Jack, this is a way for me to allow you to gain a little bit of my trust. If I see that the car is home on time, next time maybe we can trust you even more.”</a:t>
            </a:r>
          </a:p>
          <a:p>
            <a:pPr indent="0">
              <a:buNone/>
            </a:pPr>
            <a:r>
              <a:rPr lang="en-US" sz="2000" dirty="0"/>
              <a:t>	“But MOM. I really want to stay out with the car tonight!”</a:t>
            </a:r>
          </a:p>
          <a:p>
            <a:pPr indent="0">
              <a:buNone/>
            </a:pPr>
            <a:r>
              <a:rPr lang="en-US" sz="1900" dirty="0"/>
              <a:t>	“I can see you are starting to get angry again. When you have calmed down and I have finished making dinner, why don’t we sit down and talk? That way, I can give you my full attention.”</a:t>
            </a:r>
          </a:p>
          <a:p>
            <a:pPr indent="0">
              <a:buNone/>
            </a:pPr>
            <a:r>
              <a:rPr lang="en-US" sz="1900" dirty="0"/>
              <a:t>	With that, Jack walked to his room, clearly frustrated, but with time to cool down. </a:t>
            </a:r>
          </a:p>
          <a:p>
            <a:pPr indent="0">
              <a:buNone/>
            </a:pPr>
            <a:endParaRPr lang="en-US" sz="1900" dirty="0"/>
          </a:p>
        </p:txBody>
      </p:sp>
      <p:sp>
        <p:nvSpPr>
          <p:cNvPr id="4" name="Slide Number Placeholder 3"/>
          <p:cNvSpPr>
            <a:spLocks noGrp="1"/>
          </p:cNvSpPr>
          <p:nvPr>
            <p:ph type="sldNum" sz="quarter" idx="12"/>
          </p:nvPr>
        </p:nvSpPr>
        <p:spPr/>
        <p:txBody>
          <a:bodyPr/>
          <a:lstStyle/>
          <a:p>
            <a:fld id="{A32FD42E-52BA-9340-A4E8-2A14866B5C28}" type="slidenum">
              <a:rPr lang="en-US" smtClean="0"/>
              <a:pPr/>
              <a:t>12</a:t>
            </a:fld>
            <a:endParaRPr lang="en-US"/>
          </a:p>
        </p:txBody>
      </p:sp>
      <p:sp>
        <p:nvSpPr>
          <p:cNvPr id="5" name="Footer Placeholder 4"/>
          <p:cNvSpPr>
            <a:spLocks noGrp="1"/>
          </p:cNvSpPr>
          <p:nvPr>
            <p:ph type="ftr" sz="quarter" idx="11"/>
          </p:nvPr>
        </p:nvSpPr>
        <p:spPr/>
        <p:txBody>
          <a:bodyPr/>
          <a:lstStyle/>
          <a:p>
            <a:r>
              <a:rPr lang="en-US"/>
              <a:t>Copyright 2011 E. Armbruster</a:t>
            </a:r>
          </a:p>
        </p:txBody>
      </p:sp>
      <p:graphicFrame>
        <p:nvGraphicFramePr>
          <p:cNvPr id="6" name="Table 5"/>
          <p:cNvGraphicFramePr>
            <a:graphicFrameLocks noGrp="1"/>
          </p:cNvGraphicFramePr>
          <p:nvPr/>
        </p:nvGraphicFramePr>
        <p:xfrm>
          <a:off x="1524000" y="618671"/>
          <a:ext cx="6096000" cy="182880"/>
        </p:xfrm>
        <a:graphic>
          <a:graphicData uri="http://schemas.openxmlformats.org/drawingml/2006/table">
            <a:tbl>
              <a:tblPr/>
              <a:tblGrid>
                <a:gridCol w="1950720">
                  <a:extLst>
                    <a:ext uri="{9D8B030D-6E8A-4147-A177-3AD203B41FA5}">
                      <a16:colId xmlns:a16="http://schemas.microsoft.com/office/drawing/2014/main" val="20000"/>
                    </a:ext>
                  </a:extLst>
                </a:gridCol>
                <a:gridCol w="121920">
                  <a:extLst>
                    <a:ext uri="{9D8B030D-6E8A-4147-A177-3AD203B41FA5}">
                      <a16:colId xmlns:a16="http://schemas.microsoft.com/office/drawing/2014/main" val="20001"/>
                    </a:ext>
                  </a:extLst>
                </a:gridCol>
                <a:gridCol w="1950720">
                  <a:extLst>
                    <a:ext uri="{9D8B030D-6E8A-4147-A177-3AD203B41FA5}">
                      <a16:colId xmlns:a16="http://schemas.microsoft.com/office/drawing/2014/main" val="20002"/>
                    </a:ext>
                  </a:extLst>
                </a:gridCol>
                <a:gridCol w="121920">
                  <a:extLst>
                    <a:ext uri="{9D8B030D-6E8A-4147-A177-3AD203B41FA5}">
                      <a16:colId xmlns:a16="http://schemas.microsoft.com/office/drawing/2014/main" val="20003"/>
                    </a:ext>
                  </a:extLst>
                </a:gridCol>
                <a:gridCol w="1950720">
                  <a:extLst>
                    <a:ext uri="{9D8B030D-6E8A-4147-A177-3AD203B41FA5}">
                      <a16:colId xmlns:a16="http://schemas.microsoft.com/office/drawing/2014/main" val="20004"/>
                    </a:ext>
                  </a:extLst>
                </a:gridCol>
              </a:tblGrid>
              <a:tr h="182880">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4F81BD"/>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8064A2"/>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dirty="0">
                        <a:latin typeface="Cambria"/>
                        <a:ea typeface="Times New Roman"/>
                        <a:cs typeface="Times New Roman"/>
                      </a:endParaRPr>
                    </a:p>
                  </a:txBody>
                  <a:tcPr marL="0" marR="0" marT="0" marB="0">
                    <a:lnL>
                      <a:noFill/>
                    </a:lnL>
                    <a:lnR>
                      <a:noFill/>
                    </a:lnR>
                    <a:lnT>
                      <a:noFill/>
                    </a:lnT>
                    <a:lnB>
                      <a:noFill/>
                    </a:lnB>
                    <a:solidFill>
                      <a:srgbClr val="9BBB59"/>
                    </a:solidFill>
                  </a:tcPr>
                </a:tc>
                <a:extLst>
                  <a:ext uri="{0D108BD9-81ED-4DB2-BD59-A6C34878D82A}">
                    <a16:rowId xmlns:a16="http://schemas.microsoft.com/office/drawing/2014/main" val="10000"/>
                  </a:ext>
                </a:extLst>
              </a:tr>
            </a:tbl>
          </a:graphicData>
        </a:graphic>
      </p:graphicFrame>
      <p:pic>
        <p:nvPicPr>
          <p:cNvPr id="7" name="Recorded Sound">
            <a:hlinkClick r:id="" action="ppaction://media"/>
          </p:cNvPr>
          <p:cNvPicPr>
            <a:picLocks noRot="1" noChangeAspect="1"/>
          </p:cNvPicPr>
          <p:nvPr>
            <a:wavAudioFile r:embed="rId1" name="Recorded Sound"/>
          </p:nvPr>
        </p:nvPicPr>
        <p:blipFill>
          <a:blip r:embed="rId4"/>
          <a:stretch>
            <a:fillRect/>
          </a:stretch>
        </p:blipFill>
        <p:spPr>
          <a:xfrm>
            <a:off x="4430713" y="3287713"/>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00"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1740"/>
            <a:ext cx="8229600" cy="1143000"/>
          </a:xfrm>
        </p:spPr>
        <p:txBody>
          <a:bodyPr/>
          <a:lstStyle/>
          <a:p>
            <a:r>
              <a:rPr lang="en-US" dirty="0" err="1"/>
              <a:t>FAQs</a:t>
            </a:r>
            <a:endParaRPr lang="en-US" dirty="0"/>
          </a:p>
        </p:txBody>
      </p:sp>
      <p:sp>
        <p:nvSpPr>
          <p:cNvPr id="3" name="Content Placeholder 2"/>
          <p:cNvSpPr>
            <a:spLocks noGrp="1"/>
          </p:cNvSpPr>
          <p:nvPr>
            <p:ph idx="1"/>
          </p:nvPr>
        </p:nvSpPr>
        <p:spPr>
          <a:xfrm>
            <a:off x="457200" y="1641924"/>
            <a:ext cx="8229600" cy="4714426"/>
          </a:xfrm>
        </p:spPr>
        <p:txBody>
          <a:bodyPr>
            <a:noAutofit/>
          </a:bodyPr>
          <a:lstStyle/>
          <a:p>
            <a:pPr>
              <a:buSzPct val="125000"/>
              <a:buFont typeface="Stencil" pitchFamily="82" charset="0"/>
              <a:buChar char="?"/>
            </a:pPr>
            <a:r>
              <a:rPr lang="en-US" sz="1340" dirty="0"/>
              <a:t>Q: What can I do to prevent this from happening again?</a:t>
            </a:r>
          </a:p>
          <a:p>
            <a:pPr>
              <a:spcAft>
                <a:spcPts val="600"/>
              </a:spcAft>
              <a:buSzPct val="125000"/>
              <a:buNone/>
            </a:pPr>
            <a:r>
              <a:rPr lang="en-US" sz="1340" dirty="0"/>
              <a:t>	A: Need to know cues – </a:t>
            </a:r>
            <a:r>
              <a:rPr lang="en-US" sz="1340" dirty="0" err="1"/>
              <a:t>anderson</a:t>
            </a:r>
            <a:r>
              <a:rPr lang="en-US" sz="1340" dirty="0"/>
              <a:t> &amp; </a:t>
            </a:r>
            <a:r>
              <a:rPr lang="en-US" sz="1340" dirty="0" err="1"/>
              <a:t>clarke</a:t>
            </a:r>
            <a:r>
              <a:rPr lang="en-US" sz="1340" dirty="0"/>
              <a:t> article</a:t>
            </a:r>
          </a:p>
          <a:p>
            <a:pPr>
              <a:buSzPct val="125000"/>
              <a:buFont typeface="Stencil" pitchFamily="82" charset="0"/>
              <a:buChar char="?"/>
            </a:pPr>
            <a:r>
              <a:rPr lang="en-US" sz="1340" dirty="0"/>
              <a:t>Q: Should I attempt to use verbal </a:t>
            </a:r>
            <a:r>
              <a:rPr lang="en-US" sz="1340" dirty="0" err="1"/>
              <a:t>deescalation</a:t>
            </a:r>
            <a:r>
              <a:rPr lang="en-US" sz="1340" dirty="0"/>
              <a:t> with a person who has become violent?</a:t>
            </a:r>
          </a:p>
          <a:p>
            <a:pPr>
              <a:spcAft>
                <a:spcPts val="600"/>
              </a:spcAft>
              <a:buSzPct val="125000"/>
              <a:buNone/>
            </a:pPr>
            <a:r>
              <a:rPr lang="en-US" sz="1340" dirty="0"/>
              <a:t>	A: No. Verbal </a:t>
            </a:r>
            <a:r>
              <a:rPr lang="en-US" sz="1340" dirty="0" err="1"/>
              <a:t>deescalation</a:t>
            </a:r>
            <a:r>
              <a:rPr lang="en-US" sz="1340" dirty="0"/>
              <a:t> should only be used with a person who is not physically violent. </a:t>
            </a:r>
          </a:p>
          <a:p>
            <a:pPr>
              <a:buSzPct val="125000"/>
              <a:buFont typeface="Stencil" pitchFamily="82" charset="0"/>
              <a:buChar char="?"/>
            </a:pPr>
            <a:r>
              <a:rPr lang="en-US" sz="1340" dirty="0"/>
              <a:t>Q: What is the most important thing to remember about verbal </a:t>
            </a:r>
            <a:r>
              <a:rPr lang="en-US" sz="1340" dirty="0" err="1"/>
              <a:t>deescalation</a:t>
            </a:r>
            <a:r>
              <a:rPr lang="en-US" sz="1340" dirty="0"/>
              <a:t>?</a:t>
            </a:r>
          </a:p>
          <a:p>
            <a:pPr>
              <a:spcAft>
                <a:spcPts val="600"/>
              </a:spcAft>
              <a:buSzPct val="125000"/>
              <a:buNone/>
            </a:pPr>
            <a:r>
              <a:rPr lang="en-US" sz="1340" dirty="0"/>
              <a:t>	A: Continuing to argue with a teenager will just make the situation worse. Recommend talking at a later time when both you and the teen have calmed down.</a:t>
            </a:r>
          </a:p>
          <a:p>
            <a:pPr>
              <a:buSzPct val="125000"/>
              <a:buFont typeface="Stencil" pitchFamily="82" charset="0"/>
              <a:buChar char="?"/>
            </a:pPr>
            <a:r>
              <a:rPr lang="en-US" sz="1340" dirty="0"/>
              <a:t>Q: What can my teen learn when I use verbal </a:t>
            </a:r>
            <a:r>
              <a:rPr lang="en-US" sz="1340" dirty="0" err="1"/>
              <a:t>deescalation</a:t>
            </a:r>
            <a:r>
              <a:rPr lang="en-US" sz="1340" dirty="0"/>
              <a:t>?</a:t>
            </a:r>
          </a:p>
          <a:p>
            <a:pPr>
              <a:spcAft>
                <a:spcPts val="600"/>
              </a:spcAft>
              <a:buSzPct val="125000"/>
              <a:buNone/>
            </a:pPr>
            <a:r>
              <a:rPr lang="en-US" sz="1340" dirty="0"/>
              <a:t>	A: Teenagers learn appropriate problem-solving techniques. When you model these skills consistently, your teen is more likely to do so. By modeling this method to your child, you are showing them how to avoid arguments. </a:t>
            </a:r>
          </a:p>
          <a:p>
            <a:pPr>
              <a:buSzPct val="125000"/>
              <a:buFont typeface="Stencil" pitchFamily="82" charset="0"/>
              <a:buChar char="?"/>
            </a:pPr>
            <a:r>
              <a:rPr lang="en-US" sz="1340" dirty="0"/>
              <a:t>Q: Where can I use verbal </a:t>
            </a:r>
            <a:r>
              <a:rPr lang="en-US" sz="1340" dirty="0" err="1"/>
              <a:t>deescalation</a:t>
            </a:r>
            <a:r>
              <a:rPr lang="en-US" sz="1340" dirty="0"/>
              <a:t>?</a:t>
            </a:r>
          </a:p>
          <a:p>
            <a:pPr>
              <a:spcAft>
                <a:spcPts val="600"/>
              </a:spcAft>
              <a:buSzPct val="125000"/>
              <a:buNone/>
            </a:pPr>
            <a:r>
              <a:rPr lang="en-US" sz="1340" dirty="0"/>
              <a:t>	A: You can use it anywhere you go with your teen. You may use it in your home, at school, doctor’s offices or malls.</a:t>
            </a:r>
          </a:p>
          <a:p>
            <a:pPr>
              <a:buSzPct val="125000"/>
              <a:buFont typeface="Stencil" pitchFamily="82" charset="0"/>
              <a:buChar char="?"/>
            </a:pPr>
            <a:r>
              <a:rPr lang="en-US" sz="1340" dirty="0"/>
              <a:t>Q: What is positive body language?</a:t>
            </a:r>
          </a:p>
          <a:p>
            <a:pPr>
              <a:buSzPct val="125000"/>
              <a:buNone/>
            </a:pPr>
            <a:r>
              <a:rPr lang="en-US" sz="1340" dirty="0"/>
              <a:t>	A:  Positive body language involves the way you stand. Keep your hands relaxed at your side. Keep your facial expressions neutral. Appear calm and confident. You want to look as non-threatening as possible.</a:t>
            </a:r>
          </a:p>
        </p:txBody>
      </p:sp>
      <p:sp>
        <p:nvSpPr>
          <p:cNvPr id="4" name="Slide Number Placeholder 3"/>
          <p:cNvSpPr>
            <a:spLocks noGrp="1"/>
          </p:cNvSpPr>
          <p:nvPr>
            <p:ph type="sldNum" sz="quarter" idx="12"/>
          </p:nvPr>
        </p:nvSpPr>
        <p:spPr/>
        <p:txBody>
          <a:bodyPr/>
          <a:lstStyle/>
          <a:p>
            <a:fld id="{A32FD42E-52BA-9340-A4E8-2A14866B5C28}" type="slidenum">
              <a:rPr lang="en-US" smtClean="0"/>
              <a:pPr/>
              <a:t>13</a:t>
            </a:fld>
            <a:endParaRPr lang="en-US"/>
          </a:p>
        </p:txBody>
      </p:sp>
      <p:sp>
        <p:nvSpPr>
          <p:cNvPr id="5" name="Footer Placeholder 4"/>
          <p:cNvSpPr>
            <a:spLocks noGrp="1"/>
          </p:cNvSpPr>
          <p:nvPr>
            <p:ph type="ftr" sz="quarter" idx="11"/>
          </p:nvPr>
        </p:nvSpPr>
        <p:spPr/>
        <p:txBody>
          <a:bodyPr/>
          <a:lstStyle/>
          <a:p>
            <a:r>
              <a:rPr lang="en-US"/>
              <a:t>Copyright 2011 E. Armbruster</a:t>
            </a:r>
          </a:p>
        </p:txBody>
      </p:sp>
      <p:graphicFrame>
        <p:nvGraphicFramePr>
          <p:cNvPr id="6" name="Table 5"/>
          <p:cNvGraphicFramePr>
            <a:graphicFrameLocks noGrp="1"/>
          </p:cNvGraphicFramePr>
          <p:nvPr/>
        </p:nvGraphicFramePr>
        <p:xfrm>
          <a:off x="1524000" y="614589"/>
          <a:ext cx="6096000" cy="182880"/>
        </p:xfrm>
        <a:graphic>
          <a:graphicData uri="http://schemas.openxmlformats.org/drawingml/2006/table">
            <a:tbl>
              <a:tblPr/>
              <a:tblGrid>
                <a:gridCol w="1950720">
                  <a:extLst>
                    <a:ext uri="{9D8B030D-6E8A-4147-A177-3AD203B41FA5}">
                      <a16:colId xmlns:a16="http://schemas.microsoft.com/office/drawing/2014/main" val="20000"/>
                    </a:ext>
                  </a:extLst>
                </a:gridCol>
                <a:gridCol w="121920">
                  <a:extLst>
                    <a:ext uri="{9D8B030D-6E8A-4147-A177-3AD203B41FA5}">
                      <a16:colId xmlns:a16="http://schemas.microsoft.com/office/drawing/2014/main" val="20001"/>
                    </a:ext>
                  </a:extLst>
                </a:gridCol>
                <a:gridCol w="1950720">
                  <a:extLst>
                    <a:ext uri="{9D8B030D-6E8A-4147-A177-3AD203B41FA5}">
                      <a16:colId xmlns:a16="http://schemas.microsoft.com/office/drawing/2014/main" val="20002"/>
                    </a:ext>
                  </a:extLst>
                </a:gridCol>
                <a:gridCol w="121920">
                  <a:extLst>
                    <a:ext uri="{9D8B030D-6E8A-4147-A177-3AD203B41FA5}">
                      <a16:colId xmlns:a16="http://schemas.microsoft.com/office/drawing/2014/main" val="20003"/>
                    </a:ext>
                  </a:extLst>
                </a:gridCol>
                <a:gridCol w="1950720">
                  <a:extLst>
                    <a:ext uri="{9D8B030D-6E8A-4147-A177-3AD203B41FA5}">
                      <a16:colId xmlns:a16="http://schemas.microsoft.com/office/drawing/2014/main" val="20004"/>
                    </a:ext>
                  </a:extLst>
                </a:gridCol>
              </a:tblGrid>
              <a:tr h="182880">
                <a:tc>
                  <a:txBody>
                    <a:bodyPr/>
                    <a:lstStyle/>
                    <a:p>
                      <a:pPr marL="0" marR="0" algn="l">
                        <a:spcBef>
                          <a:spcPts val="0"/>
                        </a:spcBef>
                        <a:spcAft>
                          <a:spcPts val="0"/>
                        </a:spcAft>
                      </a:pPr>
                      <a:endParaRPr lang="en-US" sz="900" dirty="0">
                        <a:latin typeface="Cambria"/>
                        <a:ea typeface="Times New Roman"/>
                        <a:cs typeface="Times New Roman"/>
                      </a:endParaRPr>
                    </a:p>
                  </a:txBody>
                  <a:tcPr marL="0" marR="0" marT="0" marB="0">
                    <a:lnL>
                      <a:noFill/>
                    </a:lnL>
                    <a:lnR>
                      <a:noFill/>
                    </a:lnR>
                    <a:lnT>
                      <a:noFill/>
                    </a:lnT>
                    <a:lnB>
                      <a:noFill/>
                    </a:lnB>
                    <a:solidFill>
                      <a:srgbClr val="4F81BD"/>
                    </a:solidFill>
                  </a:tcPr>
                </a:tc>
                <a:tc>
                  <a:txBody>
                    <a:bodyPr/>
                    <a:lstStyle/>
                    <a:p>
                      <a:pPr marL="0" marR="0" algn="l">
                        <a:spcBef>
                          <a:spcPts val="0"/>
                        </a:spcBef>
                        <a:spcAft>
                          <a:spcPts val="0"/>
                        </a:spcAft>
                      </a:pPr>
                      <a:endParaRPr lang="en-US" sz="900" dirty="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dirty="0">
                        <a:latin typeface="Cambria"/>
                        <a:ea typeface="Times New Roman"/>
                        <a:cs typeface="Times New Roman"/>
                      </a:endParaRPr>
                    </a:p>
                  </a:txBody>
                  <a:tcPr marL="0" marR="0" marT="0" marB="0">
                    <a:lnL>
                      <a:noFill/>
                    </a:lnL>
                    <a:lnR>
                      <a:noFill/>
                    </a:lnR>
                    <a:lnT>
                      <a:noFill/>
                    </a:lnT>
                    <a:lnB>
                      <a:noFill/>
                    </a:lnB>
                    <a:solidFill>
                      <a:srgbClr val="8064A2"/>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dirty="0">
                        <a:latin typeface="Cambria"/>
                        <a:ea typeface="Times New Roman"/>
                        <a:cs typeface="Times New Roman"/>
                      </a:endParaRPr>
                    </a:p>
                  </a:txBody>
                  <a:tcPr marL="0" marR="0" marT="0" marB="0">
                    <a:lnL>
                      <a:noFill/>
                    </a:lnL>
                    <a:lnR>
                      <a:noFill/>
                    </a:lnR>
                    <a:lnT>
                      <a:noFill/>
                    </a:lnT>
                    <a:lnB>
                      <a:noFill/>
                    </a:lnB>
                    <a:solidFill>
                      <a:srgbClr val="9BBB59"/>
                    </a:solidFill>
                  </a:tcPr>
                </a:tc>
                <a:extLst>
                  <a:ext uri="{0D108BD9-81ED-4DB2-BD59-A6C34878D82A}">
                    <a16:rowId xmlns:a16="http://schemas.microsoft.com/office/drawing/2014/main" val="10000"/>
                  </a:ext>
                </a:extLst>
              </a:tr>
            </a:tbl>
          </a:graphicData>
        </a:graphic>
      </p:graphicFrame>
      <p:pic>
        <p:nvPicPr>
          <p:cNvPr id="7" name="Recorded Sound">
            <a:hlinkClick r:id="" action="ppaction://media"/>
          </p:cNvPr>
          <p:cNvPicPr>
            <a:picLocks noRot="1" noChangeAspect="1"/>
          </p:cNvPicPr>
          <p:nvPr>
            <a:wavAudioFile r:embed="rId1" name="Recorded Sound"/>
          </p:nvPr>
        </p:nvPicPr>
        <p:blipFill>
          <a:blip r:embed="rId4"/>
          <a:stretch>
            <a:fillRect/>
          </a:stretch>
        </p:blipFill>
        <p:spPr>
          <a:xfrm>
            <a:off x="4430713" y="3287713"/>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9066"/>
            <a:ext cx="8229600" cy="1143000"/>
          </a:xfrm>
        </p:spPr>
        <p:txBody>
          <a:bodyPr/>
          <a:lstStyle/>
          <a:p>
            <a:r>
              <a:rPr lang="en-US" dirty="0"/>
              <a:t>References</a:t>
            </a:r>
          </a:p>
        </p:txBody>
      </p:sp>
      <p:sp>
        <p:nvSpPr>
          <p:cNvPr id="3" name="Content Placeholder 2"/>
          <p:cNvSpPr>
            <a:spLocks noGrp="1"/>
          </p:cNvSpPr>
          <p:nvPr>
            <p:ph idx="1"/>
          </p:nvPr>
        </p:nvSpPr>
        <p:spPr>
          <a:xfrm>
            <a:off x="457200" y="1857816"/>
            <a:ext cx="8229600" cy="4525963"/>
          </a:xfrm>
        </p:spPr>
        <p:txBody>
          <a:bodyPr>
            <a:noAutofit/>
          </a:bodyPr>
          <a:lstStyle/>
          <a:p>
            <a:pPr>
              <a:buNone/>
            </a:pPr>
            <a:r>
              <a:rPr lang="en-US" sz="1500" baseline="30000" dirty="0"/>
              <a:t>1</a:t>
            </a:r>
            <a:r>
              <a:rPr lang="en-US" sz="1500" dirty="0"/>
              <a:t>Anderson, L. N., &amp; Clarke, J. T. (1996). De-escalating verbal aggression in primary care settings. </a:t>
            </a:r>
            <a:r>
              <a:rPr lang="en-US" sz="1500" i="1" dirty="0"/>
              <a:t>Nurse Practitioner, 21</a:t>
            </a:r>
            <a:r>
              <a:rPr lang="en-US" sz="1500" dirty="0"/>
              <a:t>(10), 95-107.</a:t>
            </a:r>
          </a:p>
          <a:p>
            <a:pPr>
              <a:buNone/>
            </a:pPr>
            <a:r>
              <a:rPr lang="en-US" sz="1500" baseline="30000" dirty="0"/>
              <a:t>2</a:t>
            </a:r>
            <a:r>
              <a:rPr lang="en-US" sz="1500" dirty="0"/>
              <a:t>Cowin, L., Davies, R., </a:t>
            </a:r>
            <a:r>
              <a:rPr lang="en-US" sz="1500" dirty="0" err="1"/>
              <a:t>Estall</a:t>
            </a:r>
            <a:r>
              <a:rPr lang="en-US" sz="1500" dirty="0"/>
              <a:t>, G., Berlin, T., Fitzgerald, M., &amp; Hoot, S. (2003). De-escalating aggression and violence in the mental health setting. </a:t>
            </a:r>
            <a:r>
              <a:rPr lang="en-US" sz="1500" i="1" dirty="0"/>
              <a:t>International Journal of Mental Health Nursing, 12</a:t>
            </a:r>
            <a:r>
              <a:rPr lang="en-US" sz="1500" dirty="0"/>
              <a:t>, 64-73.</a:t>
            </a:r>
          </a:p>
          <a:p>
            <a:pPr>
              <a:buNone/>
            </a:pPr>
            <a:r>
              <a:rPr lang="en-US" sz="1500" baseline="30000" dirty="0"/>
              <a:t>3</a:t>
            </a:r>
            <a:r>
              <a:rPr lang="en-US" sz="1500" dirty="0"/>
              <a:t>Infante, D. A. (1995). Teaching students to understand and control verbal aggression. </a:t>
            </a:r>
            <a:r>
              <a:rPr lang="en-US" sz="1500" i="1" dirty="0"/>
              <a:t>Communication Education, 44, </a:t>
            </a:r>
            <a:r>
              <a:rPr lang="en-US" sz="1500" dirty="0"/>
              <a:t>51-63.</a:t>
            </a:r>
          </a:p>
          <a:p>
            <a:pPr>
              <a:buNone/>
            </a:pPr>
            <a:r>
              <a:rPr lang="en-US" sz="1500" baseline="30000" dirty="0"/>
              <a:t>4</a:t>
            </a:r>
            <a:r>
              <a:rPr lang="en-US" sz="1500" dirty="0"/>
              <a:t>Kerr, M. M. &amp; Nelson, C. M. (2010). </a:t>
            </a:r>
            <a:r>
              <a:rPr lang="en-US" sz="1500" i="1" dirty="0"/>
              <a:t>Strategies for addressing behavior problems in the classroom, 6th Edition. </a:t>
            </a:r>
            <a:r>
              <a:rPr lang="en-US" sz="1500" dirty="0"/>
              <a:t>Columbus, Ohio: Charles E. Merrill Publishing Company.</a:t>
            </a:r>
          </a:p>
          <a:p>
            <a:pPr>
              <a:buNone/>
            </a:pPr>
            <a:r>
              <a:rPr lang="en-US" sz="1500" baseline="30000" dirty="0"/>
              <a:t>5</a:t>
            </a:r>
            <a:r>
              <a:rPr lang="en-US" sz="1500" dirty="0"/>
              <a:t>Park, J. H., </a:t>
            </a:r>
            <a:r>
              <a:rPr lang="en-US" sz="1500" dirty="0" err="1"/>
              <a:t>Alber</a:t>
            </a:r>
            <a:r>
              <a:rPr lang="en-US" sz="1500" dirty="0"/>
              <a:t>-Morgan, S. R., &amp; Fleming, C. (2011). Collaborating with parents to implement behavioral interventions for children with challenging behaviors. </a:t>
            </a:r>
            <a:r>
              <a:rPr lang="en-US" sz="1500" i="1" dirty="0"/>
              <a:t>Teaching Exceptional Children, 43</a:t>
            </a:r>
            <a:r>
              <a:rPr lang="en-US" sz="1500" dirty="0"/>
              <a:t>(3), 22-30.</a:t>
            </a:r>
          </a:p>
          <a:p>
            <a:pPr>
              <a:buNone/>
            </a:pPr>
            <a:r>
              <a:rPr lang="en-US" sz="1500" baseline="30000" dirty="0"/>
              <a:t>6</a:t>
            </a:r>
            <a:r>
              <a:rPr lang="en-US" sz="1500" dirty="0"/>
              <a:t>Richter, D. (2006).Nonphysical conflict management and </a:t>
            </a:r>
            <a:r>
              <a:rPr lang="en-US" sz="1500" dirty="0" err="1"/>
              <a:t>deescalation</a:t>
            </a:r>
            <a:r>
              <a:rPr lang="en-US" sz="1500" dirty="0"/>
              <a:t>. In Richter, D. &amp; Whittington, R. (Eds.), </a:t>
            </a:r>
            <a:r>
              <a:rPr lang="en-US" sz="1500" i="1" dirty="0"/>
              <a:t>Violence in Mental Health Settings</a:t>
            </a:r>
            <a:r>
              <a:rPr lang="en-US" sz="1500" dirty="0"/>
              <a:t> (pp. 126-144).New York: Springer.</a:t>
            </a:r>
          </a:p>
          <a:p>
            <a:pPr>
              <a:buNone/>
            </a:pPr>
            <a:r>
              <a:rPr lang="en-US" sz="1500" baseline="30000" dirty="0"/>
              <a:t>7</a:t>
            </a:r>
            <a:r>
              <a:rPr lang="en-US" sz="1500" dirty="0"/>
              <a:t>Skolnik-Acker, E. (2008). Verbal </a:t>
            </a:r>
            <a:r>
              <a:rPr lang="en-US" sz="1500" dirty="0" err="1"/>
              <a:t>deescalation</a:t>
            </a:r>
            <a:r>
              <a:rPr lang="en-US" sz="1500" dirty="0"/>
              <a:t> techniques for defusing or talking down an explosive situation. Retrieved from http://www.naswma.org/displaycommon.cfm?an=1&amp;subarticlenbr=290</a:t>
            </a:r>
          </a:p>
          <a:p>
            <a:pPr>
              <a:buNone/>
            </a:pPr>
            <a:endParaRPr lang="en-US" sz="1500" dirty="0"/>
          </a:p>
          <a:p>
            <a:pPr>
              <a:buNone/>
            </a:pPr>
            <a:r>
              <a:rPr lang="en-US" sz="1500" dirty="0"/>
              <a:t>	All pictures used are royalty free</a:t>
            </a:r>
          </a:p>
        </p:txBody>
      </p:sp>
      <p:sp>
        <p:nvSpPr>
          <p:cNvPr id="4" name="Slide Number Placeholder 3"/>
          <p:cNvSpPr>
            <a:spLocks noGrp="1"/>
          </p:cNvSpPr>
          <p:nvPr>
            <p:ph type="sldNum" sz="quarter" idx="12"/>
          </p:nvPr>
        </p:nvSpPr>
        <p:spPr/>
        <p:txBody>
          <a:bodyPr/>
          <a:lstStyle/>
          <a:p>
            <a:fld id="{A32FD42E-52BA-9340-A4E8-2A14866B5C28}" type="slidenum">
              <a:rPr lang="en-US" smtClean="0"/>
              <a:pPr/>
              <a:t>14</a:t>
            </a:fld>
            <a:endParaRPr lang="en-US"/>
          </a:p>
        </p:txBody>
      </p:sp>
      <p:sp>
        <p:nvSpPr>
          <p:cNvPr id="5" name="Footer Placeholder 4"/>
          <p:cNvSpPr>
            <a:spLocks noGrp="1"/>
          </p:cNvSpPr>
          <p:nvPr>
            <p:ph type="ftr" sz="quarter" idx="11"/>
          </p:nvPr>
        </p:nvSpPr>
        <p:spPr/>
        <p:txBody>
          <a:bodyPr/>
          <a:lstStyle/>
          <a:p>
            <a:r>
              <a:rPr lang="en-US"/>
              <a:t>Copyright 2011 E. Armbruster</a:t>
            </a:r>
          </a:p>
        </p:txBody>
      </p:sp>
      <p:graphicFrame>
        <p:nvGraphicFramePr>
          <p:cNvPr id="6" name="Table 5"/>
          <p:cNvGraphicFramePr>
            <a:graphicFrameLocks noGrp="1"/>
          </p:cNvGraphicFramePr>
          <p:nvPr/>
        </p:nvGraphicFramePr>
        <p:xfrm>
          <a:off x="1524000" y="598714"/>
          <a:ext cx="6096000" cy="182880"/>
        </p:xfrm>
        <a:graphic>
          <a:graphicData uri="http://schemas.openxmlformats.org/drawingml/2006/table">
            <a:tbl>
              <a:tblPr/>
              <a:tblGrid>
                <a:gridCol w="1950720">
                  <a:extLst>
                    <a:ext uri="{9D8B030D-6E8A-4147-A177-3AD203B41FA5}">
                      <a16:colId xmlns:a16="http://schemas.microsoft.com/office/drawing/2014/main" val="20000"/>
                    </a:ext>
                  </a:extLst>
                </a:gridCol>
                <a:gridCol w="121920">
                  <a:extLst>
                    <a:ext uri="{9D8B030D-6E8A-4147-A177-3AD203B41FA5}">
                      <a16:colId xmlns:a16="http://schemas.microsoft.com/office/drawing/2014/main" val="20001"/>
                    </a:ext>
                  </a:extLst>
                </a:gridCol>
                <a:gridCol w="1950720">
                  <a:extLst>
                    <a:ext uri="{9D8B030D-6E8A-4147-A177-3AD203B41FA5}">
                      <a16:colId xmlns:a16="http://schemas.microsoft.com/office/drawing/2014/main" val="20002"/>
                    </a:ext>
                  </a:extLst>
                </a:gridCol>
                <a:gridCol w="121920">
                  <a:extLst>
                    <a:ext uri="{9D8B030D-6E8A-4147-A177-3AD203B41FA5}">
                      <a16:colId xmlns:a16="http://schemas.microsoft.com/office/drawing/2014/main" val="20003"/>
                    </a:ext>
                  </a:extLst>
                </a:gridCol>
                <a:gridCol w="1950720">
                  <a:extLst>
                    <a:ext uri="{9D8B030D-6E8A-4147-A177-3AD203B41FA5}">
                      <a16:colId xmlns:a16="http://schemas.microsoft.com/office/drawing/2014/main" val="20004"/>
                    </a:ext>
                  </a:extLst>
                </a:gridCol>
              </a:tblGrid>
              <a:tr h="182880">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4F81BD"/>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8064A2"/>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dirty="0">
                        <a:latin typeface="Cambria"/>
                        <a:ea typeface="Times New Roman"/>
                        <a:cs typeface="Times New Roman"/>
                      </a:endParaRPr>
                    </a:p>
                  </a:txBody>
                  <a:tcPr marL="0" marR="0" marT="0" marB="0">
                    <a:lnL>
                      <a:noFill/>
                    </a:lnL>
                    <a:lnR>
                      <a:noFill/>
                    </a:lnR>
                    <a:lnT>
                      <a:noFill/>
                    </a:lnT>
                    <a:lnB>
                      <a:noFill/>
                    </a:lnB>
                    <a:solidFill>
                      <a:srgbClr val="9BBB59"/>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6508"/>
            <a:ext cx="8229600" cy="1143000"/>
          </a:xfrm>
        </p:spPr>
        <p:txBody>
          <a:bodyPr/>
          <a:lstStyle/>
          <a:p>
            <a:r>
              <a:rPr lang="en-US" dirty="0"/>
              <a:t>Outline</a:t>
            </a:r>
          </a:p>
        </p:txBody>
      </p:sp>
      <p:sp>
        <p:nvSpPr>
          <p:cNvPr id="3" name="Content Placeholder 2"/>
          <p:cNvSpPr>
            <a:spLocks noGrp="1"/>
          </p:cNvSpPr>
          <p:nvPr>
            <p:ph idx="1"/>
          </p:nvPr>
        </p:nvSpPr>
        <p:spPr>
          <a:xfrm>
            <a:off x="457200" y="1919508"/>
            <a:ext cx="8229600" cy="4525963"/>
          </a:xfrm>
        </p:spPr>
        <p:txBody>
          <a:bodyPr>
            <a:normAutofit lnSpcReduction="10000"/>
          </a:bodyPr>
          <a:lstStyle/>
          <a:p>
            <a:r>
              <a:rPr lang="en-US" sz="2400" dirty="0"/>
              <a:t>Positive Behavior Support										3</a:t>
            </a:r>
          </a:p>
          <a:p>
            <a:r>
              <a:rPr lang="en-US" sz="2400" dirty="0"/>
              <a:t>Verbal </a:t>
            </a:r>
            <a:r>
              <a:rPr lang="en-US" sz="2400" dirty="0" err="1"/>
              <a:t>Deescalation</a:t>
            </a:r>
            <a:r>
              <a:rPr lang="en-US" sz="2400" dirty="0"/>
              <a:t> overview									4</a:t>
            </a:r>
          </a:p>
          <a:p>
            <a:pPr lvl="1"/>
            <a:r>
              <a:rPr lang="en-US" sz="2400" dirty="0"/>
              <a:t>Use with teenagers											5</a:t>
            </a:r>
          </a:p>
          <a:p>
            <a:r>
              <a:rPr lang="en-US" sz="2400" dirty="0"/>
              <a:t>Key Words														6</a:t>
            </a:r>
          </a:p>
          <a:p>
            <a:r>
              <a:rPr lang="en-US" sz="2400" dirty="0"/>
              <a:t>Why verbal </a:t>
            </a:r>
            <a:r>
              <a:rPr lang="en-US" sz="2400" dirty="0" err="1"/>
              <a:t>deescalation</a:t>
            </a:r>
            <a:r>
              <a:rPr lang="en-US" sz="2400" dirty="0"/>
              <a:t>										7</a:t>
            </a:r>
          </a:p>
          <a:p>
            <a:r>
              <a:rPr lang="en-US" sz="2400" dirty="0"/>
              <a:t>Where to use this method										8</a:t>
            </a:r>
          </a:p>
          <a:p>
            <a:r>
              <a:rPr lang="en-US" sz="2400" dirty="0"/>
              <a:t>Mrs. Ivy and her son Jack: a case study						9</a:t>
            </a:r>
          </a:p>
          <a:p>
            <a:r>
              <a:rPr lang="en-US" sz="2400" dirty="0"/>
              <a:t>Dos and Don’ts												      10</a:t>
            </a:r>
          </a:p>
          <a:p>
            <a:r>
              <a:rPr lang="en-US" sz="2400" dirty="0"/>
              <a:t>Revisiting Mrs. Ivy and Jack								      12</a:t>
            </a:r>
          </a:p>
          <a:p>
            <a:r>
              <a:rPr lang="en-US" sz="2400" dirty="0"/>
              <a:t>FAQs														      13</a:t>
            </a:r>
          </a:p>
          <a:p>
            <a:r>
              <a:rPr lang="en-US" sz="2400" dirty="0"/>
              <a:t>References													      14</a:t>
            </a:r>
          </a:p>
          <a:p>
            <a:endParaRPr lang="en-US" sz="2400" dirty="0"/>
          </a:p>
          <a:p>
            <a:endParaRPr lang="en-US" sz="2400" dirty="0"/>
          </a:p>
          <a:p>
            <a:endParaRPr lang="en-US" sz="2400" dirty="0"/>
          </a:p>
          <a:p>
            <a:endParaRPr lang="en-US" sz="2400" dirty="0"/>
          </a:p>
          <a:p>
            <a:endParaRPr lang="en-US" sz="2400" dirty="0"/>
          </a:p>
        </p:txBody>
      </p:sp>
      <p:sp>
        <p:nvSpPr>
          <p:cNvPr id="4" name="Footer Placeholder 3"/>
          <p:cNvSpPr>
            <a:spLocks noGrp="1"/>
          </p:cNvSpPr>
          <p:nvPr>
            <p:ph type="ftr" sz="quarter" idx="11"/>
          </p:nvPr>
        </p:nvSpPr>
        <p:spPr/>
        <p:txBody>
          <a:bodyPr/>
          <a:lstStyle/>
          <a:p>
            <a:r>
              <a:rPr lang="en-US"/>
              <a:t>Copyright 2011 E. Armbruster</a:t>
            </a:r>
          </a:p>
        </p:txBody>
      </p:sp>
      <p:sp>
        <p:nvSpPr>
          <p:cNvPr id="5" name="Slide Number Placeholder 4"/>
          <p:cNvSpPr>
            <a:spLocks noGrp="1"/>
          </p:cNvSpPr>
          <p:nvPr>
            <p:ph type="sldNum" sz="quarter" idx="12"/>
          </p:nvPr>
        </p:nvSpPr>
        <p:spPr/>
        <p:txBody>
          <a:bodyPr/>
          <a:lstStyle/>
          <a:p>
            <a:fld id="{A32FD42E-52BA-9340-A4E8-2A14866B5C28}" type="slidenum">
              <a:rPr lang="en-US" smtClean="0"/>
              <a:pPr/>
              <a:t>2</a:t>
            </a:fld>
            <a:endParaRPr lang="en-US"/>
          </a:p>
        </p:txBody>
      </p:sp>
      <p:graphicFrame>
        <p:nvGraphicFramePr>
          <p:cNvPr id="6" name="Table 5"/>
          <p:cNvGraphicFramePr>
            <a:graphicFrameLocks noGrp="1"/>
          </p:cNvGraphicFramePr>
          <p:nvPr/>
        </p:nvGraphicFramePr>
        <p:xfrm>
          <a:off x="1524000" y="593628"/>
          <a:ext cx="6096000" cy="182880"/>
        </p:xfrm>
        <a:graphic>
          <a:graphicData uri="http://schemas.openxmlformats.org/drawingml/2006/table">
            <a:tbl>
              <a:tblPr/>
              <a:tblGrid>
                <a:gridCol w="1950720">
                  <a:extLst>
                    <a:ext uri="{9D8B030D-6E8A-4147-A177-3AD203B41FA5}">
                      <a16:colId xmlns:a16="http://schemas.microsoft.com/office/drawing/2014/main" val="20000"/>
                    </a:ext>
                  </a:extLst>
                </a:gridCol>
                <a:gridCol w="121920">
                  <a:extLst>
                    <a:ext uri="{9D8B030D-6E8A-4147-A177-3AD203B41FA5}">
                      <a16:colId xmlns:a16="http://schemas.microsoft.com/office/drawing/2014/main" val="20001"/>
                    </a:ext>
                  </a:extLst>
                </a:gridCol>
                <a:gridCol w="1950720">
                  <a:extLst>
                    <a:ext uri="{9D8B030D-6E8A-4147-A177-3AD203B41FA5}">
                      <a16:colId xmlns:a16="http://schemas.microsoft.com/office/drawing/2014/main" val="20002"/>
                    </a:ext>
                  </a:extLst>
                </a:gridCol>
                <a:gridCol w="121920">
                  <a:extLst>
                    <a:ext uri="{9D8B030D-6E8A-4147-A177-3AD203B41FA5}">
                      <a16:colId xmlns:a16="http://schemas.microsoft.com/office/drawing/2014/main" val="20003"/>
                    </a:ext>
                  </a:extLst>
                </a:gridCol>
                <a:gridCol w="1950720">
                  <a:extLst>
                    <a:ext uri="{9D8B030D-6E8A-4147-A177-3AD203B41FA5}">
                      <a16:colId xmlns:a16="http://schemas.microsoft.com/office/drawing/2014/main" val="20004"/>
                    </a:ext>
                  </a:extLst>
                </a:gridCol>
              </a:tblGrid>
              <a:tr h="182880">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4F81BD"/>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8064A2"/>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dirty="0">
                        <a:latin typeface="Cambria"/>
                        <a:ea typeface="Times New Roman"/>
                        <a:cs typeface="Times New Roman"/>
                      </a:endParaRPr>
                    </a:p>
                  </a:txBody>
                  <a:tcPr marL="0" marR="0" marT="0" marB="0">
                    <a:lnL>
                      <a:noFill/>
                    </a:lnL>
                    <a:lnR>
                      <a:noFill/>
                    </a:lnR>
                    <a:lnT>
                      <a:noFill/>
                    </a:lnT>
                    <a:lnB>
                      <a:noFill/>
                    </a:lnB>
                    <a:solidFill>
                      <a:srgbClr val="9BBB59"/>
                    </a:solidFill>
                  </a:tcPr>
                </a:tc>
                <a:extLst>
                  <a:ext uri="{0D108BD9-81ED-4DB2-BD59-A6C34878D82A}">
                    <a16:rowId xmlns:a16="http://schemas.microsoft.com/office/drawing/2014/main" val="10000"/>
                  </a:ext>
                </a:extLst>
              </a:tr>
            </a:tbl>
          </a:graphicData>
        </a:graphic>
      </p:graphicFrame>
      <p:pic>
        <p:nvPicPr>
          <p:cNvPr id="8" name="Recorded Sound">
            <a:hlinkClick r:id="" action="ppaction://media"/>
          </p:cNvPr>
          <p:cNvPicPr>
            <a:picLocks noRot="1" noChangeAspect="1"/>
          </p:cNvPicPr>
          <p:nvPr>
            <a:wavAudioFile r:embed="rId1" name="Recorded Sound"/>
          </p:nvPr>
        </p:nvPicPr>
        <p:blipFill>
          <a:blip r:embed="rId4"/>
          <a:stretch>
            <a:fillRect/>
          </a:stretch>
        </p:blipFill>
        <p:spPr>
          <a:xfrm>
            <a:off x="4430713" y="3287713"/>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5088"/>
            <a:ext cx="8229600" cy="1143000"/>
          </a:xfrm>
        </p:spPr>
        <p:txBody>
          <a:bodyPr>
            <a:noAutofit/>
          </a:bodyPr>
          <a:lstStyle/>
          <a:p>
            <a:r>
              <a:rPr lang="en-US" sz="3600" dirty="0"/>
              <a:t>Positive Behavioral Support</a:t>
            </a:r>
          </a:p>
        </p:txBody>
      </p:sp>
      <p:sp>
        <p:nvSpPr>
          <p:cNvPr id="3" name="Content Placeholder 2"/>
          <p:cNvSpPr>
            <a:spLocks noGrp="1"/>
          </p:cNvSpPr>
          <p:nvPr>
            <p:ph idx="1"/>
          </p:nvPr>
        </p:nvSpPr>
        <p:spPr>
          <a:xfrm>
            <a:off x="457200" y="2224302"/>
            <a:ext cx="8229600" cy="4525963"/>
          </a:xfrm>
        </p:spPr>
        <p:txBody>
          <a:bodyPr/>
          <a:lstStyle/>
          <a:p>
            <a:r>
              <a:rPr lang="en-US" dirty="0"/>
              <a:t>Called PBS</a:t>
            </a:r>
          </a:p>
          <a:p>
            <a:r>
              <a:rPr lang="en-US" dirty="0"/>
              <a:t>A set of strategies used to promote behavioral achievement without punishing</a:t>
            </a:r>
          </a:p>
          <a:p>
            <a:r>
              <a:rPr lang="en-US" dirty="0"/>
              <a:t>Verbal </a:t>
            </a:r>
            <a:r>
              <a:rPr lang="en-US" dirty="0" err="1"/>
              <a:t>deescalation</a:t>
            </a:r>
            <a:r>
              <a:rPr lang="en-US" dirty="0"/>
              <a:t> is a positive way to teach your teen problem-solving skills, appropriate interactions and conflict-resolution skills</a:t>
            </a:r>
            <a:r>
              <a:rPr lang="en-US" baseline="30000" dirty="0"/>
              <a:t>3</a:t>
            </a:r>
            <a:r>
              <a:rPr lang="en-US" dirty="0"/>
              <a:t> </a:t>
            </a:r>
          </a:p>
          <a:p>
            <a:pPr>
              <a:buNone/>
            </a:pPr>
            <a:endParaRPr lang="en-US" dirty="0"/>
          </a:p>
        </p:txBody>
      </p:sp>
      <p:sp>
        <p:nvSpPr>
          <p:cNvPr id="4" name="Slide Number Placeholder 3"/>
          <p:cNvSpPr>
            <a:spLocks noGrp="1"/>
          </p:cNvSpPr>
          <p:nvPr>
            <p:ph type="sldNum" sz="quarter" idx="12"/>
          </p:nvPr>
        </p:nvSpPr>
        <p:spPr/>
        <p:txBody>
          <a:bodyPr/>
          <a:lstStyle/>
          <a:p>
            <a:fld id="{A32FD42E-52BA-9340-A4E8-2A14866B5C28}" type="slidenum">
              <a:rPr lang="en-US" smtClean="0"/>
              <a:pPr/>
              <a:t>3</a:t>
            </a:fld>
            <a:endParaRPr lang="en-US"/>
          </a:p>
        </p:txBody>
      </p:sp>
      <p:sp>
        <p:nvSpPr>
          <p:cNvPr id="5" name="Footer Placeholder 4"/>
          <p:cNvSpPr>
            <a:spLocks noGrp="1"/>
          </p:cNvSpPr>
          <p:nvPr>
            <p:ph type="ftr" sz="quarter" idx="11"/>
          </p:nvPr>
        </p:nvSpPr>
        <p:spPr/>
        <p:txBody>
          <a:bodyPr/>
          <a:lstStyle/>
          <a:p>
            <a:r>
              <a:rPr lang="en-US"/>
              <a:t>Copyright 2011 E. Armbruster</a:t>
            </a:r>
          </a:p>
        </p:txBody>
      </p:sp>
      <p:graphicFrame>
        <p:nvGraphicFramePr>
          <p:cNvPr id="6" name="Table 5"/>
          <p:cNvGraphicFramePr>
            <a:graphicFrameLocks noGrp="1"/>
          </p:cNvGraphicFramePr>
          <p:nvPr/>
        </p:nvGraphicFramePr>
        <p:xfrm>
          <a:off x="1524000" y="579755"/>
          <a:ext cx="6096000" cy="182880"/>
        </p:xfrm>
        <a:graphic>
          <a:graphicData uri="http://schemas.openxmlformats.org/drawingml/2006/table">
            <a:tbl>
              <a:tblPr/>
              <a:tblGrid>
                <a:gridCol w="1950720">
                  <a:extLst>
                    <a:ext uri="{9D8B030D-6E8A-4147-A177-3AD203B41FA5}">
                      <a16:colId xmlns:a16="http://schemas.microsoft.com/office/drawing/2014/main" val="20000"/>
                    </a:ext>
                  </a:extLst>
                </a:gridCol>
                <a:gridCol w="121920">
                  <a:extLst>
                    <a:ext uri="{9D8B030D-6E8A-4147-A177-3AD203B41FA5}">
                      <a16:colId xmlns:a16="http://schemas.microsoft.com/office/drawing/2014/main" val="20001"/>
                    </a:ext>
                  </a:extLst>
                </a:gridCol>
                <a:gridCol w="1950720">
                  <a:extLst>
                    <a:ext uri="{9D8B030D-6E8A-4147-A177-3AD203B41FA5}">
                      <a16:colId xmlns:a16="http://schemas.microsoft.com/office/drawing/2014/main" val="20002"/>
                    </a:ext>
                  </a:extLst>
                </a:gridCol>
                <a:gridCol w="121920">
                  <a:extLst>
                    <a:ext uri="{9D8B030D-6E8A-4147-A177-3AD203B41FA5}">
                      <a16:colId xmlns:a16="http://schemas.microsoft.com/office/drawing/2014/main" val="20003"/>
                    </a:ext>
                  </a:extLst>
                </a:gridCol>
                <a:gridCol w="1950720">
                  <a:extLst>
                    <a:ext uri="{9D8B030D-6E8A-4147-A177-3AD203B41FA5}">
                      <a16:colId xmlns:a16="http://schemas.microsoft.com/office/drawing/2014/main" val="20004"/>
                    </a:ext>
                  </a:extLst>
                </a:gridCol>
              </a:tblGrid>
              <a:tr h="182880">
                <a:tc>
                  <a:txBody>
                    <a:bodyPr/>
                    <a:lstStyle/>
                    <a:p>
                      <a:pPr marL="0" marR="0" algn="l">
                        <a:spcBef>
                          <a:spcPts val="0"/>
                        </a:spcBef>
                        <a:spcAft>
                          <a:spcPts val="0"/>
                        </a:spcAft>
                      </a:pPr>
                      <a:endParaRPr lang="en-US" sz="900" dirty="0">
                        <a:latin typeface="Cambria"/>
                        <a:ea typeface="Times New Roman"/>
                        <a:cs typeface="Times New Roman"/>
                      </a:endParaRPr>
                    </a:p>
                  </a:txBody>
                  <a:tcPr marL="0" marR="0" marT="0" marB="0">
                    <a:lnL>
                      <a:noFill/>
                    </a:lnL>
                    <a:lnR>
                      <a:noFill/>
                    </a:lnR>
                    <a:lnT>
                      <a:noFill/>
                    </a:lnT>
                    <a:lnB>
                      <a:noFill/>
                    </a:lnB>
                    <a:solidFill>
                      <a:srgbClr val="4F81BD"/>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dirty="0">
                        <a:latin typeface="Cambria"/>
                        <a:ea typeface="Times New Roman"/>
                        <a:cs typeface="Times New Roman"/>
                      </a:endParaRPr>
                    </a:p>
                  </a:txBody>
                  <a:tcPr marL="0" marR="0" marT="0" marB="0">
                    <a:lnL>
                      <a:noFill/>
                    </a:lnL>
                    <a:lnR>
                      <a:noFill/>
                    </a:lnR>
                    <a:lnT>
                      <a:noFill/>
                    </a:lnT>
                    <a:lnB>
                      <a:noFill/>
                    </a:lnB>
                    <a:solidFill>
                      <a:srgbClr val="8064A2"/>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dirty="0">
                        <a:latin typeface="Cambria"/>
                        <a:ea typeface="Times New Roman"/>
                        <a:cs typeface="Times New Roman"/>
                      </a:endParaRPr>
                    </a:p>
                  </a:txBody>
                  <a:tcPr marL="0" marR="0" marT="0" marB="0">
                    <a:lnL>
                      <a:noFill/>
                    </a:lnL>
                    <a:lnR>
                      <a:noFill/>
                    </a:lnR>
                    <a:lnT>
                      <a:noFill/>
                    </a:lnT>
                    <a:lnB>
                      <a:noFill/>
                    </a:lnB>
                    <a:solidFill>
                      <a:srgbClr val="9BBB59"/>
                    </a:solidFill>
                  </a:tcPr>
                </a:tc>
                <a:extLst>
                  <a:ext uri="{0D108BD9-81ED-4DB2-BD59-A6C34878D82A}">
                    <a16:rowId xmlns:a16="http://schemas.microsoft.com/office/drawing/2014/main" val="10000"/>
                  </a:ext>
                </a:extLst>
              </a:tr>
            </a:tbl>
          </a:graphicData>
        </a:graphic>
      </p:graphicFrame>
      <p:pic>
        <p:nvPicPr>
          <p:cNvPr id="8" name="Recorded Sound">
            <a:hlinkClick r:id="" action="ppaction://media"/>
          </p:cNvPr>
          <p:cNvPicPr>
            <a:picLocks noRot="1" noChangeAspect="1"/>
          </p:cNvPicPr>
          <p:nvPr>
            <a:wavAudioFile r:embed="rId1" name="Recorded Sound"/>
          </p:nvPr>
        </p:nvPicPr>
        <p:blipFill>
          <a:blip r:embed="rId4"/>
          <a:stretch>
            <a:fillRect/>
          </a:stretch>
        </p:blipFill>
        <p:spPr>
          <a:xfrm>
            <a:off x="4430713" y="3287713"/>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00"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4226"/>
            <a:ext cx="8229600" cy="1143000"/>
          </a:xfrm>
        </p:spPr>
        <p:txBody>
          <a:bodyPr/>
          <a:lstStyle/>
          <a:p>
            <a:r>
              <a:rPr lang="en-US" dirty="0"/>
              <a:t>What is verbal </a:t>
            </a:r>
            <a:r>
              <a:rPr lang="en-US" dirty="0" err="1"/>
              <a:t>deescalation</a:t>
            </a:r>
            <a:r>
              <a:rPr lang="en-US" dirty="0"/>
              <a:t>?</a:t>
            </a:r>
          </a:p>
        </p:txBody>
      </p:sp>
      <p:sp>
        <p:nvSpPr>
          <p:cNvPr id="3" name="Content Placeholder 2"/>
          <p:cNvSpPr>
            <a:spLocks noGrp="1"/>
          </p:cNvSpPr>
          <p:nvPr>
            <p:ph idx="1"/>
          </p:nvPr>
        </p:nvSpPr>
        <p:spPr>
          <a:xfrm>
            <a:off x="457200" y="2021106"/>
            <a:ext cx="8229600" cy="4525963"/>
          </a:xfrm>
        </p:spPr>
        <p:txBody>
          <a:bodyPr>
            <a:normAutofit/>
          </a:bodyPr>
          <a:lstStyle/>
          <a:p>
            <a:r>
              <a:rPr lang="en-US" dirty="0"/>
              <a:t>Using words to calm a situation</a:t>
            </a:r>
          </a:p>
          <a:p>
            <a:r>
              <a:rPr lang="en-US" dirty="0"/>
              <a:t>Slow way to resolve a heated situation by showing respect for the other person’s emotions</a:t>
            </a:r>
            <a:r>
              <a:rPr lang="en-US" baseline="30000" dirty="0"/>
              <a:t>2</a:t>
            </a:r>
            <a:endParaRPr lang="en-US" sz="2400" dirty="0"/>
          </a:p>
          <a:p>
            <a:r>
              <a:rPr lang="en-US" dirty="0"/>
              <a:t>Used to prevent arguments from becoming physical</a:t>
            </a:r>
          </a:p>
          <a:p>
            <a:r>
              <a:rPr lang="en-US" dirty="0"/>
              <a:t>Great for use with teenagers</a:t>
            </a:r>
          </a:p>
        </p:txBody>
      </p:sp>
      <p:sp>
        <p:nvSpPr>
          <p:cNvPr id="4" name="Slide Number Placeholder 3"/>
          <p:cNvSpPr>
            <a:spLocks noGrp="1"/>
          </p:cNvSpPr>
          <p:nvPr>
            <p:ph type="sldNum" sz="quarter" idx="12"/>
          </p:nvPr>
        </p:nvSpPr>
        <p:spPr/>
        <p:txBody>
          <a:bodyPr/>
          <a:lstStyle/>
          <a:p>
            <a:fld id="{A32FD42E-52BA-9340-A4E8-2A14866B5C28}" type="slidenum">
              <a:rPr lang="en-US" smtClean="0"/>
              <a:pPr/>
              <a:t>4</a:t>
            </a:fld>
            <a:endParaRPr lang="en-US"/>
          </a:p>
        </p:txBody>
      </p:sp>
      <p:sp>
        <p:nvSpPr>
          <p:cNvPr id="5" name="Footer Placeholder 4"/>
          <p:cNvSpPr>
            <a:spLocks noGrp="1"/>
          </p:cNvSpPr>
          <p:nvPr>
            <p:ph type="ftr" sz="quarter" idx="11"/>
          </p:nvPr>
        </p:nvSpPr>
        <p:spPr/>
        <p:txBody>
          <a:bodyPr/>
          <a:lstStyle/>
          <a:p>
            <a:r>
              <a:rPr lang="en-US"/>
              <a:t>Copyright 2011 E. Armbruster</a:t>
            </a:r>
          </a:p>
        </p:txBody>
      </p:sp>
      <p:graphicFrame>
        <p:nvGraphicFramePr>
          <p:cNvPr id="6" name="Table 5"/>
          <p:cNvGraphicFramePr>
            <a:graphicFrameLocks noGrp="1"/>
          </p:cNvGraphicFramePr>
          <p:nvPr/>
        </p:nvGraphicFramePr>
        <p:xfrm>
          <a:off x="1524000" y="591036"/>
          <a:ext cx="6096000" cy="182880"/>
        </p:xfrm>
        <a:graphic>
          <a:graphicData uri="http://schemas.openxmlformats.org/drawingml/2006/table">
            <a:tbl>
              <a:tblPr/>
              <a:tblGrid>
                <a:gridCol w="1950720">
                  <a:extLst>
                    <a:ext uri="{9D8B030D-6E8A-4147-A177-3AD203B41FA5}">
                      <a16:colId xmlns:a16="http://schemas.microsoft.com/office/drawing/2014/main" val="20000"/>
                    </a:ext>
                  </a:extLst>
                </a:gridCol>
                <a:gridCol w="121920">
                  <a:extLst>
                    <a:ext uri="{9D8B030D-6E8A-4147-A177-3AD203B41FA5}">
                      <a16:colId xmlns:a16="http://schemas.microsoft.com/office/drawing/2014/main" val="20001"/>
                    </a:ext>
                  </a:extLst>
                </a:gridCol>
                <a:gridCol w="1950720">
                  <a:extLst>
                    <a:ext uri="{9D8B030D-6E8A-4147-A177-3AD203B41FA5}">
                      <a16:colId xmlns:a16="http://schemas.microsoft.com/office/drawing/2014/main" val="20002"/>
                    </a:ext>
                  </a:extLst>
                </a:gridCol>
                <a:gridCol w="121920">
                  <a:extLst>
                    <a:ext uri="{9D8B030D-6E8A-4147-A177-3AD203B41FA5}">
                      <a16:colId xmlns:a16="http://schemas.microsoft.com/office/drawing/2014/main" val="20003"/>
                    </a:ext>
                  </a:extLst>
                </a:gridCol>
                <a:gridCol w="1950720">
                  <a:extLst>
                    <a:ext uri="{9D8B030D-6E8A-4147-A177-3AD203B41FA5}">
                      <a16:colId xmlns:a16="http://schemas.microsoft.com/office/drawing/2014/main" val="20004"/>
                    </a:ext>
                  </a:extLst>
                </a:gridCol>
              </a:tblGrid>
              <a:tr h="182880">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4F81BD"/>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8064A2"/>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dirty="0">
                        <a:latin typeface="Cambria"/>
                        <a:ea typeface="Times New Roman"/>
                        <a:cs typeface="Times New Roman"/>
                      </a:endParaRPr>
                    </a:p>
                  </a:txBody>
                  <a:tcPr marL="0" marR="0" marT="0" marB="0">
                    <a:lnL>
                      <a:noFill/>
                    </a:lnL>
                    <a:lnR>
                      <a:noFill/>
                    </a:lnR>
                    <a:lnT>
                      <a:noFill/>
                    </a:lnT>
                    <a:lnB>
                      <a:noFill/>
                    </a:lnB>
                    <a:solidFill>
                      <a:srgbClr val="9BBB59"/>
                    </a:solidFill>
                  </a:tcPr>
                </a:tc>
                <a:extLst>
                  <a:ext uri="{0D108BD9-81ED-4DB2-BD59-A6C34878D82A}">
                    <a16:rowId xmlns:a16="http://schemas.microsoft.com/office/drawing/2014/main" val="10000"/>
                  </a:ext>
                </a:extLst>
              </a:tr>
            </a:tbl>
          </a:graphicData>
        </a:graphic>
      </p:graphicFrame>
      <p:pic>
        <p:nvPicPr>
          <p:cNvPr id="7" name="Recorded Sound">
            <a:hlinkClick r:id="" action="ppaction://media"/>
          </p:cNvPr>
          <p:cNvPicPr>
            <a:picLocks noRot="1" noChangeAspect="1"/>
          </p:cNvPicPr>
          <p:nvPr>
            <a:wavAudioFile r:embed="rId1" name="Recorded Sound"/>
          </p:nvPr>
        </p:nvPicPr>
        <p:blipFill>
          <a:blip r:embed="rId4"/>
          <a:stretch>
            <a:fillRect/>
          </a:stretch>
        </p:blipFill>
        <p:spPr>
          <a:xfrm>
            <a:off x="4430713" y="3287713"/>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2282"/>
            <a:ext cx="8229600" cy="1143000"/>
          </a:xfrm>
        </p:spPr>
        <p:txBody>
          <a:bodyPr>
            <a:normAutofit fontScale="90000"/>
          </a:bodyPr>
          <a:lstStyle/>
          <a:p>
            <a:r>
              <a:rPr lang="en-US" dirty="0"/>
              <a:t>Why should I use this technique with teenagers?</a:t>
            </a:r>
          </a:p>
        </p:txBody>
      </p:sp>
      <p:sp>
        <p:nvSpPr>
          <p:cNvPr id="3" name="Content Placeholder 2"/>
          <p:cNvSpPr>
            <a:spLocks noGrp="1"/>
          </p:cNvSpPr>
          <p:nvPr>
            <p:ph idx="1"/>
          </p:nvPr>
        </p:nvSpPr>
        <p:spPr>
          <a:xfrm>
            <a:off x="457200" y="2267844"/>
            <a:ext cx="8229600" cy="4525963"/>
          </a:xfrm>
        </p:spPr>
        <p:txBody>
          <a:bodyPr>
            <a:normAutofit fontScale="85000" lnSpcReduction="20000"/>
          </a:bodyPr>
          <a:lstStyle/>
          <a:p>
            <a:pPr>
              <a:spcAft>
                <a:spcPts val="3000"/>
              </a:spcAft>
              <a:buNone/>
            </a:pPr>
            <a:r>
              <a:rPr lang="en-US" dirty="0"/>
              <a:t>Teenagers are like bulls in a bull fight. They:</a:t>
            </a:r>
          </a:p>
          <a:p>
            <a:pPr>
              <a:spcAft>
                <a:spcPts val="3000"/>
              </a:spcAft>
            </a:pPr>
            <a:r>
              <a:rPr lang="en-US" dirty="0"/>
              <a:t>Like to “fight”</a:t>
            </a:r>
          </a:p>
          <a:p>
            <a:pPr>
              <a:spcAft>
                <a:spcPts val="3000"/>
              </a:spcAft>
            </a:pPr>
            <a:r>
              <a:rPr lang="en-US" dirty="0"/>
              <a:t>Like getting the “last charge”</a:t>
            </a:r>
          </a:p>
          <a:p>
            <a:pPr>
              <a:spcAft>
                <a:spcPts val="600"/>
              </a:spcAft>
            </a:pPr>
            <a:r>
              <a:rPr lang="en-US" dirty="0"/>
              <a:t>Become emotionally aroused quick</a:t>
            </a:r>
          </a:p>
          <a:p>
            <a:pPr>
              <a:spcAft>
                <a:spcPts val="600"/>
              </a:spcAft>
              <a:buNone/>
            </a:pPr>
            <a:r>
              <a:rPr lang="en-US" dirty="0"/>
              <a:t>	         (You can say they “see red” quickly like a bull)</a:t>
            </a:r>
          </a:p>
          <a:p>
            <a:pPr>
              <a:spcAft>
                <a:spcPts val="3000"/>
              </a:spcAft>
            </a:pPr>
            <a:r>
              <a:rPr lang="en-US" dirty="0"/>
              <a:t>Verbal </a:t>
            </a:r>
            <a:r>
              <a:rPr lang="en-US" dirty="0" err="1"/>
              <a:t>deescalation</a:t>
            </a:r>
            <a:r>
              <a:rPr lang="en-US" dirty="0"/>
              <a:t> is like putting down the red flag and walking away from the bull fight.</a:t>
            </a:r>
          </a:p>
          <a:p>
            <a:endParaRPr lang="en-US" dirty="0"/>
          </a:p>
          <a:p>
            <a:pPr>
              <a:buNone/>
            </a:pPr>
            <a:endParaRPr lang="en-US" dirty="0"/>
          </a:p>
          <a:p>
            <a:endParaRPr lang="en-US" dirty="0"/>
          </a:p>
        </p:txBody>
      </p:sp>
      <p:sp>
        <p:nvSpPr>
          <p:cNvPr id="4" name="Footer Placeholder 3"/>
          <p:cNvSpPr>
            <a:spLocks noGrp="1"/>
          </p:cNvSpPr>
          <p:nvPr>
            <p:ph type="ftr" sz="quarter" idx="11"/>
          </p:nvPr>
        </p:nvSpPr>
        <p:spPr/>
        <p:txBody>
          <a:bodyPr/>
          <a:lstStyle/>
          <a:p>
            <a:r>
              <a:rPr lang="en-US"/>
              <a:t>Copyright 2011 E. Armbruster</a:t>
            </a:r>
          </a:p>
        </p:txBody>
      </p:sp>
      <p:sp>
        <p:nvSpPr>
          <p:cNvPr id="5" name="Slide Number Placeholder 4"/>
          <p:cNvSpPr>
            <a:spLocks noGrp="1"/>
          </p:cNvSpPr>
          <p:nvPr>
            <p:ph type="sldNum" sz="quarter" idx="12"/>
          </p:nvPr>
        </p:nvSpPr>
        <p:spPr/>
        <p:txBody>
          <a:bodyPr/>
          <a:lstStyle/>
          <a:p>
            <a:fld id="{A32FD42E-52BA-9340-A4E8-2A14866B5C28}" type="slidenum">
              <a:rPr lang="en-US" smtClean="0"/>
              <a:pPr/>
              <a:t>5</a:t>
            </a:fld>
            <a:endParaRPr lang="en-US"/>
          </a:p>
        </p:txBody>
      </p:sp>
      <p:pic>
        <p:nvPicPr>
          <p:cNvPr id="6" name="Picture 5" descr="bullfight.jpg"/>
          <p:cNvPicPr>
            <a:picLocks noChangeAspect="1"/>
          </p:cNvPicPr>
          <p:nvPr/>
        </p:nvPicPr>
        <p:blipFill>
          <a:blip r:embed="rId4"/>
          <a:stretch>
            <a:fillRect/>
          </a:stretch>
        </p:blipFill>
        <p:spPr>
          <a:xfrm>
            <a:off x="5999388" y="2875190"/>
            <a:ext cx="2687411" cy="2006600"/>
          </a:xfrm>
          <a:prstGeom prst="rect">
            <a:avLst/>
          </a:prstGeom>
        </p:spPr>
      </p:pic>
      <p:graphicFrame>
        <p:nvGraphicFramePr>
          <p:cNvPr id="7" name="Table 6"/>
          <p:cNvGraphicFramePr>
            <a:graphicFrameLocks noGrp="1"/>
          </p:cNvGraphicFramePr>
          <p:nvPr/>
        </p:nvGraphicFramePr>
        <p:xfrm>
          <a:off x="1524000" y="558074"/>
          <a:ext cx="6096000" cy="182880"/>
        </p:xfrm>
        <a:graphic>
          <a:graphicData uri="http://schemas.openxmlformats.org/drawingml/2006/table">
            <a:tbl>
              <a:tblPr/>
              <a:tblGrid>
                <a:gridCol w="1950720">
                  <a:extLst>
                    <a:ext uri="{9D8B030D-6E8A-4147-A177-3AD203B41FA5}">
                      <a16:colId xmlns:a16="http://schemas.microsoft.com/office/drawing/2014/main" val="20000"/>
                    </a:ext>
                  </a:extLst>
                </a:gridCol>
                <a:gridCol w="121920">
                  <a:extLst>
                    <a:ext uri="{9D8B030D-6E8A-4147-A177-3AD203B41FA5}">
                      <a16:colId xmlns:a16="http://schemas.microsoft.com/office/drawing/2014/main" val="20001"/>
                    </a:ext>
                  </a:extLst>
                </a:gridCol>
                <a:gridCol w="1950720">
                  <a:extLst>
                    <a:ext uri="{9D8B030D-6E8A-4147-A177-3AD203B41FA5}">
                      <a16:colId xmlns:a16="http://schemas.microsoft.com/office/drawing/2014/main" val="20002"/>
                    </a:ext>
                  </a:extLst>
                </a:gridCol>
                <a:gridCol w="121920">
                  <a:extLst>
                    <a:ext uri="{9D8B030D-6E8A-4147-A177-3AD203B41FA5}">
                      <a16:colId xmlns:a16="http://schemas.microsoft.com/office/drawing/2014/main" val="20003"/>
                    </a:ext>
                  </a:extLst>
                </a:gridCol>
                <a:gridCol w="1950720">
                  <a:extLst>
                    <a:ext uri="{9D8B030D-6E8A-4147-A177-3AD203B41FA5}">
                      <a16:colId xmlns:a16="http://schemas.microsoft.com/office/drawing/2014/main" val="20004"/>
                    </a:ext>
                  </a:extLst>
                </a:gridCol>
              </a:tblGrid>
              <a:tr h="182880">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4F81BD"/>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8064A2"/>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dirty="0">
                        <a:latin typeface="Cambria"/>
                        <a:ea typeface="Times New Roman"/>
                        <a:cs typeface="Times New Roman"/>
                      </a:endParaRPr>
                    </a:p>
                  </a:txBody>
                  <a:tcPr marL="0" marR="0" marT="0" marB="0">
                    <a:lnL>
                      <a:noFill/>
                    </a:lnL>
                    <a:lnR>
                      <a:noFill/>
                    </a:lnR>
                    <a:lnT>
                      <a:noFill/>
                    </a:lnT>
                    <a:lnB>
                      <a:noFill/>
                    </a:lnB>
                    <a:solidFill>
                      <a:srgbClr val="9BBB59"/>
                    </a:solidFill>
                  </a:tcPr>
                </a:tc>
                <a:extLst>
                  <a:ext uri="{0D108BD9-81ED-4DB2-BD59-A6C34878D82A}">
                    <a16:rowId xmlns:a16="http://schemas.microsoft.com/office/drawing/2014/main" val="10000"/>
                  </a:ext>
                </a:extLst>
              </a:tr>
            </a:tbl>
          </a:graphicData>
        </a:graphic>
      </p:graphicFrame>
      <p:pic>
        <p:nvPicPr>
          <p:cNvPr id="8" name="Recorded Sound">
            <a:hlinkClick r:id="" action="ppaction://media"/>
          </p:cNvPr>
          <p:cNvPicPr>
            <a:picLocks noRot="1" noChangeAspect="1"/>
          </p:cNvPicPr>
          <p:nvPr>
            <a:wavAudioFile r:embed="rId1" name="Recorded Sound"/>
          </p:nvPr>
        </p:nvPicPr>
        <p:blipFill>
          <a:blip r:embed="rId5"/>
          <a:stretch>
            <a:fillRect/>
          </a:stretch>
        </p:blipFill>
        <p:spPr>
          <a:xfrm>
            <a:off x="4430713" y="3287713"/>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8114"/>
            <a:ext cx="8229600" cy="1143000"/>
          </a:xfrm>
        </p:spPr>
        <p:txBody>
          <a:bodyPr/>
          <a:lstStyle/>
          <a:p>
            <a:r>
              <a:rPr lang="en-US" dirty="0"/>
              <a:t>Key Words</a:t>
            </a:r>
          </a:p>
        </p:txBody>
      </p:sp>
      <p:sp>
        <p:nvSpPr>
          <p:cNvPr id="3" name="Content Placeholder 2"/>
          <p:cNvSpPr>
            <a:spLocks noGrp="1"/>
          </p:cNvSpPr>
          <p:nvPr>
            <p:ph idx="1"/>
          </p:nvPr>
        </p:nvSpPr>
        <p:spPr>
          <a:xfrm>
            <a:off x="457200" y="1803396"/>
            <a:ext cx="8229600" cy="4525963"/>
          </a:xfrm>
        </p:spPr>
        <p:txBody>
          <a:bodyPr>
            <a:normAutofit fontScale="77500" lnSpcReduction="20000"/>
          </a:bodyPr>
          <a:lstStyle/>
          <a:p>
            <a:pPr>
              <a:buNone/>
            </a:pPr>
            <a:r>
              <a:rPr lang="en-US" dirty="0"/>
              <a:t>A list of words to help you understand this topic:</a:t>
            </a:r>
          </a:p>
          <a:p>
            <a:r>
              <a:rPr lang="en-US" u="sng" dirty="0" err="1"/>
              <a:t>Deescalation</a:t>
            </a:r>
            <a:r>
              <a:rPr lang="en-US" dirty="0"/>
              <a:t>: a process of resolving an emotional situation, such as an argument. It prevents  the situation from getting worse or becoming physical.</a:t>
            </a:r>
          </a:p>
          <a:p>
            <a:r>
              <a:rPr lang="en-US" u="sng" dirty="0"/>
              <a:t>Evidence-based practice</a:t>
            </a:r>
            <a:r>
              <a:rPr lang="en-US" dirty="0"/>
              <a:t>: strategies grounded in research that have been tried and tested with data proving its effectiveness. </a:t>
            </a:r>
          </a:p>
          <a:p>
            <a:r>
              <a:rPr lang="en-US" u="sng" dirty="0"/>
              <a:t>Intervention</a:t>
            </a:r>
            <a:r>
              <a:rPr lang="en-US" dirty="0"/>
              <a:t>: a method used with a child or teen to change a behavior or emotion. It may also be used to help a child academically. </a:t>
            </a:r>
            <a:r>
              <a:rPr lang="en-US" baseline="30000" dirty="0"/>
              <a:t>4</a:t>
            </a:r>
            <a:endParaRPr lang="en-US" sz="2824" dirty="0"/>
          </a:p>
          <a:p>
            <a:r>
              <a:rPr lang="en-US" u="sng" dirty="0" err="1"/>
              <a:t>Reinforcer</a:t>
            </a:r>
            <a:r>
              <a:rPr lang="en-US" dirty="0"/>
              <a:t>: anything that ensures a behavior will continue. </a:t>
            </a:r>
            <a:r>
              <a:rPr lang="en-US" dirty="0" err="1"/>
              <a:t>Reinforcers</a:t>
            </a:r>
            <a:r>
              <a:rPr lang="en-US" dirty="0"/>
              <a:t> may keep a positive or negative behavior occurring.</a:t>
            </a:r>
          </a:p>
          <a:p>
            <a:pPr>
              <a:buNone/>
            </a:pPr>
            <a:endParaRPr lang="en-US" sz="1500" baseline="30000" dirty="0"/>
          </a:p>
          <a:p>
            <a:pPr>
              <a:buNone/>
            </a:pPr>
            <a:endParaRPr lang="en-US" sz="1500" baseline="30000" dirty="0"/>
          </a:p>
          <a:p>
            <a:pPr>
              <a:buNone/>
            </a:pPr>
            <a:endParaRPr lang="en-US" dirty="0"/>
          </a:p>
        </p:txBody>
      </p:sp>
      <p:sp>
        <p:nvSpPr>
          <p:cNvPr id="4" name="Slide Number Placeholder 3"/>
          <p:cNvSpPr>
            <a:spLocks noGrp="1"/>
          </p:cNvSpPr>
          <p:nvPr>
            <p:ph type="sldNum" sz="quarter" idx="12"/>
          </p:nvPr>
        </p:nvSpPr>
        <p:spPr/>
        <p:txBody>
          <a:bodyPr/>
          <a:lstStyle/>
          <a:p>
            <a:fld id="{A32FD42E-52BA-9340-A4E8-2A14866B5C28}" type="slidenum">
              <a:rPr lang="en-US" smtClean="0"/>
              <a:pPr/>
              <a:t>6</a:t>
            </a:fld>
            <a:endParaRPr lang="en-US"/>
          </a:p>
        </p:txBody>
      </p:sp>
      <p:sp>
        <p:nvSpPr>
          <p:cNvPr id="5" name="Footer Placeholder 4"/>
          <p:cNvSpPr>
            <a:spLocks noGrp="1"/>
          </p:cNvSpPr>
          <p:nvPr>
            <p:ph type="ftr" sz="quarter" idx="11"/>
          </p:nvPr>
        </p:nvSpPr>
        <p:spPr/>
        <p:txBody>
          <a:bodyPr/>
          <a:lstStyle/>
          <a:p>
            <a:r>
              <a:rPr lang="en-US"/>
              <a:t>Copyright 2011 E. Armbruster</a:t>
            </a:r>
          </a:p>
        </p:txBody>
      </p:sp>
      <p:graphicFrame>
        <p:nvGraphicFramePr>
          <p:cNvPr id="6" name="Table 5"/>
          <p:cNvGraphicFramePr>
            <a:graphicFrameLocks noGrp="1"/>
          </p:cNvGraphicFramePr>
          <p:nvPr/>
        </p:nvGraphicFramePr>
        <p:xfrm>
          <a:off x="1524000" y="557929"/>
          <a:ext cx="6096000" cy="182880"/>
        </p:xfrm>
        <a:graphic>
          <a:graphicData uri="http://schemas.openxmlformats.org/drawingml/2006/table">
            <a:tbl>
              <a:tblPr/>
              <a:tblGrid>
                <a:gridCol w="1950720">
                  <a:extLst>
                    <a:ext uri="{9D8B030D-6E8A-4147-A177-3AD203B41FA5}">
                      <a16:colId xmlns:a16="http://schemas.microsoft.com/office/drawing/2014/main" val="20000"/>
                    </a:ext>
                  </a:extLst>
                </a:gridCol>
                <a:gridCol w="121920">
                  <a:extLst>
                    <a:ext uri="{9D8B030D-6E8A-4147-A177-3AD203B41FA5}">
                      <a16:colId xmlns:a16="http://schemas.microsoft.com/office/drawing/2014/main" val="20001"/>
                    </a:ext>
                  </a:extLst>
                </a:gridCol>
                <a:gridCol w="1950720">
                  <a:extLst>
                    <a:ext uri="{9D8B030D-6E8A-4147-A177-3AD203B41FA5}">
                      <a16:colId xmlns:a16="http://schemas.microsoft.com/office/drawing/2014/main" val="20002"/>
                    </a:ext>
                  </a:extLst>
                </a:gridCol>
                <a:gridCol w="121920">
                  <a:extLst>
                    <a:ext uri="{9D8B030D-6E8A-4147-A177-3AD203B41FA5}">
                      <a16:colId xmlns:a16="http://schemas.microsoft.com/office/drawing/2014/main" val="20003"/>
                    </a:ext>
                  </a:extLst>
                </a:gridCol>
                <a:gridCol w="1950720">
                  <a:extLst>
                    <a:ext uri="{9D8B030D-6E8A-4147-A177-3AD203B41FA5}">
                      <a16:colId xmlns:a16="http://schemas.microsoft.com/office/drawing/2014/main" val="20004"/>
                    </a:ext>
                  </a:extLst>
                </a:gridCol>
              </a:tblGrid>
              <a:tr h="182880">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4F81BD"/>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8064A2"/>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dirty="0">
                        <a:latin typeface="Cambria"/>
                        <a:ea typeface="Times New Roman"/>
                        <a:cs typeface="Times New Roman"/>
                      </a:endParaRPr>
                    </a:p>
                  </a:txBody>
                  <a:tcPr marL="0" marR="0" marT="0" marB="0">
                    <a:lnL>
                      <a:noFill/>
                    </a:lnL>
                    <a:lnR>
                      <a:noFill/>
                    </a:lnR>
                    <a:lnT>
                      <a:noFill/>
                    </a:lnT>
                    <a:lnB>
                      <a:noFill/>
                    </a:lnB>
                    <a:solidFill>
                      <a:srgbClr val="9BBB59"/>
                    </a:solidFill>
                  </a:tcPr>
                </a:tc>
                <a:extLst>
                  <a:ext uri="{0D108BD9-81ED-4DB2-BD59-A6C34878D82A}">
                    <a16:rowId xmlns:a16="http://schemas.microsoft.com/office/drawing/2014/main" val="10000"/>
                  </a:ext>
                </a:extLst>
              </a:tr>
            </a:tbl>
          </a:graphicData>
        </a:graphic>
      </p:graphicFrame>
      <p:pic>
        <p:nvPicPr>
          <p:cNvPr id="7" name="Recorded Sound">
            <a:hlinkClick r:id="" action="ppaction://media"/>
          </p:cNvPr>
          <p:cNvPicPr>
            <a:picLocks noRot="1" noChangeAspect="1"/>
          </p:cNvPicPr>
          <p:nvPr>
            <a:wavAudioFile r:embed="rId1" name="Recorded Sound"/>
          </p:nvPr>
        </p:nvPicPr>
        <p:blipFill>
          <a:blip r:embed="rId4"/>
          <a:stretch>
            <a:fillRect/>
          </a:stretch>
        </p:blipFill>
        <p:spPr>
          <a:xfrm>
            <a:off x="4430713" y="3287713"/>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00"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6381"/>
            <a:ext cx="8229600" cy="1143000"/>
          </a:xfrm>
        </p:spPr>
        <p:txBody>
          <a:bodyPr/>
          <a:lstStyle/>
          <a:p>
            <a:r>
              <a:rPr lang="en-US" dirty="0"/>
              <a:t>Why verbal </a:t>
            </a:r>
            <a:r>
              <a:rPr lang="en-US" dirty="0" err="1"/>
              <a:t>deescalation</a:t>
            </a:r>
            <a:r>
              <a:rPr lang="en-US" dirty="0"/>
              <a:t>?</a:t>
            </a:r>
          </a:p>
        </p:txBody>
      </p:sp>
      <p:sp>
        <p:nvSpPr>
          <p:cNvPr id="3" name="Content Placeholder 2"/>
          <p:cNvSpPr>
            <a:spLocks noGrp="1"/>
          </p:cNvSpPr>
          <p:nvPr>
            <p:ph idx="1"/>
          </p:nvPr>
        </p:nvSpPr>
        <p:spPr>
          <a:xfrm>
            <a:off x="457200" y="2166246"/>
            <a:ext cx="8229600" cy="4525963"/>
          </a:xfrm>
        </p:spPr>
        <p:txBody>
          <a:bodyPr/>
          <a:lstStyle/>
          <a:p>
            <a:r>
              <a:rPr lang="en-US" dirty="0"/>
              <a:t>Teaching your child proper ways to handle verbal aggression will prevent it from happening in the future.</a:t>
            </a:r>
            <a:r>
              <a:rPr lang="en-US" baseline="30000" dirty="0"/>
              <a:t>3</a:t>
            </a:r>
            <a:r>
              <a:rPr lang="en-US" dirty="0"/>
              <a:t> </a:t>
            </a:r>
          </a:p>
          <a:p>
            <a:r>
              <a:rPr lang="en-US" dirty="0"/>
              <a:t>For parents to effectively change their child’s behavior, they must understand the interventions they will be using.</a:t>
            </a:r>
            <a:r>
              <a:rPr lang="en-US" baseline="30000" dirty="0"/>
              <a:t>5</a:t>
            </a:r>
            <a:endParaRPr lang="en-US" dirty="0"/>
          </a:p>
        </p:txBody>
      </p:sp>
      <p:sp>
        <p:nvSpPr>
          <p:cNvPr id="4" name="Slide Number Placeholder 3"/>
          <p:cNvSpPr>
            <a:spLocks noGrp="1"/>
          </p:cNvSpPr>
          <p:nvPr>
            <p:ph type="sldNum" sz="quarter" idx="12"/>
          </p:nvPr>
        </p:nvSpPr>
        <p:spPr/>
        <p:txBody>
          <a:bodyPr/>
          <a:lstStyle/>
          <a:p>
            <a:fld id="{A32FD42E-52BA-9340-A4E8-2A14866B5C28}" type="slidenum">
              <a:rPr lang="en-US" smtClean="0"/>
              <a:pPr/>
              <a:t>7</a:t>
            </a:fld>
            <a:endParaRPr lang="en-US"/>
          </a:p>
        </p:txBody>
      </p:sp>
      <p:sp>
        <p:nvSpPr>
          <p:cNvPr id="5" name="Footer Placeholder 4"/>
          <p:cNvSpPr>
            <a:spLocks noGrp="1"/>
          </p:cNvSpPr>
          <p:nvPr>
            <p:ph type="ftr" sz="quarter" idx="11"/>
          </p:nvPr>
        </p:nvSpPr>
        <p:spPr/>
        <p:txBody>
          <a:bodyPr/>
          <a:lstStyle/>
          <a:p>
            <a:r>
              <a:rPr lang="en-US"/>
              <a:t>Copyright 2011 E. Armbruster</a:t>
            </a:r>
          </a:p>
        </p:txBody>
      </p:sp>
      <p:graphicFrame>
        <p:nvGraphicFramePr>
          <p:cNvPr id="6" name="Table 5"/>
          <p:cNvGraphicFramePr>
            <a:graphicFrameLocks noGrp="1"/>
          </p:cNvGraphicFramePr>
          <p:nvPr/>
        </p:nvGraphicFramePr>
        <p:xfrm>
          <a:off x="1524000" y="643618"/>
          <a:ext cx="6096000" cy="182880"/>
        </p:xfrm>
        <a:graphic>
          <a:graphicData uri="http://schemas.openxmlformats.org/drawingml/2006/table">
            <a:tbl>
              <a:tblPr/>
              <a:tblGrid>
                <a:gridCol w="1950720">
                  <a:extLst>
                    <a:ext uri="{9D8B030D-6E8A-4147-A177-3AD203B41FA5}">
                      <a16:colId xmlns:a16="http://schemas.microsoft.com/office/drawing/2014/main" val="20000"/>
                    </a:ext>
                  </a:extLst>
                </a:gridCol>
                <a:gridCol w="121920">
                  <a:extLst>
                    <a:ext uri="{9D8B030D-6E8A-4147-A177-3AD203B41FA5}">
                      <a16:colId xmlns:a16="http://schemas.microsoft.com/office/drawing/2014/main" val="20001"/>
                    </a:ext>
                  </a:extLst>
                </a:gridCol>
                <a:gridCol w="1950720">
                  <a:extLst>
                    <a:ext uri="{9D8B030D-6E8A-4147-A177-3AD203B41FA5}">
                      <a16:colId xmlns:a16="http://schemas.microsoft.com/office/drawing/2014/main" val="20002"/>
                    </a:ext>
                  </a:extLst>
                </a:gridCol>
                <a:gridCol w="121920">
                  <a:extLst>
                    <a:ext uri="{9D8B030D-6E8A-4147-A177-3AD203B41FA5}">
                      <a16:colId xmlns:a16="http://schemas.microsoft.com/office/drawing/2014/main" val="20003"/>
                    </a:ext>
                  </a:extLst>
                </a:gridCol>
                <a:gridCol w="1950720">
                  <a:extLst>
                    <a:ext uri="{9D8B030D-6E8A-4147-A177-3AD203B41FA5}">
                      <a16:colId xmlns:a16="http://schemas.microsoft.com/office/drawing/2014/main" val="20004"/>
                    </a:ext>
                  </a:extLst>
                </a:gridCol>
              </a:tblGrid>
              <a:tr h="182880">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4F81BD"/>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8064A2"/>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dirty="0">
                        <a:latin typeface="Cambria"/>
                        <a:ea typeface="Times New Roman"/>
                        <a:cs typeface="Times New Roman"/>
                      </a:endParaRPr>
                    </a:p>
                  </a:txBody>
                  <a:tcPr marL="0" marR="0" marT="0" marB="0">
                    <a:lnL>
                      <a:noFill/>
                    </a:lnL>
                    <a:lnR>
                      <a:noFill/>
                    </a:lnR>
                    <a:lnT>
                      <a:noFill/>
                    </a:lnT>
                    <a:lnB>
                      <a:noFill/>
                    </a:lnB>
                    <a:solidFill>
                      <a:srgbClr val="9BBB59"/>
                    </a:solidFill>
                  </a:tcPr>
                </a:tc>
                <a:extLst>
                  <a:ext uri="{0D108BD9-81ED-4DB2-BD59-A6C34878D82A}">
                    <a16:rowId xmlns:a16="http://schemas.microsoft.com/office/drawing/2014/main" val="10000"/>
                  </a:ext>
                </a:extLst>
              </a:tr>
            </a:tbl>
          </a:graphicData>
        </a:graphic>
      </p:graphicFrame>
      <p:pic>
        <p:nvPicPr>
          <p:cNvPr id="7" name="Recorded Sound">
            <a:hlinkClick r:id="" action="ppaction://media"/>
          </p:cNvPr>
          <p:cNvPicPr>
            <a:picLocks noRot="1" noChangeAspect="1"/>
          </p:cNvPicPr>
          <p:nvPr>
            <a:wavAudioFile r:embed="rId1" name="Recorded Sound"/>
          </p:nvPr>
        </p:nvPicPr>
        <p:blipFill>
          <a:blip r:embed="rId4"/>
          <a:stretch>
            <a:fillRect/>
          </a:stretch>
        </p:blipFill>
        <p:spPr>
          <a:xfrm>
            <a:off x="4430713" y="3287713"/>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0338"/>
            <a:ext cx="8229600" cy="1143000"/>
          </a:xfrm>
        </p:spPr>
        <p:txBody>
          <a:bodyPr>
            <a:normAutofit fontScale="90000"/>
          </a:bodyPr>
          <a:lstStyle/>
          <a:p>
            <a:r>
              <a:rPr lang="en-US" dirty="0"/>
              <a:t>Where can I use verbal </a:t>
            </a:r>
            <a:r>
              <a:rPr lang="en-US" dirty="0" err="1"/>
              <a:t>deescalation</a:t>
            </a:r>
            <a:r>
              <a:rPr lang="en-US" dirty="0"/>
              <a:t>?</a:t>
            </a:r>
          </a:p>
        </p:txBody>
      </p:sp>
      <p:sp>
        <p:nvSpPr>
          <p:cNvPr id="3" name="Content Placeholder 2"/>
          <p:cNvSpPr>
            <a:spLocks noGrp="1"/>
          </p:cNvSpPr>
          <p:nvPr>
            <p:ph idx="1"/>
          </p:nvPr>
        </p:nvSpPr>
        <p:spPr>
          <a:xfrm>
            <a:off x="457200" y="2180760"/>
            <a:ext cx="8229600" cy="4525963"/>
          </a:xfrm>
        </p:spPr>
        <p:txBody>
          <a:bodyPr/>
          <a:lstStyle/>
          <a:p>
            <a:r>
              <a:rPr lang="en-US" dirty="0"/>
              <a:t>Home</a:t>
            </a:r>
          </a:p>
          <a:p>
            <a:r>
              <a:rPr lang="en-US" dirty="0"/>
              <a:t>Public places like:</a:t>
            </a:r>
          </a:p>
          <a:p>
            <a:pPr lvl="1"/>
            <a:r>
              <a:rPr lang="en-US" dirty="0"/>
              <a:t>doctor’s offices</a:t>
            </a:r>
          </a:p>
          <a:p>
            <a:pPr lvl="1"/>
            <a:r>
              <a:rPr lang="en-US" dirty="0"/>
              <a:t>shopping malls</a:t>
            </a:r>
          </a:p>
          <a:p>
            <a:pPr lvl="1"/>
            <a:r>
              <a:rPr lang="en-US" dirty="0"/>
              <a:t>restaurants</a:t>
            </a:r>
          </a:p>
          <a:p>
            <a:r>
              <a:rPr lang="en-US" dirty="0"/>
              <a:t>School</a:t>
            </a:r>
          </a:p>
          <a:p>
            <a:r>
              <a:rPr lang="en-US" dirty="0"/>
              <a:t>Anywhere you are with your teenager!</a:t>
            </a:r>
          </a:p>
        </p:txBody>
      </p:sp>
      <p:sp>
        <p:nvSpPr>
          <p:cNvPr id="4" name="Slide Number Placeholder 3"/>
          <p:cNvSpPr>
            <a:spLocks noGrp="1"/>
          </p:cNvSpPr>
          <p:nvPr>
            <p:ph type="sldNum" sz="quarter" idx="12"/>
          </p:nvPr>
        </p:nvSpPr>
        <p:spPr/>
        <p:txBody>
          <a:bodyPr/>
          <a:lstStyle/>
          <a:p>
            <a:fld id="{A32FD42E-52BA-9340-A4E8-2A14866B5C28}" type="slidenum">
              <a:rPr lang="en-US" smtClean="0"/>
              <a:pPr/>
              <a:t>8</a:t>
            </a:fld>
            <a:endParaRPr lang="en-US"/>
          </a:p>
        </p:txBody>
      </p:sp>
      <p:sp>
        <p:nvSpPr>
          <p:cNvPr id="5" name="Footer Placeholder 4"/>
          <p:cNvSpPr>
            <a:spLocks noGrp="1"/>
          </p:cNvSpPr>
          <p:nvPr>
            <p:ph type="ftr" sz="quarter" idx="11"/>
          </p:nvPr>
        </p:nvSpPr>
        <p:spPr/>
        <p:txBody>
          <a:bodyPr/>
          <a:lstStyle/>
          <a:p>
            <a:r>
              <a:rPr lang="en-US"/>
              <a:t>Copyright 2011 E. Armbruster</a:t>
            </a:r>
          </a:p>
        </p:txBody>
      </p:sp>
      <p:graphicFrame>
        <p:nvGraphicFramePr>
          <p:cNvPr id="6" name="Table 5"/>
          <p:cNvGraphicFramePr>
            <a:graphicFrameLocks noGrp="1"/>
          </p:cNvGraphicFramePr>
          <p:nvPr/>
        </p:nvGraphicFramePr>
        <p:xfrm>
          <a:off x="1524000" y="627743"/>
          <a:ext cx="6096000" cy="182880"/>
        </p:xfrm>
        <a:graphic>
          <a:graphicData uri="http://schemas.openxmlformats.org/drawingml/2006/table">
            <a:tbl>
              <a:tblPr/>
              <a:tblGrid>
                <a:gridCol w="1950720">
                  <a:extLst>
                    <a:ext uri="{9D8B030D-6E8A-4147-A177-3AD203B41FA5}">
                      <a16:colId xmlns:a16="http://schemas.microsoft.com/office/drawing/2014/main" val="20000"/>
                    </a:ext>
                  </a:extLst>
                </a:gridCol>
                <a:gridCol w="121920">
                  <a:extLst>
                    <a:ext uri="{9D8B030D-6E8A-4147-A177-3AD203B41FA5}">
                      <a16:colId xmlns:a16="http://schemas.microsoft.com/office/drawing/2014/main" val="20001"/>
                    </a:ext>
                  </a:extLst>
                </a:gridCol>
                <a:gridCol w="1950720">
                  <a:extLst>
                    <a:ext uri="{9D8B030D-6E8A-4147-A177-3AD203B41FA5}">
                      <a16:colId xmlns:a16="http://schemas.microsoft.com/office/drawing/2014/main" val="20002"/>
                    </a:ext>
                  </a:extLst>
                </a:gridCol>
                <a:gridCol w="121920">
                  <a:extLst>
                    <a:ext uri="{9D8B030D-6E8A-4147-A177-3AD203B41FA5}">
                      <a16:colId xmlns:a16="http://schemas.microsoft.com/office/drawing/2014/main" val="20003"/>
                    </a:ext>
                  </a:extLst>
                </a:gridCol>
                <a:gridCol w="1950720">
                  <a:extLst>
                    <a:ext uri="{9D8B030D-6E8A-4147-A177-3AD203B41FA5}">
                      <a16:colId xmlns:a16="http://schemas.microsoft.com/office/drawing/2014/main" val="20004"/>
                    </a:ext>
                  </a:extLst>
                </a:gridCol>
              </a:tblGrid>
              <a:tr h="182880">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4F81BD"/>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8064A2"/>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dirty="0">
                        <a:latin typeface="Cambria"/>
                        <a:ea typeface="Times New Roman"/>
                        <a:cs typeface="Times New Roman"/>
                      </a:endParaRPr>
                    </a:p>
                  </a:txBody>
                  <a:tcPr marL="0" marR="0" marT="0" marB="0">
                    <a:lnL>
                      <a:noFill/>
                    </a:lnL>
                    <a:lnR>
                      <a:noFill/>
                    </a:lnR>
                    <a:lnT>
                      <a:noFill/>
                    </a:lnT>
                    <a:lnB>
                      <a:noFill/>
                    </a:lnB>
                    <a:solidFill>
                      <a:srgbClr val="9BBB59"/>
                    </a:solidFill>
                  </a:tcPr>
                </a:tc>
                <a:extLst>
                  <a:ext uri="{0D108BD9-81ED-4DB2-BD59-A6C34878D82A}">
                    <a16:rowId xmlns:a16="http://schemas.microsoft.com/office/drawing/2014/main" val="10000"/>
                  </a:ext>
                </a:extLst>
              </a:tr>
            </a:tbl>
          </a:graphicData>
        </a:graphic>
      </p:graphicFrame>
      <p:pic>
        <p:nvPicPr>
          <p:cNvPr id="7" name="Recorded Sound">
            <a:hlinkClick r:id="" action="ppaction://media"/>
          </p:cNvPr>
          <p:cNvPicPr>
            <a:picLocks noRot="1" noChangeAspect="1"/>
          </p:cNvPicPr>
          <p:nvPr>
            <a:wavAudioFile r:embed="rId1" name="Recorded Sound"/>
          </p:nvPr>
        </p:nvPicPr>
        <p:blipFill>
          <a:blip r:embed="rId4"/>
          <a:stretch>
            <a:fillRect/>
          </a:stretch>
        </p:blipFill>
        <p:spPr>
          <a:xfrm>
            <a:off x="4430713" y="3287713"/>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00"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6796"/>
            <a:ext cx="8229600" cy="855662"/>
          </a:xfrm>
        </p:spPr>
        <p:txBody>
          <a:bodyPr/>
          <a:lstStyle/>
          <a:p>
            <a:r>
              <a:rPr lang="en-US" dirty="0"/>
              <a:t>Mrs. Ivy and her son, Jack</a:t>
            </a:r>
          </a:p>
        </p:txBody>
      </p:sp>
      <p:sp>
        <p:nvSpPr>
          <p:cNvPr id="3" name="Content Placeholder 2"/>
          <p:cNvSpPr>
            <a:spLocks noGrp="1"/>
          </p:cNvSpPr>
          <p:nvPr>
            <p:ph idx="1"/>
          </p:nvPr>
        </p:nvSpPr>
        <p:spPr>
          <a:xfrm>
            <a:off x="457200" y="1768916"/>
            <a:ext cx="8229600" cy="4995863"/>
          </a:xfrm>
        </p:spPr>
        <p:txBody>
          <a:bodyPr>
            <a:normAutofit fontScale="92500" lnSpcReduction="10000"/>
          </a:bodyPr>
          <a:lstStyle/>
          <a:p>
            <a:pPr indent="0">
              <a:buNone/>
            </a:pPr>
            <a:r>
              <a:rPr lang="en-US" sz="1600" dirty="0"/>
              <a:t>	Jack is 16 years old and has just started driving. Ever since he has become a teenager, Mrs. Ivy feels as though all she does is argue with Jack. It seems like the arguments get out of hand, and Mrs. Ivy is frustrated. On Friday, Jack came home and asked Mrs. Ivy to stay at a friend’s house that night with the car. Mrs. Ivy was busy making dinner. Immediately, Jack began to argue with his mom about going out. Here is how their conversation went:</a:t>
            </a:r>
          </a:p>
          <a:p>
            <a:pPr indent="0">
              <a:buNone/>
            </a:pPr>
            <a:r>
              <a:rPr lang="en-US" sz="1600" dirty="0"/>
              <a:t>	“I don’t want you staying out all night at a friend’s house. You can’t be trusted having the car out all night long. You just started driving.”</a:t>
            </a:r>
          </a:p>
          <a:p>
            <a:pPr indent="0">
              <a:buNone/>
            </a:pPr>
            <a:r>
              <a:rPr lang="en-US" sz="1600" dirty="0"/>
              <a:t>	“But MOM! That’s not FAIR.”</a:t>
            </a:r>
          </a:p>
          <a:p>
            <a:pPr indent="0">
              <a:buNone/>
            </a:pPr>
            <a:r>
              <a:rPr lang="en-US" sz="1600" dirty="0"/>
              <a:t>	“Jack, I am your mother. I don’t need to be fair. I want to do what is best for you. And I don’t want you to go.”</a:t>
            </a:r>
          </a:p>
          <a:p>
            <a:pPr indent="0">
              <a:buNone/>
            </a:pPr>
            <a:r>
              <a:rPr lang="en-US" sz="1600" dirty="0"/>
              <a:t>	“You make me so MAD. I’m going to go no matter what you say.”</a:t>
            </a:r>
          </a:p>
          <a:p>
            <a:pPr indent="0">
              <a:buNone/>
            </a:pPr>
            <a:r>
              <a:rPr lang="en-US" sz="1600" dirty="0"/>
              <a:t>	“If you go to Brian’s tonight, you are grounded indefinitely. I’m trying to make dinner and you don’t make it easy when you come home and start fighting with me!”</a:t>
            </a:r>
          </a:p>
          <a:p>
            <a:pPr indent="0">
              <a:buNone/>
            </a:pPr>
            <a:r>
              <a:rPr lang="en-US" sz="1600" dirty="0"/>
              <a:t>	“FINE. But why can’t I go? Why won’t you let me do anything? You treat me like a child!”</a:t>
            </a:r>
          </a:p>
          <a:p>
            <a:pPr indent="0">
              <a:buNone/>
            </a:pPr>
            <a:r>
              <a:rPr lang="en-US" sz="1600" dirty="0"/>
              <a:t>	“I do not treat you like a child. But you are my child. You don’t listen when I want you to come home. You stay out until you feel like it and I’m sick of it. You can’t do whatever you want.”</a:t>
            </a:r>
          </a:p>
          <a:p>
            <a:pPr indent="0">
              <a:buNone/>
            </a:pPr>
            <a:r>
              <a:rPr lang="en-US" sz="1600" dirty="0"/>
              <a:t>	“You are always so unfair. You never let me do what I want so I have to stay out and do what I want. You’ll never understand me. You never even listen to me!”</a:t>
            </a:r>
          </a:p>
          <a:p>
            <a:pPr indent="0">
              <a:buNone/>
            </a:pPr>
            <a:r>
              <a:rPr lang="en-US" sz="1600" dirty="0"/>
              <a:t>	With that, Jack stormed to his room and slammed the door. Mrs. Ivy put her head down on the table in frustration.</a:t>
            </a:r>
          </a:p>
        </p:txBody>
      </p:sp>
      <p:sp>
        <p:nvSpPr>
          <p:cNvPr id="4" name="Slide Number Placeholder 3"/>
          <p:cNvSpPr>
            <a:spLocks noGrp="1"/>
          </p:cNvSpPr>
          <p:nvPr>
            <p:ph type="sldNum" sz="quarter" idx="12"/>
          </p:nvPr>
        </p:nvSpPr>
        <p:spPr/>
        <p:txBody>
          <a:bodyPr/>
          <a:lstStyle/>
          <a:p>
            <a:fld id="{A32FD42E-52BA-9340-A4E8-2A14866B5C28}" type="slidenum">
              <a:rPr lang="en-US" smtClean="0"/>
              <a:pPr/>
              <a:t>9</a:t>
            </a:fld>
            <a:endParaRPr lang="en-US"/>
          </a:p>
        </p:txBody>
      </p:sp>
      <p:sp>
        <p:nvSpPr>
          <p:cNvPr id="5" name="Footer Placeholder 4"/>
          <p:cNvSpPr>
            <a:spLocks noGrp="1"/>
          </p:cNvSpPr>
          <p:nvPr>
            <p:ph type="ftr" sz="quarter" idx="11"/>
          </p:nvPr>
        </p:nvSpPr>
        <p:spPr/>
        <p:txBody>
          <a:bodyPr/>
          <a:lstStyle/>
          <a:p>
            <a:r>
              <a:rPr lang="en-US"/>
              <a:t>Copyright 2011 E. Armbruster</a:t>
            </a:r>
          </a:p>
        </p:txBody>
      </p:sp>
      <p:graphicFrame>
        <p:nvGraphicFramePr>
          <p:cNvPr id="6" name="Table 5"/>
          <p:cNvGraphicFramePr>
            <a:graphicFrameLocks noGrp="1"/>
          </p:cNvGraphicFramePr>
          <p:nvPr/>
        </p:nvGraphicFramePr>
        <p:xfrm>
          <a:off x="1524000" y="631041"/>
          <a:ext cx="6096000" cy="182880"/>
        </p:xfrm>
        <a:graphic>
          <a:graphicData uri="http://schemas.openxmlformats.org/drawingml/2006/table">
            <a:tbl>
              <a:tblPr/>
              <a:tblGrid>
                <a:gridCol w="1950720">
                  <a:extLst>
                    <a:ext uri="{9D8B030D-6E8A-4147-A177-3AD203B41FA5}">
                      <a16:colId xmlns:a16="http://schemas.microsoft.com/office/drawing/2014/main" val="20000"/>
                    </a:ext>
                  </a:extLst>
                </a:gridCol>
                <a:gridCol w="121920">
                  <a:extLst>
                    <a:ext uri="{9D8B030D-6E8A-4147-A177-3AD203B41FA5}">
                      <a16:colId xmlns:a16="http://schemas.microsoft.com/office/drawing/2014/main" val="20001"/>
                    </a:ext>
                  </a:extLst>
                </a:gridCol>
                <a:gridCol w="1950720">
                  <a:extLst>
                    <a:ext uri="{9D8B030D-6E8A-4147-A177-3AD203B41FA5}">
                      <a16:colId xmlns:a16="http://schemas.microsoft.com/office/drawing/2014/main" val="20002"/>
                    </a:ext>
                  </a:extLst>
                </a:gridCol>
                <a:gridCol w="121920">
                  <a:extLst>
                    <a:ext uri="{9D8B030D-6E8A-4147-A177-3AD203B41FA5}">
                      <a16:colId xmlns:a16="http://schemas.microsoft.com/office/drawing/2014/main" val="20003"/>
                    </a:ext>
                  </a:extLst>
                </a:gridCol>
                <a:gridCol w="1950720">
                  <a:extLst>
                    <a:ext uri="{9D8B030D-6E8A-4147-A177-3AD203B41FA5}">
                      <a16:colId xmlns:a16="http://schemas.microsoft.com/office/drawing/2014/main" val="20004"/>
                    </a:ext>
                  </a:extLst>
                </a:gridCol>
              </a:tblGrid>
              <a:tr h="182880">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4F81BD"/>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8064A2"/>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dirty="0">
                        <a:latin typeface="Cambria"/>
                        <a:ea typeface="Times New Roman"/>
                        <a:cs typeface="Times New Roman"/>
                      </a:endParaRPr>
                    </a:p>
                  </a:txBody>
                  <a:tcPr marL="0" marR="0" marT="0" marB="0">
                    <a:lnL>
                      <a:noFill/>
                    </a:lnL>
                    <a:lnR>
                      <a:noFill/>
                    </a:lnR>
                    <a:lnT>
                      <a:noFill/>
                    </a:lnT>
                    <a:lnB>
                      <a:noFill/>
                    </a:lnB>
                    <a:solidFill>
                      <a:srgbClr val="9BBB59"/>
                    </a:solidFill>
                  </a:tcPr>
                </a:tc>
                <a:extLst>
                  <a:ext uri="{0D108BD9-81ED-4DB2-BD59-A6C34878D82A}">
                    <a16:rowId xmlns:a16="http://schemas.microsoft.com/office/drawing/2014/main" val="10000"/>
                  </a:ext>
                </a:extLst>
              </a:tr>
            </a:tbl>
          </a:graphicData>
        </a:graphic>
      </p:graphicFrame>
      <p:pic>
        <p:nvPicPr>
          <p:cNvPr id="7" name="Recorded Sound">
            <a:hlinkClick r:id="" action="ppaction://media"/>
          </p:cNvPr>
          <p:cNvPicPr>
            <a:picLocks noRot="1" noChangeAspect="1"/>
          </p:cNvPicPr>
          <p:nvPr>
            <a:wavAudioFile r:embed="rId1" name="Recorded Sound"/>
          </p:nvPr>
        </p:nvPicPr>
        <p:blipFill>
          <a:blip r:embed="rId4"/>
          <a:stretch>
            <a:fillRect/>
          </a:stretch>
        </p:blipFill>
        <p:spPr>
          <a:xfrm>
            <a:off x="4430713" y="3287713"/>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0"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4195</TotalTime>
  <Words>861</Words>
  <Application>Microsoft Office PowerPoint</Application>
  <PresentationFormat>On-screen Show (4:3)</PresentationFormat>
  <Paragraphs>178</Paragraphs>
  <Slides>14</Slides>
  <Notes>14</Notes>
  <HiddenSlides>0</HiddenSlides>
  <MMClips>13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Cambria</vt:lpstr>
      <vt:lpstr>Stencil</vt:lpstr>
      <vt:lpstr>Wingdings</vt:lpstr>
      <vt:lpstr>Office Theme</vt:lpstr>
      <vt:lpstr>Verbal Deescalation with Adolescents</vt:lpstr>
      <vt:lpstr>Outline</vt:lpstr>
      <vt:lpstr>Positive Behavioral Support</vt:lpstr>
      <vt:lpstr>What is verbal deescalation?</vt:lpstr>
      <vt:lpstr>Why should I use this technique with teenagers?</vt:lpstr>
      <vt:lpstr>Key Words</vt:lpstr>
      <vt:lpstr>Why verbal deescalation?</vt:lpstr>
      <vt:lpstr>Where can I use verbal deescalation?</vt:lpstr>
      <vt:lpstr>Mrs. Ivy and her son, Jack</vt:lpstr>
      <vt:lpstr>Things you should do…1,7 </vt:lpstr>
      <vt:lpstr>Things you should NOT do…1,7 </vt:lpstr>
      <vt:lpstr>Let’s revisit Mrs. Ivy and Jack…</vt:lpstr>
      <vt:lpstr>FAQs</vt:lpstr>
      <vt:lpstr>References</vt:lpstr>
    </vt:vector>
  </TitlesOfParts>
  <Company>University of Pittsburgh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Verbal Deescalation with Adolescents</dc:title>
  <dc:creator>Erica Armbruster</dc:creator>
  <cp:lastModifiedBy>Covaleski, Kylea Joyce</cp:lastModifiedBy>
  <cp:revision>36</cp:revision>
  <dcterms:created xsi:type="dcterms:W3CDTF">2011-04-25T22:41:51Z</dcterms:created>
  <dcterms:modified xsi:type="dcterms:W3CDTF">2019-09-01T01:05:34Z</dcterms:modified>
</cp:coreProperties>
</file>