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62" r:id="rId1"/>
  </p:sldMasterIdLst>
  <p:notesMasterIdLst>
    <p:notesMasterId r:id="rId27"/>
  </p:notesMasterIdLst>
  <p:handoutMasterIdLst>
    <p:handoutMasterId r:id="rId28"/>
  </p:handoutMasterIdLst>
  <p:sldIdLst>
    <p:sldId id="256" r:id="rId2"/>
    <p:sldId id="261" r:id="rId3"/>
    <p:sldId id="282" r:id="rId4"/>
    <p:sldId id="280" r:id="rId5"/>
    <p:sldId id="281" r:id="rId6"/>
    <p:sldId id="267" r:id="rId7"/>
    <p:sldId id="268" r:id="rId8"/>
    <p:sldId id="259" r:id="rId9"/>
    <p:sldId id="273" r:id="rId10"/>
    <p:sldId id="278" r:id="rId11"/>
    <p:sldId id="275" r:id="rId12"/>
    <p:sldId id="279" r:id="rId13"/>
    <p:sldId id="272" r:id="rId14"/>
    <p:sldId id="283" r:id="rId15"/>
    <p:sldId id="284" r:id="rId16"/>
    <p:sldId id="285" r:id="rId17"/>
    <p:sldId id="263" r:id="rId18"/>
    <p:sldId id="260" r:id="rId19"/>
    <p:sldId id="277" r:id="rId20"/>
    <p:sldId id="274" r:id="rId21"/>
    <p:sldId id="269" r:id="rId22"/>
    <p:sldId id="270" r:id="rId23"/>
    <p:sldId id="271" r:id="rId24"/>
    <p:sldId id="276" r:id="rId25"/>
    <p:sldId id="26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289A"/>
    <a:srgbClr val="B372E6"/>
    <a:srgbClr val="E77C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199"/>
    <p:restoredTop sz="94643"/>
  </p:normalViewPr>
  <p:slideViewPr>
    <p:cSldViewPr snapToGrid="0" snapToObjects="1">
      <p:cViewPr>
        <p:scale>
          <a:sx n="88" d="100"/>
          <a:sy n="88" d="100"/>
        </p:scale>
        <p:origin x="-576" y="3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209" d="100"/>
          <a:sy n="209" d="100"/>
        </p:scale>
        <p:origin x="624" y="-44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91DEBF0-89FD-8242-84D0-CEE569B9FD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721D7F5F-5A3A-9D44-9B5D-53CB982DD9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E05337-C0C3-FD47-A20B-EDAEBFB3F920}" type="datetimeFigureOut">
              <a:rPr lang="en-US" smtClean="0"/>
              <a:t>4/18/18</a:t>
            </a:fld>
            <a:endParaRPr lang="en-US"/>
          </a:p>
        </p:txBody>
      </p:sp>
      <p:sp>
        <p:nvSpPr>
          <p:cNvPr id="4" name="页脚占位符 3">
            <a:extLst>
              <a:ext uri="{FF2B5EF4-FFF2-40B4-BE49-F238E27FC236}">
                <a16:creationId xmlns:a16="http://schemas.microsoft.com/office/drawing/2014/main" id="{C219C5A3-647E-FF4A-B7A4-F5B668B03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幻灯片编号占位符 4">
            <a:extLst>
              <a:ext uri="{FF2B5EF4-FFF2-40B4-BE49-F238E27FC236}">
                <a16:creationId xmlns:a16="http://schemas.microsoft.com/office/drawing/2014/main" id="{392D8AC3-9E29-B042-8F45-931761B0F4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70454D-A5BB-FD47-A851-55E97432F584}" type="slidenum">
              <a:rPr lang="en-US" smtClean="0"/>
              <a:t>‹#›</a:t>
            </a:fld>
            <a:endParaRPr lang="en-US"/>
          </a:p>
        </p:txBody>
      </p:sp>
    </p:spTree>
    <p:extLst>
      <p:ext uri="{BB962C8B-B14F-4D97-AF65-F5344CB8AC3E}">
        <p14:creationId xmlns:p14="http://schemas.microsoft.com/office/powerpoint/2010/main" val="3969667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E26DE-CB80-2649-BF3C-59C40844850A}" type="datetimeFigureOut">
              <a:rPr lang="en-US" smtClean="0"/>
              <a:t>4/18/18</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FDFE4-01FA-AA41-8F86-23D024D2D2D9}" type="slidenum">
              <a:rPr lang="en-US" smtClean="0"/>
              <a:t>‹#›</a:t>
            </a:fld>
            <a:endParaRPr lang="en-US"/>
          </a:p>
        </p:txBody>
      </p:sp>
    </p:spTree>
    <p:extLst>
      <p:ext uri="{BB962C8B-B14F-4D97-AF65-F5344CB8AC3E}">
        <p14:creationId xmlns:p14="http://schemas.microsoft.com/office/powerpoint/2010/main" val="3959338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600" dirty="0"/>
              <a:t>Hi everyone, today I’m going to introduce children social anxiety disorder. After learning this material, you will know the diagnosis, symptoms, and treatment of children social anxiety disorder. I would also provide some real-world practice for you to help your students with social anxiety disorder.</a:t>
            </a:r>
          </a:p>
        </p:txBody>
      </p:sp>
      <p:sp>
        <p:nvSpPr>
          <p:cNvPr id="4" name="幻灯片编号占位符 3"/>
          <p:cNvSpPr>
            <a:spLocks noGrp="1"/>
          </p:cNvSpPr>
          <p:nvPr>
            <p:ph type="sldNum" sz="quarter" idx="10"/>
          </p:nvPr>
        </p:nvSpPr>
        <p:spPr/>
        <p:txBody>
          <a:bodyPr/>
          <a:lstStyle/>
          <a:p>
            <a:fld id="{35EFDFE4-01FA-AA41-8F86-23D024D2D2D9}" type="slidenum">
              <a:rPr lang="en-US" smtClean="0"/>
              <a:t>1</a:t>
            </a:fld>
            <a:endParaRPr lang="en-US"/>
          </a:p>
        </p:txBody>
      </p:sp>
    </p:spTree>
    <p:extLst>
      <p:ext uri="{BB962C8B-B14F-4D97-AF65-F5344CB8AC3E}">
        <p14:creationId xmlns:p14="http://schemas.microsoft.com/office/powerpoint/2010/main" val="2268848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35EFDFE4-01FA-AA41-8F86-23D024D2D2D9}" type="slidenum">
              <a:rPr lang="en-US" smtClean="0"/>
              <a:t>10</a:t>
            </a:fld>
            <a:endParaRPr lang="en-US"/>
          </a:p>
        </p:txBody>
      </p:sp>
    </p:spTree>
    <p:extLst>
      <p:ext uri="{BB962C8B-B14F-4D97-AF65-F5344CB8AC3E}">
        <p14:creationId xmlns:p14="http://schemas.microsoft.com/office/powerpoint/2010/main" val="219552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After learning Dana’s story, let me introduce some psychotherapy that are used to treat social anxiety disorder first and then we will come back to Dana to see how her teacher helped her overcome it.</a:t>
            </a:r>
          </a:p>
          <a:p>
            <a:r>
              <a:rPr lang="en-US" dirty="0"/>
              <a:t>Cognitive behavior therapy is effective in reducing children’s fear and anxiety in social situation. By cognitive restructuring, people learn different ways of reacting to thoughts and feelings, and they learn to engage in different behaviors that result in decreased fear. </a:t>
            </a:r>
          </a:p>
          <a:p>
            <a:r>
              <a:rPr lang="en-US" dirty="0"/>
              <a:t>Exposure therapy is to expose a child to disturbing thoughts and ideas in a safe environment, and pairing these fears with mental and physical relaxation. For example, ask the child to read in front of a group and get positive feedback from the peers, then the child would feel the situation is not as awful as he or she thought. </a:t>
            </a:r>
          </a:p>
          <a:p>
            <a:r>
              <a:rPr lang="en-US" dirty="0"/>
              <a:t>Social skills training aims to train children greetings and introductions, starting conversations, maintaining conversations, listening and remembering skills, skills for joining groups, positive assertion, negative assertion, and telephone skills in order to help them have a good interpersonal relationship. </a:t>
            </a:r>
          </a:p>
          <a:p>
            <a:r>
              <a:rPr lang="en-US" dirty="0"/>
              <a:t>We also have some physical relaxation strategies like deep breathing and progressive muscle relaxation.</a:t>
            </a:r>
          </a:p>
        </p:txBody>
      </p:sp>
      <p:sp>
        <p:nvSpPr>
          <p:cNvPr id="4" name="幻灯片编号占位符 3"/>
          <p:cNvSpPr>
            <a:spLocks noGrp="1"/>
          </p:cNvSpPr>
          <p:nvPr>
            <p:ph type="sldNum" sz="quarter" idx="10"/>
          </p:nvPr>
        </p:nvSpPr>
        <p:spPr/>
        <p:txBody>
          <a:bodyPr/>
          <a:lstStyle/>
          <a:p>
            <a:fld id="{35EFDFE4-01FA-AA41-8F86-23D024D2D2D9}" type="slidenum">
              <a:rPr lang="en-US" smtClean="0"/>
              <a:t>11</a:t>
            </a:fld>
            <a:endParaRPr lang="en-US"/>
          </a:p>
        </p:txBody>
      </p:sp>
    </p:spTree>
    <p:extLst>
      <p:ext uri="{BB962C8B-B14F-4D97-AF65-F5344CB8AC3E}">
        <p14:creationId xmlns:p14="http://schemas.microsoft.com/office/powerpoint/2010/main" val="27979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are some tips that you could use to help your students with social anxiety disorder.</a:t>
            </a:r>
          </a:p>
          <a:p>
            <a:r>
              <a:rPr lang="en-US" dirty="0"/>
              <a:t>First, give positive feedbacks as reinforcement of performing in social situations successfully.</a:t>
            </a:r>
          </a:p>
          <a:p>
            <a:r>
              <a:rPr lang="en-US" dirty="0"/>
              <a:t>Second, speak to the student softly and calmly to make he or she feel safe and relax.</a:t>
            </a:r>
          </a:p>
          <a:p>
            <a:r>
              <a:rPr lang="en-US" dirty="0"/>
              <a:t>Next, when the student feel anxious you could encourage him or her by telling him or her “you can do it!”</a:t>
            </a:r>
          </a:p>
          <a:p>
            <a:r>
              <a:rPr lang="en-US" dirty="0"/>
              <a:t>When doing group work, you need to pair the student with other students because when he needs to pair with others by himself, it would cause fear and embarrassment.</a:t>
            </a:r>
          </a:p>
          <a:p>
            <a:r>
              <a:rPr lang="en-US" dirty="0"/>
              <a:t>To give the student a role in the classroom and ask him to help you would make him feel responsible for the class and self-esteem and confidence would be enhanced.</a:t>
            </a:r>
          </a:p>
        </p:txBody>
      </p:sp>
      <p:sp>
        <p:nvSpPr>
          <p:cNvPr id="4" name="幻灯片编号占位符 3"/>
          <p:cNvSpPr>
            <a:spLocks noGrp="1"/>
          </p:cNvSpPr>
          <p:nvPr>
            <p:ph type="sldNum" sz="quarter" idx="10"/>
          </p:nvPr>
        </p:nvSpPr>
        <p:spPr/>
        <p:txBody>
          <a:bodyPr/>
          <a:lstStyle/>
          <a:p>
            <a:fld id="{35EFDFE4-01FA-AA41-8F86-23D024D2D2D9}" type="slidenum">
              <a:rPr lang="en-US" smtClean="0"/>
              <a:t>12</a:t>
            </a:fld>
            <a:endParaRPr lang="en-US"/>
          </a:p>
        </p:txBody>
      </p:sp>
    </p:spTree>
    <p:extLst>
      <p:ext uri="{BB962C8B-B14F-4D97-AF65-F5344CB8AC3E}">
        <p14:creationId xmlns:p14="http://schemas.microsoft.com/office/powerpoint/2010/main" val="300697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What’s more, you could encourage friendly classmates to make friends with the student to help him exercise social skills and make him feel love and safe.</a:t>
            </a:r>
          </a:p>
          <a:p>
            <a:r>
              <a:rPr lang="en-US" dirty="0"/>
              <a:t>When other students make fun of the student, you need to stop their inappropriate behavior because it will make the case worse.</a:t>
            </a:r>
          </a:p>
          <a:p>
            <a:r>
              <a:rPr lang="en-US" dirty="0"/>
              <a:t>Regular meetings with parents, other teachers and counsellors to exchange information and discuss solution are necessary to help him better.</a:t>
            </a:r>
          </a:p>
        </p:txBody>
      </p:sp>
      <p:sp>
        <p:nvSpPr>
          <p:cNvPr id="4" name="幻灯片编号占位符 3"/>
          <p:cNvSpPr>
            <a:spLocks noGrp="1"/>
          </p:cNvSpPr>
          <p:nvPr>
            <p:ph type="sldNum" sz="quarter" idx="10"/>
          </p:nvPr>
        </p:nvSpPr>
        <p:spPr/>
        <p:txBody>
          <a:bodyPr/>
          <a:lstStyle/>
          <a:p>
            <a:fld id="{35EFDFE4-01FA-AA41-8F86-23D024D2D2D9}" type="slidenum">
              <a:rPr lang="en-US" smtClean="0"/>
              <a:t>13</a:t>
            </a:fld>
            <a:endParaRPr lang="en-US"/>
          </a:p>
        </p:txBody>
      </p:sp>
    </p:spTree>
    <p:extLst>
      <p:ext uri="{BB962C8B-B14F-4D97-AF65-F5344CB8AC3E}">
        <p14:creationId xmlns:p14="http://schemas.microsoft.com/office/powerpoint/2010/main" val="228074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Next I’m going to introduce two specific strategies to help students with social anxiety disorder. Actually I have mentioned them before.</a:t>
            </a:r>
          </a:p>
          <a:p>
            <a:r>
              <a:rPr lang="en-US" dirty="0"/>
              <a:t>One is progressive muscle relaxation, and the other is positive self-talk.</a:t>
            </a:r>
          </a:p>
        </p:txBody>
      </p:sp>
      <p:sp>
        <p:nvSpPr>
          <p:cNvPr id="4" name="幻灯片编号占位符 3"/>
          <p:cNvSpPr>
            <a:spLocks noGrp="1"/>
          </p:cNvSpPr>
          <p:nvPr>
            <p:ph type="sldNum" sz="quarter" idx="10"/>
          </p:nvPr>
        </p:nvSpPr>
        <p:spPr/>
        <p:txBody>
          <a:bodyPr/>
          <a:lstStyle/>
          <a:p>
            <a:fld id="{35EFDFE4-01FA-AA41-8F86-23D024D2D2D9}" type="slidenum">
              <a:rPr lang="en-US" smtClean="0"/>
              <a:t>14</a:t>
            </a:fld>
            <a:endParaRPr lang="en-US"/>
          </a:p>
        </p:txBody>
      </p:sp>
    </p:spTree>
    <p:extLst>
      <p:ext uri="{BB962C8B-B14F-4D97-AF65-F5344CB8AC3E}">
        <p14:creationId xmlns:p14="http://schemas.microsoft.com/office/powerpoint/2010/main" val="3666187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Progressive muscle relaxation is similar with deep breathing. Both of them aim to make the student feel physically relaxed and then reduce fear. It is like mindfulness that make people calm down and focus on the present. You could click on the link and get the full script for it.</a:t>
            </a:r>
          </a:p>
        </p:txBody>
      </p:sp>
      <p:sp>
        <p:nvSpPr>
          <p:cNvPr id="4" name="幻灯片编号占位符 3"/>
          <p:cNvSpPr>
            <a:spLocks noGrp="1"/>
          </p:cNvSpPr>
          <p:nvPr>
            <p:ph type="sldNum" sz="quarter" idx="10"/>
          </p:nvPr>
        </p:nvSpPr>
        <p:spPr/>
        <p:txBody>
          <a:bodyPr/>
          <a:lstStyle/>
          <a:p>
            <a:fld id="{35EFDFE4-01FA-AA41-8F86-23D024D2D2D9}" type="slidenum">
              <a:rPr lang="en-US" smtClean="0"/>
              <a:t>15</a:t>
            </a:fld>
            <a:endParaRPr lang="en-US"/>
          </a:p>
        </p:txBody>
      </p:sp>
    </p:spTree>
    <p:extLst>
      <p:ext uri="{BB962C8B-B14F-4D97-AF65-F5344CB8AC3E}">
        <p14:creationId xmlns:p14="http://schemas.microsoft.com/office/powerpoint/2010/main" val="285561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Positive self-talk is another easy and effective way to encourage students to perform in front of others. It enhances students’ confidence and self-esteem. You could teach your students to tell themselves that they could do it and they did a great job.</a:t>
            </a:r>
          </a:p>
        </p:txBody>
      </p:sp>
      <p:sp>
        <p:nvSpPr>
          <p:cNvPr id="4" name="幻灯片编号占位符 3"/>
          <p:cNvSpPr>
            <a:spLocks noGrp="1"/>
          </p:cNvSpPr>
          <p:nvPr>
            <p:ph type="sldNum" sz="quarter" idx="10"/>
          </p:nvPr>
        </p:nvSpPr>
        <p:spPr/>
        <p:txBody>
          <a:bodyPr/>
          <a:lstStyle/>
          <a:p>
            <a:fld id="{35EFDFE4-01FA-AA41-8F86-23D024D2D2D9}" type="slidenum">
              <a:rPr lang="en-US" smtClean="0"/>
              <a:t>16</a:t>
            </a:fld>
            <a:endParaRPr lang="en-US"/>
          </a:p>
        </p:txBody>
      </p:sp>
    </p:spTree>
    <p:extLst>
      <p:ext uri="{BB962C8B-B14F-4D97-AF65-F5344CB8AC3E}">
        <p14:creationId xmlns:p14="http://schemas.microsoft.com/office/powerpoint/2010/main" val="707864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also some behaviors you may want to avoid.</a:t>
            </a:r>
          </a:p>
          <a:p>
            <a:r>
              <a:rPr lang="en-US" dirty="0"/>
              <a:t>When the student refuses to speak, remember don’t blame him and don’t force him to do it strictly. Now what the student need is understanding and encourage.</a:t>
            </a:r>
          </a:p>
          <a:p>
            <a:r>
              <a:rPr lang="en-US" dirty="0"/>
              <a:t>Children with social anxiety disorder always withdraw from activities and as a result are ignored by others. As the teacher, you need to pay special attention to the student and never give him up.</a:t>
            </a:r>
          </a:p>
        </p:txBody>
      </p:sp>
      <p:sp>
        <p:nvSpPr>
          <p:cNvPr id="4" name="幻灯片编号占位符 3"/>
          <p:cNvSpPr>
            <a:spLocks noGrp="1"/>
          </p:cNvSpPr>
          <p:nvPr>
            <p:ph type="sldNum" sz="quarter" idx="10"/>
          </p:nvPr>
        </p:nvSpPr>
        <p:spPr/>
        <p:txBody>
          <a:bodyPr/>
          <a:lstStyle/>
          <a:p>
            <a:fld id="{35EFDFE4-01FA-AA41-8F86-23D024D2D2D9}" type="slidenum">
              <a:rPr lang="en-US" smtClean="0"/>
              <a:t>17</a:t>
            </a:fld>
            <a:endParaRPr lang="en-US"/>
          </a:p>
        </p:txBody>
      </p:sp>
    </p:spTree>
    <p:extLst>
      <p:ext uri="{BB962C8B-B14F-4D97-AF65-F5344CB8AC3E}">
        <p14:creationId xmlns:p14="http://schemas.microsoft.com/office/powerpoint/2010/main" val="340400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with the help of her teacher Kathryn, Dana is getting better and better. You could take some time to read her story.</a:t>
            </a:r>
          </a:p>
        </p:txBody>
      </p:sp>
      <p:sp>
        <p:nvSpPr>
          <p:cNvPr id="4" name="幻灯片编号占位符 3"/>
          <p:cNvSpPr>
            <a:spLocks noGrp="1"/>
          </p:cNvSpPr>
          <p:nvPr>
            <p:ph type="sldNum" sz="quarter" idx="10"/>
          </p:nvPr>
        </p:nvSpPr>
        <p:spPr/>
        <p:txBody>
          <a:bodyPr/>
          <a:lstStyle/>
          <a:p>
            <a:fld id="{35EFDFE4-01FA-AA41-8F86-23D024D2D2D9}" type="slidenum">
              <a:rPr lang="en-US" smtClean="0"/>
              <a:t>18</a:t>
            </a:fld>
            <a:endParaRPr lang="en-US"/>
          </a:p>
        </p:txBody>
      </p:sp>
    </p:spTree>
    <p:extLst>
      <p:ext uri="{BB962C8B-B14F-4D97-AF65-F5344CB8AC3E}">
        <p14:creationId xmlns:p14="http://schemas.microsoft.com/office/powerpoint/2010/main" val="1649630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35EFDFE4-01FA-AA41-8F86-23D024D2D2D9}" type="slidenum">
              <a:rPr lang="en-US" smtClean="0"/>
              <a:t>19</a:t>
            </a:fld>
            <a:endParaRPr lang="en-US"/>
          </a:p>
        </p:txBody>
      </p:sp>
    </p:spTree>
    <p:extLst>
      <p:ext uri="{BB962C8B-B14F-4D97-AF65-F5344CB8AC3E}">
        <p14:creationId xmlns:p14="http://schemas.microsoft.com/office/powerpoint/2010/main" val="2051613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600" dirty="0"/>
              <a:t>Here are several professional terms you want to know before we move on. “Anxiety” refers to the feeling of being very worried about something, like you might be anxious about an exam. “Diagnose”, as we all know, is usually used by doctors to determine what kind of problem you have. Psychiatrists and psychotherapy clinicians also need to determine a mental problem based on certain standard. “Disorder” refers to a mental or physical illness which prevents part of your body from working properly. Common mental disorders includes depressive disorder, anxiety disorder, and conduct disorder etc. “Phobia” means a strong unreasonable fear of something. Social anxiety disorder also known as social phobia. </a:t>
            </a:r>
          </a:p>
        </p:txBody>
      </p:sp>
      <p:sp>
        <p:nvSpPr>
          <p:cNvPr id="4" name="幻灯片编号占位符 3"/>
          <p:cNvSpPr>
            <a:spLocks noGrp="1"/>
          </p:cNvSpPr>
          <p:nvPr>
            <p:ph type="sldNum" sz="quarter" idx="10"/>
          </p:nvPr>
        </p:nvSpPr>
        <p:spPr/>
        <p:txBody>
          <a:bodyPr/>
          <a:lstStyle/>
          <a:p>
            <a:fld id="{35EFDFE4-01FA-AA41-8F86-23D024D2D2D9}" type="slidenum">
              <a:rPr lang="en-US" smtClean="0"/>
              <a:t>2</a:t>
            </a:fld>
            <a:endParaRPr lang="en-US"/>
          </a:p>
        </p:txBody>
      </p:sp>
    </p:spTree>
    <p:extLst>
      <p:ext uri="{BB962C8B-B14F-4D97-AF65-F5344CB8AC3E}">
        <p14:creationId xmlns:p14="http://schemas.microsoft.com/office/powerpoint/2010/main" val="1883189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35EFDFE4-01FA-AA41-8F86-23D024D2D2D9}" type="slidenum">
              <a:rPr lang="en-US" smtClean="0"/>
              <a:t>20</a:t>
            </a:fld>
            <a:endParaRPr lang="en-US"/>
          </a:p>
        </p:txBody>
      </p:sp>
    </p:spTree>
    <p:extLst>
      <p:ext uri="{BB962C8B-B14F-4D97-AF65-F5344CB8AC3E}">
        <p14:creationId xmlns:p14="http://schemas.microsoft.com/office/powerpoint/2010/main" val="2855511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At the end l provide the explanation of some frequently asked questions, you could also find them in the study guide.</a:t>
            </a:r>
          </a:p>
          <a:p>
            <a:endParaRPr lang="en-US" dirty="0"/>
          </a:p>
        </p:txBody>
      </p:sp>
      <p:sp>
        <p:nvSpPr>
          <p:cNvPr id="4" name="幻灯片编号占位符 3"/>
          <p:cNvSpPr>
            <a:spLocks noGrp="1"/>
          </p:cNvSpPr>
          <p:nvPr>
            <p:ph type="sldNum" sz="quarter" idx="10"/>
          </p:nvPr>
        </p:nvSpPr>
        <p:spPr/>
        <p:txBody>
          <a:bodyPr/>
          <a:lstStyle/>
          <a:p>
            <a:fld id="{35EFDFE4-01FA-AA41-8F86-23D024D2D2D9}" type="slidenum">
              <a:rPr lang="en-US" smtClean="0"/>
              <a:t>21</a:t>
            </a:fld>
            <a:endParaRPr lang="en-US"/>
          </a:p>
        </p:txBody>
      </p:sp>
    </p:spTree>
    <p:extLst>
      <p:ext uri="{BB962C8B-B14F-4D97-AF65-F5344CB8AC3E}">
        <p14:creationId xmlns:p14="http://schemas.microsoft.com/office/powerpoint/2010/main" val="151877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35EFDFE4-01FA-AA41-8F86-23D024D2D2D9}" type="slidenum">
              <a:rPr lang="en-US" smtClean="0"/>
              <a:t>22</a:t>
            </a:fld>
            <a:endParaRPr lang="en-US"/>
          </a:p>
        </p:txBody>
      </p:sp>
    </p:spTree>
    <p:extLst>
      <p:ext uri="{BB962C8B-B14F-4D97-AF65-F5344CB8AC3E}">
        <p14:creationId xmlns:p14="http://schemas.microsoft.com/office/powerpoint/2010/main" val="3527870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35EFDFE4-01FA-AA41-8F86-23D024D2D2D9}" type="slidenum">
              <a:rPr lang="en-US" smtClean="0"/>
              <a:t>23</a:t>
            </a:fld>
            <a:endParaRPr lang="en-US"/>
          </a:p>
        </p:txBody>
      </p:sp>
    </p:spTree>
    <p:extLst>
      <p:ext uri="{BB962C8B-B14F-4D97-AF65-F5344CB8AC3E}">
        <p14:creationId xmlns:p14="http://schemas.microsoft.com/office/powerpoint/2010/main" val="3083223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Mark Twain has said: “Courage is resistance to fear, mastery of fear, not absence of fear.” Hope this material is helpful for you and your students could overcome their fear.</a:t>
            </a:r>
          </a:p>
          <a:p>
            <a:r>
              <a:rPr lang="en-US" dirty="0"/>
              <a:t>Thank you for listening! </a:t>
            </a:r>
          </a:p>
        </p:txBody>
      </p:sp>
      <p:sp>
        <p:nvSpPr>
          <p:cNvPr id="4" name="幻灯片编号占位符 3"/>
          <p:cNvSpPr>
            <a:spLocks noGrp="1"/>
          </p:cNvSpPr>
          <p:nvPr>
            <p:ph type="sldNum" sz="quarter" idx="10"/>
          </p:nvPr>
        </p:nvSpPr>
        <p:spPr/>
        <p:txBody>
          <a:bodyPr/>
          <a:lstStyle/>
          <a:p>
            <a:fld id="{35EFDFE4-01FA-AA41-8F86-23D024D2D2D9}" type="slidenum">
              <a:rPr lang="en-US" smtClean="0"/>
              <a:t>24</a:t>
            </a:fld>
            <a:endParaRPr lang="en-US"/>
          </a:p>
        </p:txBody>
      </p:sp>
    </p:spTree>
    <p:extLst>
      <p:ext uri="{BB962C8B-B14F-4D97-AF65-F5344CB8AC3E}">
        <p14:creationId xmlns:p14="http://schemas.microsoft.com/office/powerpoint/2010/main" val="2242258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35EFDFE4-01FA-AA41-8F86-23D024D2D2D9}" type="slidenum">
              <a:rPr lang="en-US" smtClean="0"/>
              <a:t>25</a:t>
            </a:fld>
            <a:endParaRPr lang="en-US"/>
          </a:p>
        </p:txBody>
      </p:sp>
    </p:spTree>
    <p:extLst>
      <p:ext uri="{BB962C8B-B14F-4D97-AF65-F5344CB8AC3E}">
        <p14:creationId xmlns:p14="http://schemas.microsoft.com/office/powerpoint/2010/main" val="39443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600" dirty="0"/>
              <a:t>Diagnostic and Statistical Manual of Mental Disorders Fifth edition (DSM–5) is a manual that </a:t>
            </a:r>
            <a:r>
              <a:rPr lang="en-US" sz="1600" b="0" i="0" dirty="0">
                <a:solidFill>
                  <a:srgbClr val="111111"/>
                </a:solidFill>
                <a:effectLst/>
              </a:rPr>
              <a:t>defines and classifies mental disorders. Next I’ll provide the diagnostic criteria for social anxiety disorder from DSM-5.</a:t>
            </a:r>
            <a:endParaRPr lang="en-US" sz="1600" dirty="0"/>
          </a:p>
          <a:p>
            <a:endParaRPr lang="en-US" dirty="0"/>
          </a:p>
        </p:txBody>
      </p:sp>
      <p:sp>
        <p:nvSpPr>
          <p:cNvPr id="4" name="幻灯片编号占位符 3"/>
          <p:cNvSpPr>
            <a:spLocks noGrp="1"/>
          </p:cNvSpPr>
          <p:nvPr>
            <p:ph type="sldNum" sz="quarter" idx="10"/>
          </p:nvPr>
        </p:nvSpPr>
        <p:spPr/>
        <p:txBody>
          <a:bodyPr/>
          <a:lstStyle/>
          <a:p>
            <a:fld id="{35EFDFE4-01FA-AA41-8F86-23D024D2D2D9}" type="slidenum">
              <a:rPr lang="en-US" smtClean="0"/>
              <a:t>3</a:t>
            </a:fld>
            <a:endParaRPr lang="en-US"/>
          </a:p>
        </p:txBody>
      </p:sp>
    </p:spTree>
    <p:extLst>
      <p:ext uri="{BB962C8B-B14F-4D97-AF65-F5344CB8AC3E}">
        <p14:creationId xmlns:p14="http://schemas.microsoft.com/office/powerpoint/2010/main" val="389276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600" dirty="0"/>
              <a:t>There are several standards of diagnose. To conclude, children with social anxiety disorder are extremely afraid of social situations. They feel anxious when performing in front of others and fear of being negatively evaluated by others, as a result, they avoid social situations. </a:t>
            </a:r>
          </a:p>
        </p:txBody>
      </p:sp>
      <p:sp>
        <p:nvSpPr>
          <p:cNvPr id="4" name="幻灯片编号占位符 3"/>
          <p:cNvSpPr>
            <a:spLocks noGrp="1"/>
          </p:cNvSpPr>
          <p:nvPr>
            <p:ph type="sldNum" sz="quarter" idx="10"/>
          </p:nvPr>
        </p:nvSpPr>
        <p:spPr/>
        <p:txBody>
          <a:bodyPr/>
          <a:lstStyle/>
          <a:p>
            <a:fld id="{35EFDFE4-01FA-AA41-8F86-23D024D2D2D9}" type="slidenum">
              <a:rPr lang="en-US" smtClean="0"/>
              <a:t>4</a:t>
            </a:fld>
            <a:endParaRPr lang="en-US"/>
          </a:p>
        </p:txBody>
      </p:sp>
    </p:spTree>
    <p:extLst>
      <p:ext uri="{BB962C8B-B14F-4D97-AF65-F5344CB8AC3E}">
        <p14:creationId xmlns:p14="http://schemas.microsoft.com/office/powerpoint/2010/main" val="254271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600" dirty="0"/>
              <a:t>The fear and anxiety usually influence children’s important functioning in daily life. And to have the diagnosis, some other possible factors should be</a:t>
            </a:r>
            <a:r>
              <a:rPr lang="zh-Hans" altLang="en-US" sz="1600" dirty="0"/>
              <a:t> </a:t>
            </a:r>
            <a:r>
              <a:rPr lang="en-US" altLang="zh-Hans" sz="1600" dirty="0"/>
              <a:t>excluded.</a:t>
            </a:r>
            <a:endParaRPr lang="en-US" sz="1600" dirty="0"/>
          </a:p>
        </p:txBody>
      </p:sp>
      <p:sp>
        <p:nvSpPr>
          <p:cNvPr id="4" name="幻灯片编号占位符 3"/>
          <p:cNvSpPr>
            <a:spLocks noGrp="1"/>
          </p:cNvSpPr>
          <p:nvPr>
            <p:ph type="sldNum" sz="quarter" idx="10"/>
          </p:nvPr>
        </p:nvSpPr>
        <p:spPr/>
        <p:txBody>
          <a:bodyPr/>
          <a:lstStyle/>
          <a:p>
            <a:fld id="{35EFDFE4-01FA-AA41-8F86-23D024D2D2D9}" type="slidenum">
              <a:rPr lang="en-US" smtClean="0"/>
              <a:t>5</a:t>
            </a:fld>
            <a:endParaRPr lang="en-US"/>
          </a:p>
        </p:txBody>
      </p:sp>
    </p:spTree>
    <p:extLst>
      <p:ext uri="{BB962C8B-B14F-4D97-AF65-F5344CB8AC3E}">
        <p14:creationId xmlns:p14="http://schemas.microsoft.com/office/powerpoint/2010/main" val="51598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Children with social anxiety disorder are afraid of embarrassment, in social situation they tend to believe people would judge them negatively. </a:t>
            </a:r>
          </a:p>
          <a:p>
            <a:r>
              <a:rPr lang="en-US" dirty="0"/>
              <a:t>Some physical symptoms may appear, like their palms would sweat and </a:t>
            </a:r>
          </a:p>
          <a:p>
            <a:r>
              <a:rPr lang="en-US" dirty="0"/>
              <a:t>have a sour stomach or nausea. </a:t>
            </a:r>
          </a:p>
          <a:p>
            <a:r>
              <a:rPr lang="en-US" dirty="0"/>
              <a:t>When performing in social situation, they experience excessive worry than normal and </a:t>
            </a:r>
          </a:p>
          <a:p>
            <a:r>
              <a:rPr lang="en-US" dirty="0"/>
              <a:t>have difficulty speaking in front of others. </a:t>
            </a:r>
          </a:p>
          <a:p>
            <a:r>
              <a:rPr lang="en-US" dirty="0"/>
              <a:t>They always cling to parents and </a:t>
            </a:r>
          </a:p>
          <a:p>
            <a:r>
              <a:rPr lang="en-US" dirty="0"/>
              <a:t>refuse to speak in order to </a:t>
            </a:r>
          </a:p>
          <a:p>
            <a:r>
              <a:rPr lang="en-US" dirty="0"/>
              <a:t>avoid social situations.</a:t>
            </a:r>
          </a:p>
        </p:txBody>
      </p:sp>
      <p:sp>
        <p:nvSpPr>
          <p:cNvPr id="4" name="幻灯片编号占位符 3"/>
          <p:cNvSpPr>
            <a:spLocks noGrp="1"/>
          </p:cNvSpPr>
          <p:nvPr>
            <p:ph type="sldNum" sz="quarter" idx="10"/>
          </p:nvPr>
        </p:nvSpPr>
        <p:spPr/>
        <p:txBody>
          <a:bodyPr/>
          <a:lstStyle/>
          <a:p>
            <a:fld id="{35EFDFE4-01FA-AA41-8F86-23D024D2D2D9}" type="slidenum">
              <a:rPr lang="en-US" smtClean="0"/>
              <a:t>6</a:t>
            </a:fld>
            <a:endParaRPr lang="en-US"/>
          </a:p>
        </p:txBody>
      </p:sp>
    </p:spTree>
    <p:extLst>
      <p:ext uri="{BB962C8B-B14F-4D97-AF65-F5344CB8AC3E}">
        <p14:creationId xmlns:p14="http://schemas.microsoft.com/office/powerpoint/2010/main" val="195879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Some teachers might ask “what’s the difference between shyness and social anxiety disorder?”. As we know that there are many students feeling shy when meeting new people or speaking in front of others. It looks similar with social anxiety disorder, but are they the same? How could we </a:t>
            </a:r>
            <a:r>
              <a:rPr lang="en-US" altLang="zh-Hans" dirty="0"/>
              <a:t>distinguish these two things?</a:t>
            </a:r>
          </a:p>
          <a:p>
            <a:r>
              <a:rPr lang="en-US" dirty="0"/>
              <a:t>Shyness is a normal personality trait, and it is stable. Although it shares some characteristics with social anxiety disorder like nervousness and anxiety, the degree of these feelings is normal, and shyness would not influence children’s functioning. However, children with social anxiety disorder always experience a significant amount of fear and embarrassment, and these extreme feelings make them avoid social situations and have impact on their function.</a:t>
            </a:r>
          </a:p>
        </p:txBody>
      </p:sp>
      <p:sp>
        <p:nvSpPr>
          <p:cNvPr id="4" name="幻灯片编号占位符 3"/>
          <p:cNvSpPr>
            <a:spLocks noGrp="1"/>
          </p:cNvSpPr>
          <p:nvPr>
            <p:ph type="sldNum" sz="quarter" idx="10"/>
          </p:nvPr>
        </p:nvSpPr>
        <p:spPr/>
        <p:txBody>
          <a:bodyPr/>
          <a:lstStyle/>
          <a:p>
            <a:fld id="{35EFDFE4-01FA-AA41-8F86-23D024D2D2D9}" type="slidenum">
              <a:rPr lang="en-US" smtClean="0"/>
              <a:t>7</a:t>
            </a:fld>
            <a:endParaRPr lang="en-US"/>
          </a:p>
        </p:txBody>
      </p:sp>
    </p:spTree>
    <p:extLst>
      <p:ext uri="{BB962C8B-B14F-4D97-AF65-F5344CB8AC3E}">
        <p14:creationId xmlns:p14="http://schemas.microsoft.com/office/powerpoint/2010/main" val="329358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we have a case study of a girl with social anxiety disorder. Please take a look of it and we would also have part 2 later. You could also find it in the study guide.</a:t>
            </a:r>
          </a:p>
        </p:txBody>
      </p:sp>
      <p:sp>
        <p:nvSpPr>
          <p:cNvPr id="4" name="幻灯片编号占位符 3"/>
          <p:cNvSpPr>
            <a:spLocks noGrp="1"/>
          </p:cNvSpPr>
          <p:nvPr>
            <p:ph type="sldNum" sz="quarter" idx="10"/>
          </p:nvPr>
        </p:nvSpPr>
        <p:spPr/>
        <p:txBody>
          <a:bodyPr/>
          <a:lstStyle/>
          <a:p>
            <a:fld id="{35EFDFE4-01FA-AA41-8F86-23D024D2D2D9}" type="slidenum">
              <a:rPr lang="en-US" smtClean="0"/>
              <a:t>8</a:t>
            </a:fld>
            <a:endParaRPr lang="en-US"/>
          </a:p>
        </p:txBody>
      </p:sp>
    </p:spTree>
    <p:extLst>
      <p:ext uri="{BB962C8B-B14F-4D97-AF65-F5344CB8AC3E}">
        <p14:creationId xmlns:p14="http://schemas.microsoft.com/office/powerpoint/2010/main" val="59451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35EFDFE4-01FA-AA41-8F86-23D024D2D2D9}" type="slidenum">
              <a:rPr lang="en-US" smtClean="0"/>
              <a:t>9</a:t>
            </a:fld>
            <a:endParaRPr lang="en-US"/>
          </a:p>
        </p:txBody>
      </p:sp>
    </p:spTree>
    <p:extLst>
      <p:ext uri="{BB962C8B-B14F-4D97-AF65-F5344CB8AC3E}">
        <p14:creationId xmlns:p14="http://schemas.microsoft.com/office/powerpoint/2010/main" val="133892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zh-CN" altLang="en-US"/>
              <a:t>单击此处编辑母版标题样式</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4/18/18</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968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4/18/18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677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4/18/18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7991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019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zh-CN" altLang="en-US"/>
              <a:t>单击此处编辑母版标题样式</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34E6425-0181-43F2-84FC-787E803FD2F8}" type="datetimeFigureOut">
              <a:rPr lang="en-US" smtClean="0"/>
              <a:t>4/18/18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213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922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447191" y="2824269"/>
            <a:ext cx="4488794" cy="264445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56025" y="2821491"/>
            <a:ext cx="4488794" cy="263737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957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4/18/18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298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4/18/18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673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6E86A4C-8E40-4F87-A4F0-01A0687C5742}" type="datetimeFigureOut">
              <a:rPr lang="en-US" smtClean="0"/>
              <a:t>4/18/18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971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zh-CN" altLang="en-US"/>
              <a:t>单击图标添加图片</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5E72C73-2D91-4E12-BA25-F0AA0C03599B}" type="datetimeFigureOut">
              <a:rPr lang="en-US" smtClean="0"/>
              <a:t>4/18/18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262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BE451C3-0FF4-47C4-B829-773ADF60F88C}" type="datetimeFigureOut">
              <a:rPr lang="en-US" smtClean="0"/>
              <a:t>4/18/18</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181337"/>
      </p:ext>
    </p:extLst>
  </p:cSld>
  <p:clrMap bg1="dk1" tx1="lt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sldNum="0" hdr="0" ft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hyperlink" Target="https://www.therapistaid.com/therapy-worksheet/progressive-muscle-relaxation-script"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CD093E0-C37A-9347-93DB-4DB7A00ED6FC}"/>
              </a:ext>
            </a:extLst>
          </p:cNvPr>
          <p:cNvPicPr>
            <a:picLocks noChangeAspect="1"/>
          </p:cNvPicPr>
          <p:nvPr/>
        </p:nvPicPr>
        <p:blipFill>
          <a:blip r:embed="rId5">
            <a:alphaModFix amt="49000"/>
          </a:blip>
          <a:stretch>
            <a:fillRect/>
          </a:stretch>
        </p:blipFill>
        <p:spPr>
          <a:xfrm>
            <a:off x="0" y="0"/>
            <a:ext cx="12192000" cy="6858001"/>
          </a:xfrm>
          <a:prstGeom prst="rect">
            <a:avLst/>
          </a:prstGeom>
          <a:solidFill>
            <a:schemeClr val="bg1"/>
          </a:solidFill>
        </p:spPr>
      </p:pic>
      <p:sp>
        <p:nvSpPr>
          <p:cNvPr id="3" name="副标题 2">
            <a:extLst>
              <a:ext uri="{FF2B5EF4-FFF2-40B4-BE49-F238E27FC236}">
                <a16:creationId xmlns:a16="http://schemas.microsoft.com/office/drawing/2014/main" id="{B879C776-06F2-E540-A52C-0547D2B7A95B}"/>
              </a:ext>
            </a:extLst>
          </p:cNvPr>
          <p:cNvSpPr>
            <a:spLocks noGrp="1"/>
          </p:cNvSpPr>
          <p:nvPr>
            <p:ph type="subTitle" idx="1"/>
          </p:nvPr>
        </p:nvSpPr>
        <p:spPr>
          <a:xfrm>
            <a:off x="2480204" y="4302537"/>
            <a:ext cx="7197726" cy="1405467"/>
          </a:xfrm>
        </p:spPr>
        <p:txBody>
          <a:bodyPr>
            <a:normAutofit/>
          </a:bodyPr>
          <a:lstStyle/>
          <a:p>
            <a:pPr algn="ctr"/>
            <a:r>
              <a:rPr kumimoji="1" lang="en-US" altLang="zh-CN" sz="2000" dirty="0" err="1"/>
              <a:t>Xueer</a:t>
            </a:r>
            <a:r>
              <a:rPr kumimoji="1" lang="en-US" altLang="zh-CN" sz="2000" dirty="0"/>
              <a:t> Yang</a:t>
            </a:r>
          </a:p>
          <a:p>
            <a:pPr algn="ctr"/>
            <a:r>
              <a:rPr kumimoji="1" lang="en-US" altLang="zh-CN" sz="2000" dirty="0"/>
              <a:t>University of Pittsburgh</a:t>
            </a:r>
            <a:endParaRPr kumimoji="1" lang="zh-CN" altLang="en-US" sz="2000" dirty="0"/>
          </a:p>
        </p:txBody>
      </p:sp>
      <p:sp>
        <p:nvSpPr>
          <p:cNvPr id="10" name="矩形 9">
            <a:extLst>
              <a:ext uri="{FF2B5EF4-FFF2-40B4-BE49-F238E27FC236}">
                <a16:creationId xmlns:a16="http://schemas.microsoft.com/office/drawing/2014/main" id="{59A05A07-BEAC-924C-9314-1F5C255E35E4}"/>
              </a:ext>
            </a:extLst>
          </p:cNvPr>
          <p:cNvSpPr/>
          <p:nvPr/>
        </p:nvSpPr>
        <p:spPr>
          <a:xfrm>
            <a:off x="2240248" y="2158953"/>
            <a:ext cx="8158003" cy="1754326"/>
          </a:xfrm>
          <a:prstGeom prst="rect">
            <a:avLst/>
          </a:prstGeom>
          <a:noFill/>
        </p:spPr>
        <p:txBody>
          <a:bodyPr wrap="none" lIns="91440" tIns="45720" rIns="91440" bIns="45720">
            <a:spAutoFit/>
          </a:bodyPr>
          <a:lstStyle/>
          <a:p>
            <a:pPr algn="ctr"/>
            <a:r>
              <a:rPr lang="en-US" altLang="zh-Hans" sz="5400" b="1" spc="50" dirty="0">
                <a:ln w="9525" cmpd="sng">
                  <a:solidFill>
                    <a:schemeClr val="accent1"/>
                  </a:solidFill>
                  <a:prstDash val="solid"/>
                </a:ln>
                <a:solidFill>
                  <a:srgbClr val="70AD47">
                    <a:tint val="1000"/>
                  </a:srgbClr>
                </a:solidFill>
                <a:effectLst>
                  <a:glow rad="38100">
                    <a:schemeClr val="accent1">
                      <a:alpha val="40000"/>
                    </a:schemeClr>
                  </a:glow>
                </a:effectLst>
              </a:rPr>
              <a:t>SOCIAL ANXIETY DISORDER</a:t>
            </a:r>
          </a:p>
          <a:p>
            <a:pPr algn="ctr"/>
            <a:r>
              <a:rPr lang="en-US" altLang="zh-Han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(ELEMENTARY)</a:t>
            </a:r>
            <a:endParaRPr lang="zh-Hans" alt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音频 5">
            <a:hlinkClick r:id="" action="ppaction://media"/>
            <a:extLst>
              <a:ext uri="{FF2B5EF4-FFF2-40B4-BE49-F238E27FC236}">
                <a16:creationId xmlns:a16="http://schemas.microsoft.com/office/drawing/2014/main" id="{F5C546EC-8F8B-014B-AAAF-30629E12A4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69940202"/>
      </p:ext>
    </p:extLst>
  </p:cSld>
  <p:clrMapOvr>
    <a:masterClrMapping/>
  </p:clrMapOvr>
  <mc:AlternateContent xmlns:mc="http://schemas.openxmlformats.org/markup-compatibility/2006" xmlns:p14="http://schemas.microsoft.com/office/powerpoint/2010/main">
    <mc:Choice Requires="p14">
      <p:transition spd="slow" p14:dur="2000" advTm="24683"/>
    </mc:Choice>
    <mc:Fallback xmlns="">
      <p:transition spd="slow" advTm="24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BE91C59F-1281-954A-8235-C9A01939A7BE}"/>
              </a:ext>
            </a:extLst>
          </p:cNvPr>
          <p:cNvPicPr>
            <a:picLocks noGrp="1" noChangeAspect="1"/>
          </p:cNvPicPr>
          <p:nvPr>
            <p:ph idx="1"/>
          </p:nvPr>
        </p:nvPicPr>
        <p:blipFill>
          <a:blip r:embed="rId5">
            <a:alphaModFix amt="25000"/>
          </a:blip>
          <a:stretch>
            <a:fillRect/>
          </a:stretch>
        </p:blipFill>
        <p:spPr>
          <a:xfrm>
            <a:off x="1186" y="0"/>
            <a:ext cx="12192000" cy="6858000"/>
          </a:xfrm>
          <a:solidFill>
            <a:schemeClr val="bg1"/>
          </a:solidFill>
        </p:spPr>
      </p:pic>
      <p:sp>
        <p:nvSpPr>
          <p:cNvPr id="2" name="标题 1">
            <a:extLst>
              <a:ext uri="{FF2B5EF4-FFF2-40B4-BE49-F238E27FC236}">
                <a16:creationId xmlns:a16="http://schemas.microsoft.com/office/drawing/2014/main" id="{77EE8597-E327-4E4B-BEAD-DD4F5D3AA97F}"/>
              </a:ext>
            </a:extLst>
          </p:cNvPr>
          <p:cNvSpPr>
            <a:spLocks noGrp="1"/>
          </p:cNvSpPr>
          <p:nvPr>
            <p:ph type="title"/>
          </p:nvPr>
        </p:nvSpPr>
        <p:spPr/>
        <p:txBody>
          <a:bodyPr/>
          <a:lstStyle/>
          <a:p>
            <a:r>
              <a:rPr lang="en-US" altLang="zh-CN" b="1" dirty="0"/>
              <a:t>Sample case (part1) continue</a:t>
            </a:r>
            <a:endParaRPr lang="en-US" dirty="0"/>
          </a:p>
        </p:txBody>
      </p:sp>
      <p:sp>
        <p:nvSpPr>
          <p:cNvPr id="7" name="文本框 6">
            <a:extLst>
              <a:ext uri="{FF2B5EF4-FFF2-40B4-BE49-F238E27FC236}">
                <a16:creationId xmlns:a16="http://schemas.microsoft.com/office/drawing/2014/main" id="{DBBA25B4-B9F7-E84E-818E-FB112FBBD842}"/>
              </a:ext>
            </a:extLst>
          </p:cNvPr>
          <p:cNvSpPr txBox="1"/>
          <p:nvPr/>
        </p:nvSpPr>
        <p:spPr>
          <a:xfrm>
            <a:off x="1743740" y="2190307"/>
            <a:ext cx="8761227" cy="3231654"/>
          </a:xfrm>
          <a:prstGeom prst="rect">
            <a:avLst/>
          </a:prstGeom>
          <a:noFill/>
        </p:spPr>
        <p:txBody>
          <a:bodyPr wrap="square" rtlCol="0">
            <a:spAutoFit/>
          </a:bodyPr>
          <a:lstStyle/>
          <a:p>
            <a:pPr>
              <a:lnSpc>
                <a:spcPct val="170000"/>
              </a:lnSpc>
            </a:pPr>
            <a:r>
              <a:rPr lang="en-US" altLang="zh-CN" sz="2400" dirty="0"/>
              <a:t>She becomes completely </a:t>
            </a:r>
            <a:r>
              <a:rPr lang="en-US" altLang="zh-CN" sz="2400" b="1" dirty="0">
                <a:solidFill>
                  <a:srgbClr val="FFFF00"/>
                </a:solidFill>
              </a:rPr>
              <a:t>numb with fear and unable to say a word</a:t>
            </a:r>
            <a:r>
              <a:rPr lang="en-US" altLang="zh-CN" sz="2400" dirty="0"/>
              <a:t>. She </a:t>
            </a:r>
            <a:r>
              <a:rPr lang="en-US" altLang="zh-CN" sz="2400" b="1" dirty="0">
                <a:solidFill>
                  <a:srgbClr val="FFFF00"/>
                </a:solidFill>
              </a:rPr>
              <a:t>withdraws from her classmates </a:t>
            </a:r>
            <a:r>
              <a:rPr lang="en-US" altLang="zh-CN" sz="2400" dirty="0"/>
              <a:t>and is hardly ever invited to any extracurricular activities. If she were ever invited, she would not go, </a:t>
            </a:r>
            <a:r>
              <a:rPr lang="en-US" altLang="zh-CN" sz="2400" b="1" dirty="0">
                <a:solidFill>
                  <a:srgbClr val="FFFF00"/>
                </a:solidFill>
              </a:rPr>
              <a:t>fearful of acting embarrassed and being ridiculed by the others</a:t>
            </a:r>
            <a:r>
              <a:rPr lang="en-US" altLang="zh-CN" sz="2400" dirty="0"/>
              <a:t>. </a:t>
            </a:r>
          </a:p>
        </p:txBody>
      </p:sp>
      <p:pic>
        <p:nvPicPr>
          <p:cNvPr id="3" name="音频 2">
            <a:hlinkClick r:id="" action="ppaction://media"/>
            <a:extLst>
              <a:ext uri="{FF2B5EF4-FFF2-40B4-BE49-F238E27FC236}">
                <a16:creationId xmlns:a16="http://schemas.microsoft.com/office/drawing/2014/main" id="{7702302B-1BAA-A343-9A25-F2060D9037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16955621"/>
      </p:ext>
    </p:extLst>
  </p:cSld>
  <p:clrMapOvr>
    <a:masterClrMapping/>
  </p:clrMapOvr>
  <mc:AlternateContent xmlns:mc="http://schemas.openxmlformats.org/markup-compatibility/2006">
    <mc:Choice xmlns:p14="http://schemas.microsoft.com/office/powerpoint/2010/main" Requires="p14">
      <p:transition spd="slow" p14:dur="2000" advTm="15844"/>
    </mc:Choice>
    <mc:Fallback>
      <p:transition spd="slow" advTm="15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59875-E1CD-E446-A453-CB5F3F2CD4FF}"/>
              </a:ext>
            </a:extLst>
          </p:cNvPr>
          <p:cNvSpPr>
            <a:spLocks noGrp="1"/>
          </p:cNvSpPr>
          <p:nvPr>
            <p:ph type="title"/>
          </p:nvPr>
        </p:nvSpPr>
        <p:spPr/>
        <p:txBody>
          <a:bodyPr/>
          <a:lstStyle/>
          <a:p>
            <a:r>
              <a:rPr kumimoji="1" lang="en-US" altLang="zh-CN" b="1" dirty="0"/>
              <a:t>Treatment of social anxiety disorder</a:t>
            </a:r>
            <a:endParaRPr kumimoji="1" lang="zh-CN" altLang="en-US" b="1" dirty="0"/>
          </a:p>
        </p:txBody>
      </p:sp>
      <p:sp>
        <p:nvSpPr>
          <p:cNvPr id="3" name="内容占位符 2">
            <a:extLst>
              <a:ext uri="{FF2B5EF4-FFF2-40B4-BE49-F238E27FC236}">
                <a16:creationId xmlns:a16="http://schemas.microsoft.com/office/drawing/2014/main" id="{1863EEAA-E0D7-2F41-ADD3-5ACDAF6F0290}"/>
              </a:ext>
            </a:extLst>
          </p:cNvPr>
          <p:cNvSpPr>
            <a:spLocks noGrp="1"/>
          </p:cNvSpPr>
          <p:nvPr>
            <p:ph idx="1"/>
          </p:nvPr>
        </p:nvSpPr>
        <p:spPr>
          <a:xfrm>
            <a:off x="1049243" y="1853754"/>
            <a:ext cx="10740421" cy="3450613"/>
          </a:xfrm>
        </p:spPr>
        <p:txBody>
          <a:bodyPr>
            <a:normAutofit fontScale="25000" lnSpcReduction="20000"/>
          </a:bodyPr>
          <a:lstStyle/>
          <a:p>
            <a:pPr marL="285750" indent="-285750">
              <a:lnSpc>
                <a:spcPct val="200000"/>
              </a:lnSpc>
              <a:buFont typeface="Wingdings" pitchFamily="2" charset="2"/>
              <a:buChar char="p"/>
            </a:pPr>
            <a:r>
              <a:rPr lang="en-US" altLang="zh-CN" sz="8600" b="1" dirty="0"/>
              <a:t>COGNITIVE BEHAVIOR THERAPY</a:t>
            </a:r>
            <a:endParaRPr lang="en-US" altLang="zh-CN" sz="9600" dirty="0"/>
          </a:p>
          <a:p>
            <a:pPr marL="285750" indent="-285750">
              <a:lnSpc>
                <a:spcPct val="200000"/>
              </a:lnSpc>
              <a:buFont typeface="Wingdings" pitchFamily="2" charset="2"/>
              <a:buChar char="ü"/>
            </a:pPr>
            <a:r>
              <a:rPr lang="en-US" altLang="zh-CN" sz="9600" dirty="0"/>
              <a:t>Cognitive restructuring</a:t>
            </a:r>
          </a:p>
          <a:p>
            <a:pPr marL="285750" indent="-285750">
              <a:lnSpc>
                <a:spcPct val="200000"/>
              </a:lnSpc>
              <a:buFont typeface="Wingdings" pitchFamily="2" charset="2"/>
              <a:buChar char="ü"/>
            </a:pPr>
            <a:r>
              <a:rPr lang="en-US" altLang="zh-CN" sz="9600" dirty="0"/>
              <a:t>Exposure therapy </a:t>
            </a:r>
          </a:p>
          <a:p>
            <a:pPr marL="285750" indent="-285750">
              <a:lnSpc>
                <a:spcPct val="200000"/>
              </a:lnSpc>
              <a:buFont typeface="Wingdings" pitchFamily="2" charset="2"/>
              <a:buChar char="ü"/>
            </a:pPr>
            <a:r>
              <a:rPr lang="en-US" altLang="zh-CN" sz="9600" dirty="0"/>
              <a:t>Social skills training</a:t>
            </a:r>
          </a:p>
          <a:p>
            <a:pPr marL="285750" indent="-285750">
              <a:lnSpc>
                <a:spcPct val="200000"/>
              </a:lnSpc>
              <a:buFont typeface="Wingdings" pitchFamily="2" charset="2"/>
              <a:buChar char="ü"/>
            </a:pPr>
            <a:r>
              <a:rPr lang="en-US" altLang="zh-CN" sz="9600" dirty="0"/>
              <a:t>Deep breathing and progressive muscle relaxation</a:t>
            </a:r>
          </a:p>
          <a:p>
            <a:pPr marL="0" indent="0">
              <a:buNone/>
            </a:pPr>
            <a:endParaRPr kumimoji="1" lang="zh-CN" altLang="en-US" dirty="0"/>
          </a:p>
        </p:txBody>
      </p:sp>
      <p:pic>
        <p:nvPicPr>
          <p:cNvPr id="8" name="音频 7">
            <a:hlinkClick r:id="" action="ppaction://media"/>
            <a:extLst>
              <a:ext uri="{FF2B5EF4-FFF2-40B4-BE49-F238E27FC236}">
                <a16:creationId xmlns:a16="http://schemas.microsoft.com/office/drawing/2014/main" id="{F12EDB42-7F20-F947-BFDE-B434B06B8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14135306"/>
      </p:ext>
    </p:extLst>
  </p:cSld>
  <p:clrMapOvr>
    <a:masterClrMapping/>
  </p:clrMapOvr>
  <mc:AlternateContent xmlns:mc="http://schemas.openxmlformats.org/markup-compatibility/2006">
    <mc:Choice xmlns:p14="http://schemas.microsoft.com/office/powerpoint/2010/main" Requires="p14">
      <p:transition spd="slow" p14:dur="2000" advTm="98525"/>
    </mc:Choice>
    <mc:Fallback>
      <p:transition spd="slow" advTm="9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745D9A-A384-8643-8F6F-51C89E0E70E2}"/>
              </a:ext>
            </a:extLst>
          </p:cNvPr>
          <p:cNvPicPr>
            <a:picLocks noChangeAspect="1"/>
          </p:cNvPicPr>
          <p:nvPr/>
        </p:nvPicPr>
        <p:blipFill>
          <a:blip r:embed="rId5">
            <a:alphaModFix amt="25000"/>
          </a:blip>
          <a:stretch>
            <a:fillRect/>
          </a:stretch>
        </p:blipFill>
        <p:spPr>
          <a:xfrm>
            <a:off x="0" y="-30126"/>
            <a:ext cx="12192000" cy="6888126"/>
          </a:xfrm>
          <a:prstGeom prst="rect">
            <a:avLst/>
          </a:prstGeom>
          <a:solidFill>
            <a:schemeClr val="bg1"/>
          </a:solidFill>
        </p:spPr>
      </p:pic>
      <p:sp>
        <p:nvSpPr>
          <p:cNvPr id="2" name="标题 1">
            <a:extLst>
              <a:ext uri="{FF2B5EF4-FFF2-40B4-BE49-F238E27FC236}">
                <a16:creationId xmlns:a16="http://schemas.microsoft.com/office/drawing/2014/main" id="{13A7CFC6-16B7-A84B-9E32-D79189F8152B}"/>
              </a:ext>
            </a:extLst>
          </p:cNvPr>
          <p:cNvSpPr>
            <a:spLocks noGrp="1"/>
          </p:cNvSpPr>
          <p:nvPr>
            <p:ph type="title"/>
          </p:nvPr>
        </p:nvSpPr>
        <p:spPr/>
        <p:txBody>
          <a:bodyPr/>
          <a:lstStyle/>
          <a:p>
            <a:r>
              <a:rPr kumimoji="1" lang="en-US" altLang="zh-CN" b="1" dirty="0"/>
              <a:t>Do’s</a:t>
            </a:r>
            <a:endParaRPr lang="en-US" dirty="0"/>
          </a:p>
        </p:txBody>
      </p:sp>
      <p:sp>
        <p:nvSpPr>
          <p:cNvPr id="3" name="内容占位符 2">
            <a:extLst>
              <a:ext uri="{FF2B5EF4-FFF2-40B4-BE49-F238E27FC236}">
                <a16:creationId xmlns:a16="http://schemas.microsoft.com/office/drawing/2014/main" id="{0C561FED-276D-E246-8EBE-44E76F5325BD}"/>
              </a:ext>
            </a:extLst>
          </p:cNvPr>
          <p:cNvSpPr>
            <a:spLocks noGrp="1"/>
          </p:cNvSpPr>
          <p:nvPr>
            <p:ph idx="1"/>
          </p:nvPr>
        </p:nvSpPr>
        <p:spPr>
          <a:xfrm>
            <a:off x="914400" y="2015732"/>
            <a:ext cx="10462437" cy="3810910"/>
          </a:xfrm>
        </p:spPr>
        <p:txBody>
          <a:bodyPr>
            <a:normAutofit fontScale="25000" lnSpcReduction="20000"/>
          </a:bodyPr>
          <a:lstStyle/>
          <a:p>
            <a:pPr>
              <a:lnSpc>
                <a:spcPct val="170000"/>
              </a:lnSpc>
              <a:buFont typeface="Wingdings" pitchFamily="2" charset="2"/>
              <a:buChar char="ü"/>
            </a:pPr>
            <a:r>
              <a:rPr lang="en-US" altLang="zh-CN" sz="9600" dirty="0"/>
              <a:t>Offer praise for small accomplishments and rewarding participation</a:t>
            </a:r>
          </a:p>
          <a:p>
            <a:pPr>
              <a:lnSpc>
                <a:spcPct val="170000"/>
              </a:lnSpc>
              <a:buFont typeface="Wingdings" pitchFamily="2" charset="2"/>
              <a:buChar char="ü"/>
            </a:pPr>
            <a:r>
              <a:rPr lang="en-US" altLang="zh-CN" sz="9600" dirty="0"/>
              <a:t>In your interactions with the student, speak softly and calmly</a:t>
            </a:r>
          </a:p>
          <a:p>
            <a:pPr>
              <a:lnSpc>
                <a:spcPct val="170000"/>
              </a:lnSpc>
              <a:buFont typeface="Wingdings" pitchFamily="2" charset="2"/>
              <a:buChar char="ü"/>
            </a:pPr>
            <a:r>
              <a:rPr lang="en-US" altLang="zh-CN" sz="9600" dirty="0"/>
              <a:t>Help the student confront feared situations with gentle encouragement</a:t>
            </a:r>
          </a:p>
          <a:p>
            <a:pPr>
              <a:lnSpc>
                <a:spcPct val="170000"/>
              </a:lnSpc>
              <a:buFont typeface="Wingdings" pitchFamily="2" charset="2"/>
              <a:buChar char="ü"/>
            </a:pPr>
            <a:r>
              <a:rPr lang="en-US" altLang="zh-CN" sz="9600" dirty="0"/>
              <a:t>Pair students for activities rather than allowing students to choose pairs</a:t>
            </a:r>
          </a:p>
          <a:p>
            <a:pPr>
              <a:lnSpc>
                <a:spcPct val="170000"/>
              </a:lnSpc>
              <a:buFont typeface="Wingdings" pitchFamily="2" charset="2"/>
              <a:buChar char="ü"/>
            </a:pPr>
            <a:r>
              <a:rPr lang="en-US" altLang="zh-CN" sz="9600" dirty="0"/>
              <a:t>Make the child with social anxiety disorder your special helper to give her a role in the classroom</a:t>
            </a:r>
          </a:p>
          <a:p>
            <a:endParaRPr lang="en-US" dirty="0"/>
          </a:p>
        </p:txBody>
      </p:sp>
      <p:pic>
        <p:nvPicPr>
          <p:cNvPr id="7" name="音频 6">
            <a:hlinkClick r:id="" action="ppaction://media"/>
            <a:extLst>
              <a:ext uri="{FF2B5EF4-FFF2-40B4-BE49-F238E27FC236}">
                <a16:creationId xmlns:a16="http://schemas.microsoft.com/office/drawing/2014/main" id="{D3A89418-6679-AB43-862C-EE800B6C1F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8992623"/>
      </p:ext>
    </p:extLst>
  </p:cSld>
  <p:clrMapOvr>
    <a:masterClrMapping/>
  </p:clrMapOvr>
  <mc:AlternateContent xmlns:mc="http://schemas.openxmlformats.org/markup-compatibility/2006">
    <mc:Choice xmlns:p14="http://schemas.microsoft.com/office/powerpoint/2010/main" Requires="p14">
      <p:transition spd="slow" p14:dur="2000" advTm="62756"/>
    </mc:Choice>
    <mc:Fallback>
      <p:transition spd="slow" advTm="6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4">
            <a:extLst>
              <a:ext uri="{FF2B5EF4-FFF2-40B4-BE49-F238E27FC236}">
                <a16:creationId xmlns:a16="http://schemas.microsoft.com/office/drawing/2014/main" id="{1274224F-1AFE-644D-9F3A-62CB8511EB38}"/>
              </a:ext>
            </a:extLst>
          </p:cNvPr>
          <p:cNvPicPr>
            <a:picLocks noChangeAspect="1"/>
          </p:cNvPicPr>
          <p:nvPr/>
        </p:nvPicPr>
        <p:blipFill>
          <a:blip r:embed="rId5">
            <a:alphaModFix amt="25000"/>
          </a:blip>
          <a:stretch>
            <a:fillRect/>
          </a:stretch>
        </p:blipFill>
        <p:spPr>
          <a:xfrm>
            <a:off x="0" y="0"/>
            <a:ext cx="12192000" cy="6858000"/>
          </a:xfrm>
          <a:prstGeom prst="rect">
            <a:avLst/>
          </a:prstGeom>
          <a:solidFill>
            <a:schemeClr val="bg1"/>
          </a:solidFill>
        </p:spPr>
      </p:pic>
      <p:sp>
        <p:nvSpPr>
          <p:cNvPr id="2" name="标题 1">
            <a:extLst>
              <a:ext uri="{FF2B5EF4-FFF2-40B4-BE49-F238E27FC236}">
                <a16:creationId xmlns:a16="http://schemas.microsoft.com/office/drawing/2014/main" id="{5309BC60-5A16-8046-86B9-E3D1E348BD0D}"/>
              </a:ext>
            </a:extLst>
          </p:cNvPr>
          <p:cNvSpPr>
            <a:spLocks noGrp="1"/>
          </p:cNvSpPr>
          <p:nvPr>
            <p:ph type="title"/>
          </p:nvPr>
        </p:nvSpPr>
        <p:spPr>
          <a:xfrm>
            <a:off x="3515253" y="352304"/>
            <a:ext cx="5161493" cy="1456267"/>
          </a:xfrm>
        </p:spPr>
        <p:txBody>
          <a:bodyPr/>
          <a:lstStyle/>
          <a:p>
            <a:r>
              <a:rPr kumimoji="1" lang="en-US" altLang="zh-CN" b="1" dirty="0"/>
              <a:t>Do’s (CONTINUE)</a:t>
            </a:r>
            <a:endParaRPr kumimoji="1" lang="zh-CN" altLang="en-US" dirty="0"/>
          </a:p>
        </p:txBody>
      </p:sp>
      <p:sp>
        <p:nvSpPr>
          <p:cNvPr id="3" name="内容占位符 2">
            <a:extLst>
              <a:ext uri="{FF2B5EF4-FFF2-40B4-BE49-F238E27FC236}">
                <a16:creationId xmlns:a16="http://schemas.microsoft.com/office/drawing/2014/main" id="{F2E942D5-38DB-4E4E-9659-4342E6B33D2B}"/>
              </a:ext>
            </a:extLst>
          </p:cNvPr>
          <p:cNvSpPr>
            <a:spLocks noGrp="1"/>
          </p:cNvSpPr>
          <p:nvPr>
            <p:ph idx="1"/>
          </p:nvPr>
        </p:nvSpPr>
        <p:spPr>
          <a:xfrm>
            <a:off x="1275906" y="1985596"/>
            <a:ext cx="10058401" cy="3968637"/>
          </a:xfrm>
        </p:spPr>
        <p:txBody>
          <a:bodyPr>
            <a:normAutofit fontScale="25000" lnSpcReduction="20000"/>
          </a:bodyPr>
          <a:lstStyle/>
          <a:p>
            <a:pPr>
              <a:lnSpc>
                <a:spcPct val="170000"/>
              </a:lnSpc>
              <a:buFont typeface="Wingdings" pitchFamily="2" charset="2"/>
              <a:buChar char="ü"/>
            </a:pPr>
            <a:r>
              <a:rPr lang="en-US" altLang="zh-CN" sz="9600" dirty="0"/>
              <a:t>Encourage friendships between children with social anxiety disorder and friendly, outgoing classmates</a:t>
            </a:r>
          </a:p>
          <a:p>
            <a:pPr>
              <a:lnSpc>
                <a:spcPct val="170000"/>
              </a:lnSpc>
              <a:buFont typeface="Wingdings" pitchFamily="2" charset="2"/>
              <a:buChar char="ü"/>
            </a:pPr>
            <a:r>
              <a:rPr lang="en-US" altLang="zh-CN" sz="9600" dirty="0"/>
              <a:t>Stop the students who embarrass or humiliate other children to prevent this behavior in the classroom</a:t>
            </a:r>
          </a:p>
          <a:p>
            <a:pPr>
              <a:lnSpc>
                <a:spcPct val="170000"/>
              </a:lnSpc>
              <a:buFont typeface="Wingdings" pitchFamily="2" charset="2"/>
              <a:buChar char="ü"/>
            </a:pPr>
            <a:r>
              <a:rPr lang="en-US" altLang="zh-CN" sz="9600" dirty="0"/>
              <a:t>Regular meetings between parents, teachers, counsellors and other school staff</a:t>
            </a:r>
          </a:p>
          <a:p>
            <a:endParaRPr kumimoji="1" lang="zh-CN" altLang="en-US" dirty="0"/>
          </a:p>
        </p:txBody>
      </p:sp>
      <p:pic>
        <p:nvPicPr>
          <p:cNvPr id="5" name="音频 4">
            <a:hlinkClick r:id="" action="ppaction://media"/>
            <a:extLst>
              <a:ext uri="{FF2B5EF4-FFF2-40B4-BE49-F238E27FC236}">
                <a16:creationId xmlns:a16="http://schemas.microsoft.com/office/drawing/2014/main" id="{692A4839-803E-BA4A-978A-B0C844975A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90198611"/>
      </p:ext>
    </p:extLst>
  </p:cSld>
  <p:clrMapOvr>
    <a:masterClrMapping/>
  </p:clrMapOvr>
  <mc:AlternateContent xmlns:mc="http://schemas.openxmlformats.org/markup-compatibility/2006">
    <mc:Choice xmlns:p14="http://schemas.microsoft.com/office/powerpoint/2010/main" Requires="p14">
      <p:transition spd="slow" p14:dur="2000" advTm="35679"/>
    </mc:Choice>
    <mc:Fallback>
      <p:transition spd="slow" advTm="3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EE530F-8670-A54A-BDE0-29C899C4D6FF}"/>
              </a:ext>
            </a:extLst>
          </p:cNvPr>
          <p:cNvSpPr>
            <a:spLocks noGrp="1"/>
          </p:cNvSpPr>
          <p:nvPr>
            <p:ph type="title"/>
          </p:nvPr>
        </p:nvSpPr>
        <p:spPr/>
        <p:txBody>
          <a:bodyPr/>
          <a:lstStyle/>
          <a:p>
            <a:r>
              <a:rPr lang="en-US" b="1" dirty="0"/>
              <a:t>SPECIFIC STRATEGIES</a:t>
            </a:r>
          </a:p>
        </p:txBody>
      </p:sp>
      <p:sp>
        <p:nvSpPr>
          <p:cNvPr id="3" name="内容占位符 2">
            <a:extLst>
              <a:ext uri="{FF2B5EF4-FFF2-40B4-BE49-F238E27FC236}">
                <a16:creationId xmlns:a16="http://schemas.microsoft.com/office/drawing/2014/main" id="{2F891140-5164-754D-BE1F-2BD7AC6E2747}"/>
              </a:ext>
            </a:extLst>
          </p:cNvPr>
          <p:cNvSpPr>
            <a:spLocks noGrp="1"/>
          </p:cNvSpPr>
          <p:nvPr>
            <p:ph idx="1"/>
          </p:nvPr>
        </p:nvSpPr>
        <p:spPr/>
        <p:txBody>
          <a:bodyPr/>
          <a:lstStyle/>
          <a:p>
            <a:pPr marL="0" indent="0" algn="ctr">
              <a:buNone/>
            </a:pPr>
            <a:endParaRPr lang="en-US" dirty="0"/>
          </a:p>
          <a:p>
            <a:pPr marL="0" indent="0" algn="ctr">
              <a:buNone/>
            </a:pPr>
            <a:r>
              <a:rPr lang="en-US" dirty="0"/>
              <a:t>Progressive Muscle Relaxation</a:t>
            </a:r>
            <a:r>
              <a:rPr lang="zh-Hans" altLang="en-US" dirty="0"/>
              <a:t>（</a:t>
            </a:r>
            <a:r>
              <a:rPr lang="en-US" altLang="zh-Hans" dirty="0"/>
              <a:t>PMR</a:t>
            </a:r>
            <a:r>
              <a:rPr lang="zh-Hans" altLang="en-US" dirty="0"/>
              <a:t>）</a:t>
            </a:r>
            <a:endParaRPr lang="en-US" dirty="0"/>
          </a:p>
          <a:p>
            <a:pPr marL="0" indent="0" algn="ctr">
              <a:buNone/>
            </a:pPr>
            <a:endParaRPr lang="en-US" dirty="0"/>
          </a:p>
          <a:p>
            <a:pPr marL="0" indent="0" algn="ctr">
              <a:buNone/>
            </a:pPr>
            <a:r>
              <a:rPr lang="en-US" dirty="0"/>
              <a:t>Positive Self-Talk (PST)</a:t>
            </a:r>
          </a:p>
          <a:p>
            <a:endParaRPr lang="en-US" dirty="0"/>
          </a:p>
        </p:txBody>
      </p:sp>
      <p:pic>
        <p:nvPicPr>
          <p:cNvPr id="5" name="音频 4">
            <a:hlinkClick r:id="" action="ppaction://media"/>
            <a:extLst>
              <a:ext uri="{FF2B5EF4-FFF2-40B4-BE49-F238E27FC236}">
                <a16:creationId xmlns:a16="http://schemas.microsoft.com/office/drawing/2014/main" id="{74E15D14-B31C-334B-A533-3038089BA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31650213"/>
      </p:ext>
    </p:extLst>
  </p:cSld>
  <p:clrMapOvr>
    <a:masterClrMapping/>
  </p:clrMapOvr>
  <mc:AlternateContent xmlns:mc="http://schemas.openxmlformats.org/markup-compatibility/2006">
    <mc:Choice xmlns:p14="http://schemas.microsoft.com/office/powerpoint/2010/main" Requires="p14">
      <p:transition spd="slow" p14:dur="2000" advTm="18083"/>
    </mc:Choice>
    <mc:Fallback>
      <p:transition spd="slow" advTm="1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4CF61-C628-7941-92C5-95E45107BE4F}"/>
              </a:ext>
            </a:extLst>
          </p:cNvPr>
          <p:cNvSpPr>
            <a:spLocks noGrp="1"/>
          </p:cNvSpPr>
          <p:nvPr>
            <p:ph type="title"/>
          </p:nvPr>
        </p:nvSpPr>
        <p:spPr/>
        <p:txBody>
          <a:bodyPr>
            <a:normAutofit fontScale="90000"/>
          </a:bodyPr>
          <a:lstStyle/>
          <a:p>
            <a:r>
              <a:rPr lang="en-US" b="1" dirty="0"/>
              <a:t>Progressive Muscle Relaxation Script </a:t>
            </a:r>
            <a:br>
              <a:rPr lang="en-US" dirty="0"/>
            </a:br>
            <a:endParaRPr lang="en-US" dirty="0"/>
          </a:p>
        </p:txBody>
      </p:sp>
      <p:sp>
        <p:nvSpPr>
          <p:cNvPr id="3" name="内容占位符 2">
            <a:extLst>
              <a:ext uri="{FF2B5EF4-FFF2-40B4-BE49-F238E27FC236}">
                <a16:creationId xmlns:a16="http://schemas.microsoft.com/office/drawing/2014/main" id="{E3C2812A-DDD1-9342-98F8-9CDB78463092}"/>
              </a:ext>
            </a:extLst>
          </p:cNvPr>
          <p:cNvSpPr>
            <a:spLocks noGrp="1"/>
          </p:cNvSpPr>
          <p:nvPr>
            <p:ph idx="1"/>
          </p:nvPr>
        </p:nvSpPr>
        <p:spPr>
          <a:xfrm>
            <a:off x="1451579" y="1689161"/>
            <a:ext cx="9291215" cy="3450613"/>
          </a:xfrm>
        </p:spPr>
        <p:txBody>
          <a:bodyPr>
            <a:normAutofit fontScale="25000" lnSpcReduction="20000"/>
          </a:bodyPr>
          <a:lstStyle/>
          <a:p>
            <a:r>
              <a:rPr lang="en-US" sz="8000" dirty="0"/>
              <a:t>Sit back or lie down in a comfortable position. Shut your eyes if you’re comfortable doing so. </a:t>
            </a:r>
          </a:p>
          <a:p>
            <a:r>
              <a:rPr lang="en-US" sz="8000" dirty="0"/>
              <a:t>Begin by taking a deep breath and noticing the feeling of air filling your lungs. Hold your breath for a few seconds. </a:t>
            </a:r>
          </a:p>
          <a:p>
            <a:pPr marL="0" indent="0">
              <a:buNone/>
            </a:pPr>
            <a:r>
              <a:rPr lang="en-US" sz="8000" i="1" dirty="0"/>
              <a:t>	(brief pause) </a:t>
            </a:r>
            <a:endParaRPr lang="en-US" sz="8000" dirty="0"/>
          </a:p>
          <a:p>
            <a:r>
              <a:rPr lang="en-US" sz="8000" dirty="0"/>
              <a:t>Release the breath slowly and let the tension leave your body. Take in another deep breath and hold it.</a:t>
            </a:r>
            <a:br>
              <a:rPr lang="en-US" sz="8000" dirty="0"/>
            </a:br>
            <a:r>
              <a:rPr lang="en-US" sz="8000" dirty="0"/>
              <a:t>	</a:t>
            </a:r>
            <a:r>
              <a:rPr lang="en-US" sz="8000" i="1" dirty="0"/>
              <a:t>(brief pause)</a:t>
            </a:r>
            <a:br>
              <a:rPr lang="en-US" sz="8000" i="1" dirty="0"/>
            </a:br>
            <a:r>
              <a:rPr lang="en-US" sz="8000" dirty="0"/>
              <a:t>Again, slowly release the air. </a:t>
            </a:r>
          </a:p>
          <a:p>
            <a:r>
              <a:rPr lang="en-US" sz="8000" dirty="0"/>
              <a:t>Even slower now, take another breath. Fill your lungs and hold the air. </a:t>
            </a:r>
          </a:p>
          <a:p>
            <a:pPr marL="0" indent="0">
              <a:buNone/>
            </a:pPr>
            <a:r>
              <a:rPr lang="en-US" sz="8000" i="1" dirty="0"/>
              <a:t>	(brief pause) </a:t>
            </a:r>
          </a:p>
          <a:p>
            <a:r>
              <a:rPr lang="en-US" altLang="zh-Hans" sz="8000" dirty="0"/>
              <a:t>……</a:t>
            </a:r>
          </a:p>
          <a:p>
            <a:r>
              <a:rPr lang="en-US" sz="8000" dirty="0">
                <a:hlinkClick r:id="rId5"/>
              </a:rPr>
              <a:t>https://www.therapistaid.com/therapy-worksheet/progressive-muscle-relaxation-script</a:t>
            </a:r>
            <a:endParaRPr lang="en-US" sz="8000" dirty="0"/>
          </a:p>
          <a:p>
            <a:pPr marL="0" indent="0">
              <a:buNone/>
            </a:pPr>
            <a:endParaRPr lang="en-US" sz="8000" dirty="0"/>
          </a:p>
          <a:p>
            <a:endParaRPr lang="en-US" dirty="0"/>
          </a:p>
        </p:txBody>
      </p:sp>
      <p:pic>
        <p:nvPicPr>
          <p:cNvPr id="6" name="音频 5">
            <a:hlinkClick r:id="" action="ppaction://media"/>
            <a:extLst>
              <a:ext uri="{FF2B5EF4-FFF2-40B4-BE49-F238E27FC236}">
                <a16:creationId xmlns:a16="http://schemas.microsoft.com/office/drawing/2014/main" id="{B38BA5C9-4FC9-074C-9840-D14D12B489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53398139"/>
      </p:ext>
    </p:extLst>
  </p:cSld>
  <p:clrMapOvr>
    <a:masterClrMapping/>
  </p:clrMapOvr>
  <mc:AlternateContent xmlns:mc="http://schemas.openxmlformats.org/markup-compatibility/2006">
    <mc:Choice xmlns:p14="http://schemas.microsoft.com/office/powerpoint/2010/main" Requires="p14">
      <p:transition spd="slow" p14:dur="2000" advTm="24679"/>
    </mc:Choice>
    <mc:Fallback>
      <p:transition spd="slow" advTm="24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62F17A-2BFE-5F41-8AB5-EA8084F7510A}"/>
              </a:ext>
            </a:extLst>
          </p:cNvPr>
          <p:cNvSpPr>
            <a:spLocks noGrp="1"/>
          </p:cNvSpPr>
          <p:nvPr>
            <p:ph type="title"/>
          </p:nvPr>
        </p:nvSpPr>
        <p:spPr/>
        <p:txBody>
          <a:bodyPr/>
          <a:lstStyle/>
          <a:p>
            <a:r>
              <a:rPr lang="en-US" b="1" dirty="0"/>
              <a:t>Positive Self-Talk (PST)</a:t>
            </a:r>
            <a:br>
              <a:rPr lang="en-US" b="1" dirty="0"/>
            </a:br>
            <a:endParaRPr lang="en-US" b="1" dirty="0"/>
          </a:p>
        </p:txBody>
      </p:sp>
      <p:sp>
        <p:nvSpPr>
          <p:cNvPr id="3" name="内容占位符 2">
            <a:extLst>
              <a:ext uri="{FF2B5EF4-FFF2-40B4-BE49-F238E27FC236}">
                <a16:creationId xmlns:a16="http://schemas.microsoft.com/office/drawing/2014/main" id="{BAFE2763-1837-084A-B6FC-88562CBACC4A}"/>
              </a:ext>
            </a:extLst>
          </p:cNvPr>
          <p:cNvSpPr>
            <a:spLocks noGrp="1"/>
          </p:cNvSpPr>
          <p:nvPr>
            <p:ph idx="1"/>
          </p:nvPr>
        </p:nvSpPr>
        <p:spPr>
          <a:xfrm>
            <a:off x="1451579" y="2211675"/>
            <a:ext cx="9291215" cy="3450613"/>
          </a:xfrm>
        </p:spPr>
        <p:txBody>
          <a:bodyPr/>
          <a:lstStyle/>
          <a:p>
            <a:pPr marL="0" indent="0" algn="ctr">
              <a:buNone/>
            </a:pPr>
            <a:r>
              <a:rPr lang="en-US" dirty="0"/>
              <a:t>“The more I try the better I’ll get. ”</a:t>
            </a:r>
          </a:p>
          <a:p>
            <a:pPr marL="0" indent="0" algn="ctr">
              <a:buNone/>
            </a:pPr>
            <a:r>
              <a:rPr lang="en-US" dirty="0"/>
              <a:t>“I can do it. ”</a:t>
            </a:r>
          </a:p>
          <a:p>
            <a:pPr marL="0" indent="0" algn="ctr">
              <a:buNone/>
            </a:pPr>
            <a:r>
              <a:rPr lang="en-US" dirty="0"/>
              <a:t>“They’ll say yes. ”</a:t>
            </a:r>
          </a:p>
          <a:p>
            <a:pPr marL="0" indent="0" algn="ctr">
              <a:buNone/>
            </a:pPr>
            <a:r>
              <a:rPr lang="en-US" dirty="0"/>
              <a:t>“They’ll think I’m smart. ”</a:t>
            </a:r>
          </a:p>
          <a:p>
            <a:pPr marL="0" indent="0" algn="ctr">
              <a:buNone/>
            </a:pPr>
            <a:r>
              <a:rPr lang="en-US" dirty="0"/>
              <a:t>“I’ll do a pretty good job. ”</a:t>
            </a:r>
          </a:p>
          <a:p>
            <a:pPr algn="ctr"/>
            <a:endParaRPr lang="en-US" dirty="0"/>
          </a:p>
        </p:txBody>
      </p:sp>
      <p:pic>
        <p:nvPicPr>
          <p:cNvPr id="4" name="音频 3">
            <a:hlinkClick r:id="" action="ppaction://media"/>
            <a:extLst>
              <a:ext uri="{FF2B5EF4-FFF2-40B4-BE49-F238E27FC236}">
                <a16:creationId xmlns:a16="http://schemas.microsoft.com/office/drawing/2014/main" id="{8A441B3F-7A72-514F-8F77-57D11373A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46422163"/>
      </p:ext>
    </p:extLst>
  </p:cSld>
  <p:clrMapOvr>
    <a:masterClrMapping/>
  </p:clrMapOvr>
  <mc:AlternateContent xmlns:mc="http://schemas.openxmlformats.org/markup-compatibility/2006">
    <mc:Choice xmlns:p14="http://schemas.microsoft.com/office/powerpoint/2010/main" Requires="p14">
      <p:transition spd="slow" p14:dur="2000" advTm="27823"/>
    </mc:Choice>
    <mc:Fallback>
      <p:transition spd="slow" advTm="2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F235998E-21CA-2B43-88B0-D445D0C0BD20}"/>
              </a:ext>
            </a:extLst>
          </p:cNvPr>
          <p:cNvPicPr>
            <a:picLocks noGrp="1" noChangeAspect="1"/>
          </p:cNvPicPr>
          <p:nvPr>
            <p:ph idx="1"/>
          </p:nvPr>
        </p:nvPicPr>
        <p:blipFill>
          <a:blip r:embed="rId5">
            <a:alphaModFix amt="25000"/>
          </a:blip>
          <a:stretch>
            <a:fillRect/>
          </a:stretch>
        </p:blipFill>
        <p:spPr>
          <a:xfrm>
            <a:off x="-1" y="0"/>
            <a:ext cx="12192000" cy="6858000"/>
          </a:xfrm>
          <a:solidFill>
            <a:schemeClr val="bg1"/>
          </a:solidFill>
        </p:spPr>
      </p:pic>
      <p:sp>
        <p:nvSpPr>
          <p:cNvPr id="2" name="标题 1">
            <a:extLst>
              <a:ext uri="{FF2B5EF4-FFF2-40B4-BE49-F238E27FC236}">
                <a16:creationId xmlns:a16="http://schemas.microsoft.com/office/drawing/2014/main" id="{AD859BA9-004E-8D43-922D-6E90F8F5FC60}"/>
              </a:ext>
            </a:extLst>
          </p:cNvPr>
          <p:cNvSpPr>
            <a:spLocks noGrp="1"/>
          </p:cNvSpPr>
          <p:nvPr>
            <p:ph type="title"/>
          </p:nvPr>
        </p:nvSpPr>
        <p:spPr>
          <a:xfrm>
            <a:off x="3417334" y="900797"/>
            <a:ext cx="5357330" cy="1456267"/>
          </a:xfrm>
        </p:spPr>
        <p:txBody>
          <a:bodyPr/>
          <a:lstStyle/>
          <a:p>
            <a:r>
              <a:rPr kumimoji="1" lang="en-US" altLang="zh-CN" b="1" dirty="0"/>
              <a:t>Don’ts</a:t>
            </a:r>
            <a:endParaRPr kumimoji="1" lang="zh-CN" altLang="en-US" b="1" dirty="0"/>
          </a:p>
        </p:txBody>
      </p:sp>
      <p:sp>
        <p:nvSpPr>
          <p:cNvPr id="6" name="文本框 5">
            <a:extLst>
              <a:ext uri="{FF2B5EF4-FFF2-40B4-BE49-F238E27FC236}">
                <a16:creationId xmlns:a16="http://schemas.microsoft.com/office/drawing/2014/main" id="{EF92F3C8-F249-0F4A-8610-0CD83129B381}"/>
              </a:ext>
            </a:extLst>
          </p:cNvPr>
          <p:cNvSpPr txBox="1"/>
          <p:nvPr/>
        </p:nvSpPr>
        <p:spPr>
          <a:xfrm>
            <a:off x="1135548" y="2136338"/>
            <a:ext cx="9920901" cy="2585323"/>
          </a:xfrm>
          <a:prstGeom prst="rect">
            <a:avLst/>
          </a:prstGeom>
          <a:noFill/>
        </p:spPr>
        <p:txBody>
          <a:bodyPr wrap="square" rtlCol="0">
            <a:spAutoFit/>
          </a:bodyPr>
          <a:lstStyle/>
          <a:p>
            <a:pPr marL="285750" indent="-285750">
              <a:lnSpc>
                <a:spcPct val="200000"/>
              </a:lnSpc>
              <a:buFont typeface="Wingdings" pitchFamily="2" charset="2"/>
              <a:buChar char="Ø"/>
            </a:pPr>
            <a:r>
              <a:rPr kumimoji="1" lang="en-US" altLang="zh-CN" sz="2400" dirty="0"/>
              <a:t>Don’t blame the student when he/she refuses to speak in front of others</a:t>
            </a:r>
          </a:p>
          <a:p>
            <a:pPr marL="285750" indent="-285750">
              <a:lnSpc>
                <a:spcPct val="200000"/>
              </a:lnSpc>
              <a:buFont typeface="Wingdings" pitchFamily="2" charset="2"/>
              <a:buChar char="Ø"/>
            </a:pPr>
            <a:r>
              <a:rPr kumimoji="1" lang="en-US" altLang="zh-Hans" sz="2400" dirty="0"/>
              <a:t>Don’t force the student strictly to speak in social situation</a:t>
            </a:r>
          </a:p>
          <a:p>
            <a:pPr marL="285750" indent="-285750">
              <a:lnSpc>
                <a:spcPct val="200000"/>
              </a:lnSpc>
              <a:buFont typeface="Wingdings" pitchFamily="2" charset="2"/>
              <a:buChar char="Ø"/>
            </a:pPr>
            <a:r>
              <a:rPr kumimoji="1" lang="en-US" altLang="zh-CN" sz="2400" dirty="0"/>
              <a:t>Don’t ignore the student even he/she never raise hands to answer questions</a:t>
            </a:r>
          </a:p>
          <a:p>
            <a:pPr marL="285750" indent="-285750">
              <a:buFont typeface="Wingdings" pitchFamily="2" charset="2"/>
              <a:buChar char="Ø"/>
            </a:pPr>
            <a:endParaRPr kumimoji="1" lang="zh-CN" altLang="en-US" dirty="0"/>
          </a:p>
        </p:txBody>
      </p:sp>
      <p:pic>
        <p:nvPicPr>
          <p:cNvPr id="4" name="音频 3">
            <a:hlinkClick r:id="" action="ppaction://media"/>
            <a:extLst>
              <a:ext uri="{FF2B5EF4-FFF2-40B4-BE49-F238E27FC236}">
                <a16:creationId xmlns:a16="http://schemas.microsoft.com/office/drawing/2014/main" id="{D321317E-EFBD-EB4E-8583-65C90C1130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73772388"/>
      </p:ext>
    </p:extLst>
  </p:cSld>
  <p:clrMapOvr>
    <a:masterClrMapping/>
  </p:clrMapOvr>
  <mc:AlternateContent xmlns:mc="http://schemas.openxmlformats.org/markup-compatibility/2006">
    <mc:Choice xmlns:p14="http://schemas.microsoft.com/office/powerpoint/2010/main" Requires="p14">
      <p:transition spd="slow" p14:dur="2000" advTm="35222"/>
    </mc:Choice>
    <mc:Fallback>
      <p:transition spd="slow" advTm="3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F7F06FB-9047-F341-89DB-EA2F94FDC076}"/>
              </a:ext>
            </a:extLst>
          </p:cNvPr>
          <p:cNvPicPr>
            <a:picLocks noChangeAspect="1"/>
          </p:cNvPicPr>
          <p:nvPr/>
        </p:nvPicPr>
        <p:blipFill>
          <a:blip r:embed="rId5">
            <a:alphaModFix amt="20000"/>
          </a:blip>
          <a:stretch>
            <a:fillRect/>
          </a:stretch>
        </p:blipFill>
        <p:spPr>
          <a:xfrm>
            <a:off x="0" y="0"/>
            <a:ext cx="12192000" cy="6858000"/>
          </a:xfrm>
          <a:prstGeom prst="rect">
            <a:avLst/>
          </a:prstGeom>
          <a:solidFill>
            <a:schemeClr val="bg1"/>
          </a:solidFill>
        </p:spPr>
      </p:pic>
      <p:sp>
        <p:nvSpPr>
          <p:cNvPr id="2" name="标题 1">
            <a:extLst>
              <a:ext uri="{FF2B5EF4-FFF2-40B4-BE49-F238E27FC236}">
                <a16:creationId xmlns:a16="http://schemas.microsoft.com/office/drawing/2014/main" id="{556B7A59-A088-ED49-AC8E-1BE8B4086B9F}"/>
              </a:ext>
            </a:extLst>
          </p:cNvPr>
          <p:cNvSpPr>
            <a:spLocks noGrp="1"/>
          </p:cNvSpPr>
          <p:nvPr>
            <p:ph type="title"/>
          </p:nvPr>
        </p:nvSpPr>
        <p:spPr/>
        <p:txBody>
          <a:bodyPr/>
          <a:lstStyle/>
          <a:p>
            <a:r>
              <a:rPr lang="en-US" altLang="zh-CN" b="1" dirty="0"/>
              <a:t>Sample case (part 2)</a:t>
            </a:r>
            <a:endParaRPr kumimoji="1" lang="zh-CN" altLang="en-US" b="1" dirty="0"/>
          </a:p>
        </p:txBody>
      </p:sp>
      <p:sp>
        <p:nvSpPr>
          <p:cNvPr id="11" name="文本框 10">
            <a:extLst>
              <a:ext uri="{FF2B5EF4-FFF2-40B4-BE49-F238E27FC236}">
                <a16:creationId xmlns:a16="http://schemas.microsoft.com/office/drawing/2014/main" id="{A18D965A-6F14-B141-B48F-A1435564C0B1}"/>
              </a:ext>
            </a:extLst>
          </p:cNvPr>
          <p:cNvSpPr txBox="1"/>
          <p:nvPr/>
        </p:nvSpPr>
        <p:spPr>
          <a:xfrm>
            <a:off x="1451579" y="2435618"/>
            <a:ext cx="9454321" cy="3416320"/>
          </a:xfrm>
          <a:prstGeom prst="rect">
            <a:avLst/>
          </a:prstGeom>
          <a:noFill/>
        </p:spPr>
        <p:txBody>
          <a:bodyPr wrap="square" rtlCol="0">
            <a:spAutoFit/>
          </a:bodyPr>
          <a:lstStyle/>
          <a:p>
            <a:pPr>
              <a:lnSpc>
                <a:spcPct val="150000"/>
              </a:lnSpc>
            </a:pPr>
            <a:r>
              <a:rPr kumimoji="1" lang="en-US" altLang="zh-CN" sz="2400" dirty="0"/>
              <a:t>Kathryn, Dana’s teacher, encouraged Sam, who is an outgoing and friendly girl, to make friends with Dana and help her to speak in front of others. Although Dana never raised her hands to answer question, Kathryn didn’t forget her. Instead, she gently encouraged Dana to take her time to think of the question and give her answer. </a:t>
            </a:r>
            <a:endParaRPr kumimoji="1" lang="zh-CN" altLang="en-US" sz="2400" dirty="0"/>
          </a:p>
        </p:txBody>
      </p:sp>
      <p:pic>
        <p:nvPicPr>
          <p:cNvPr id="3" name="音频 2">
            <a:hlinkClick r:id="" action="ppaction://media"/>
            <a:extLst>
              <a:ext uri="{FF2B5EF4-FFF2-40B4-BE49-F238E27FC236}">
                <a16:creationId xmlns:a16="http://schemas.microsoft.com/office/drawing/2014/main" id="{CC9ACCE1-68FE-FE4C-ABBA-BBBF0CA373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88203626"/>
      </p:ext>
    </p:extLst>
  </p:cSld>
  <p:clrMapOvr>
    <a:masterClrMapping/>
  </p:clrMapOvr>
  <mc:AlternateContent xmlns:mc="http://schemas.openxmlformats.org/markup-compatibility/2006">
    <mc:Choice xmlns:p14="http://schemas.microsoft.com/office/powerpoint/2010/main" Requires="p14">
      <p:transition spd="slow" p14:dur="2000" advTm="28700"/>
    </mc:Choice>
    <mc:Fallback>
      <p:transition spd="slow" advTm="2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D47BF74-BC46-C84E-894B-BC73910DF0C3}"/>
              </a:ext>
            </a:extLst>
          </p:cNvPr>
          <p:cNvPicPr>
            <a:picLocks noChangeAspect="1"/>
          </p:cNvPicPr>
          <p:nvPr/>
        </p:nvPicPr>
        <p:blipFill>
          <a:blip r:embed="rId5">
            <a:alphaModFix amt="20000"/>
          </a:blip>
          <a:stretch>
            <a:fillRect/>
          </a:stretch>
        </p:blipFill>
        <p:spPr>
          <a:xfrm>
            <a:off x="0" y="0"/>
            <a:ext cx="12192000" cy="6858000"/>
          </a:xfrm>
          <a:prstGeom prst="rect">
            <a:avLst/>
          </a:prstGeom>
          <a:solidFill>
            <a:schemeClr val="bg1"/>
          </a:solidFill>
        </p:spPr>
      </p:pic>
      <p:sp>
        <p:nvSpPr>
          <p:cNvPr id="2" name="标题 1">
            <a:extLst>
              <a:ext uri="{FF2B5EF4-FFF2-40B4-BE49-F238E27FC236}">
                <a16:creationId xmlns:a16="http://schemas.microsoft.com/office/drawing/2014/main" id="{BB3E9580-52CE-724F-97BC-B5AC40B450DA}"/>
              </a:ext>
            </a:extLst>
          </p:cNvPr>
          <p:cNvSpPr>
            <a:spLocks noGrp="1"/>
          </p:cNvSpPr>
          <p:nvPr>
            <p:ph type="title"/>
          </p:nvPr>
        </p:nvSpPr>
        <p:spPr/>
        <p:txBody>
          <a:bodyPr/>
          <a:lstStyle/>
          <a:p>
            <a:r>
              <a:rPr lang="en-US" altLang="zh-CN" b="1" dirty="0"/>
              <a:t>Sample case (part 2) continue</a:t>
            </a:r>
            <a:endParaRPr lang="en-US" dirty="0"/>
          </a:p>
        </p:txBody>
      </p:sp>
      <p:sp>
        <p:nvSpPr>
          <p:cNvPr id="3" name="内容占位符 2">
            <a:extLst>
              <a:ext uri="{FF2B5EF4-FFF2-40B4-BE49-F238E27FC236}">
                <a16:creationId xmlns:a16="http://schemas.microsoft.com/office/drawing/2014/main" id="{53B177EA-D27D-324B-ADD4-EB42E8340010}"/>
              </a:ext>
            </a:extLst>
          </p:cNvPr>
          <p:cNvSpPr>
            <a:spLocks noGrp="1"/>
          </p:cNvSpPr>
          <p:nvPr>
            <p:ph idx="1"/>
          </p:nvPr>
        </p:nvSpPr>
        <p:spPr>
          <a:xfrm>
            <a:off x="1451579" y="2270913"/>
            <a:ext cx="9291215" cy="3846858"/>
          </a:xfrm>
        </p:spPr>
        <p:txBody>
          <a:bodyPr>
            <a:normAutofit fontScale="55000" lnSpcReduction="20000"/>
          </a:bodyPr>
          <a:lstStyle/>
          <a:p>
            <a:pPr marL="0" indent="0">
              <a:lnSpc>
                <a:spcPct val="170000"/>
              </a:lnSpc>
              <a:buNone/>
            </a:pPr>
            <a:r>
              <a:rPr kumimoji="1" lang="en-US" altLang="zh-CN" sz="4400" dirty="0"/>
              <a:t>Every time Dana answered a question in class, Kathryn gave her a praise for her courage to speak out the answer even if the answer was wrong. In addition, Kathryn asked Dana to help her collect students’ homework in order to encourage her to interact with her classmates. Kathryn also taught Dana to take some deep breathing when she feels anxious. </a:t>
            </a:r>
          </a:p>
          <a:p>
            <a:pPr marL="0" indent="0">
              <a:buNone/>
            </a:pPr>
            <a:r>
              <a:rPr kumimoji="1" lang="en-US" altLang="zh-CN" sz="2400" dirty="0"/>
              <a:t>	</a:t>
            </a:r>
            <a:endParaRPr kumimoji="1" lang="zh-CN" altLang="en-US" sz="2400" dirty="0"/>
          </a:p>
          <a:p>
            <a:pPr marL="0" indent="0">
              <a:buNone/>
            </a:pPr>
            <a:endParaRPr lang="en-US" dirty="0"/>
          </a:p>
        </p:txBody>
      </p:sp>
      <p:pic>
        <p:nvPicPr>
          <p:cNvPr id="6" name="音频 5">
            <a:hlinkClick r:id="" action="ppaction://media"/>
            <a:extLst>
              <a:ext uri="{FF2B5EF4-FFF2-40B4-BE49-F238E27FC236}">
                <a16:creationId xmlns:a16="http://schemas.microsoft.com/office/drawing/2014/main" id="{A53B595F-A24E-0D4D-B2C5-8768DCCF35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40687873"/>
      </p:ext>
    </p:extLst>
  </p:cSld>
  <p:clrMapOvr>
    <a:masterClrMapping/>
  </p:clrMapOvr>
  <mc:AlternateContent xmlns:mc="http://schemas.openxmlformats.org/markup-compatibility/2006">
    <mc:Choice xmlns:p14="http://schemas.microsoft.com/office/powerpoint/2010/main" Requires="p14">
      <p:transition spd="slow" p14:dur="2000" advTm="22413"/>
    </mc:Choice>
    <mc:Fallback>
      <p:transition spd="slow" advTm="2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6DAF2A-ED32-4F4B-A22D-E11ABE17B722}"/>
              </a:ext>
            </a:extLst>
          </p:cNvPr>
          <p:cNvSpPr>
            <a:spLocks noGrp="1"/>
          </p:cNvSpPr>
          <p:nvPr>
            <p:ph type="title"/>
          </p:nvPr>
        </p:nvSpPr>
        <p:spPr/>
        <p:txBody>
          <a:bodyPr/>
          <a:lstStyle/>
          <a:p>
            <a:r>
              <a:rPr lang="en-US" altLang="zh-CN" b="1" dirty="0"/>
              <a:t>Glossary</a:t>
            </a:r>
            <a:r>
              <a:rPr lang="en-US" altLang="zh-CN" dirty="0"/>
              <a:t> </a:t>
            </a:r>
            <a:endParaRPr kumimoji="1" lang="zh-CN" altLang="en-US" dirty="0"/>
          </a:p>
        </p:txBody>
      </p:sp>
      <p:sp>
        <p:nvSpPr>
          <p:cNvPr id="3" name="内容占位符 2">
            <a:extLst>
              <a:ext uri="{FF2B5EF4-FFF2-40B4-BE49-F238E27FC236}">
                <a16:creationId xmlns:a16="http://schemas.microsoft.com/office/drawing/2014/main" id="{D8131773-27D5-1A43-A388-CC5EFF25A926}"/>
              </a:ext>
            </a:extLst>
          </p:cNvPr>
          <p:cNvSpPr>
            <a:spLocks noGrp="1"/>
          </p:cNvSpPr>
          <p:nvPr>
            <p:ph idx="1"/>
          </p:nvPr>
        </p:nvSpPr>
        <p:spPr>
          <a:xfrm>
            <a:off x="630937" y="1990005"/>
            <a:ext cx="6536634" cy="5994400"/>
          </a:xfrm>
        </p:spPr>
        <p:txBody>
          <a:bodyPr>
            <a:normAutofit/>
          </a:bodyPr>
          <a:lstStyle/>
          <a:p>
            <a:r>
              <a:rPr lang="en-US" altLang="zh-CN" sz="2400" b="1" dirty="0"/>
              <a:t>Anxiety</a:t>
            </a:r>
            <a:r>
              <a:rPr lang="en-US" altLang="zh-CN" sz="2400" dirty="0"/>
              <a:t>—an emotion of anticipation or nervousness</a:t>
            </a:r>
          </a:p>
          <a:p>
            <a:r>
              <a:rPr lang="en-US" altLang="zh-CN" sz="2400" b="1" dirty="0"/>
              <a:t>Diagnose</a:t>
            </a:r>
            <a:r>
              <a:rPr lang="en-US" altLang="zh-CN" sz="2400" dirty="0"/>
              <a:t>—to determine a type of problem</a:t>
            </a:r>
          </a:p>
          <a:p>
            <a:r>
              <a:rPr lang="en-US" altLang="zh-CN" sz="2400" b="1" dirty="0"/>
              <a:t>Disorder</a:t>
            </a:r>
            <a:r>
              <a:rPr lang="en-US" altLang="zh-CN" sz="2400" dirty="0"/>
              <a:t>— a physical problem that tends to get in the way normal daily functioning</a:t>
            </a:r>
          </a:p>
          <a:p>
            <a:r>
              <a:rPr lang="en-US" altLang="zh-CN" sz="2400" b="1" dirty="0"/>
              <a:t>Phobia</a:t>
            </a:r>
            <a:r>
              <a:rPr lang="en-US" altLang="zh-CN" sz="2400" dirty="0"/>
              <a:t>—a fear of an object or situation; the fear is usually of something that will realistically not cause harm</a:t>
            </a:r>
          </a:p>
        </p:txBody>
      </p:sp>
      <p:pic>
        <p:nvPicPr>
          <p:cNvPr id="6" name="图片 5">
            <a:extLst>
              <a:ext uri="{FF2B5EF4-FFF2-40B4-BE49-F238E27FC236}">
                <a16:creationId xmlns:a16="http://schemas.microsoft.com/office/drawing/2014/main" id="{F1DF0841-B4E0-1145-BD53-77510B973DA5}"/>
              </a:ext>
            </a:extLst>
          </p:cNvPr>
          <p:cNvPicPr>
            <a:picLocks noChangeAspect="1"/>
          </p:cNvPicPr>
          <p:nvPr/>
        </p:nvPicPr>
        <p:blipFill rotWithShape="1">
          <a:blip r:embed="rId5"/>
          <a:srcRect b="7767"/>
          <a:stretch/>
        </p:blipFill>
        <p:spPr>
          <a:xfrm>
            <a:off x="7401846" y="2437665"/>
            <a:ext cx="4549912" cy="3217333"/>
          </a:xfrm>
          <a:prstGeom prst="rect">
            <a:avLst/>
          </a:prstGeom>
        </p:spPr>
      </p:pic>
      <p:pic>
        <p:nvPicPr>
          <p:cNvPr id="8" name="音频 7">
            <a:hlinkClick r:id="" action="ppaction://media"/>
            <a:extLst>
              <a:ext uri="{FF2B5EF4-FFF2-40B4-BE49-F238E27FC236}">
                <a16:creationId xmlns:a16="http://schemas.microsoft.com/office/drawing/2014/main" id="{3E6145CA-C5A0-0849-919C-D5DBAE1C33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31223748"/>
      </p:ext>
    </p:extLst>
  </p:cSld>
  <p:clrMapOvr>
    <a:masterClrMapping/>
  </p:clrMapOvr>
  <mc:AlternateContent xmlns:mc="http://schemas.openxmlformats.org/markup-compatibility/2006" xmlns:p14="http://schemas.microsoft.com/office/powerpoint/2010/main">
    <mc:Choice Requires="p14">
      <p:transition spd="slow" p14:dur="2000" advTm="64463"/>
    </mc:Choice>
    <mc:Fallback xmlns="">
      <p:transition spd="slow" advTm="64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758C23-71C4-894A-A636-13EE8776B761}"/>
              </a:ext>
            </a:extLst>
          </p:cNvPr>
          <p:cNvPicPr>
            <a:picLocks noChangeAspect="1"/>
          </p:cNvPicPr>
          <p:nvPr/>
        </p:nvPicPr>
        <p:blipFill>
          <a:blip r:embed="rId5">
            <a:alphaModFix amt="20000"/>
          </a:blip>
          <a:stretch>
            <a:fillRect/>
          </a:stretch>
        </p:blipFill>
        <p:spPr>
          <a:xfrm>
            <a:off x="0" y="0"/>
            <a:ext cx="12192000" cy="6858000"/>
          </a:xfrm>
          <a:prstGeom prst="rect">
            <a:avLst/>
          </a:prstGeom>
          <a:solidFill>
            <a:schemeClr val="bg1"/>
          </a:solidFill>
        </p:spPr>
      </p:pic>
      <p:sp>
        <p:nvSpPr>
          <p:cNvPr id="2" name="标题 1">
            <a:extLst>
              <a:ext uri="{FF2B5EF4-FFF2-40B4-BE49-F238E27FC236}">
                <a16:creationId xmlns:a16="http://schemas.microsoft.com/office/drawing/2014/main" id="{23AC1E0F-7EB7-274C-A22A-2A6C5AAAA38A}"/>
              </a:ext>
            </a:extLst>
          </p:cNvPr>
          <p:cNvSpPr>
            <a:spLocks noGrp="1"/>
          </p:cNvSpPr>
          <p:nvPr>
            <p:ph type="title"/>
          </p:nvPr>
        </p:nvSpPr>
        <p:spPr/>
        <p:txBody>
          <a:bodyPr/>
          <a:lstStyle/>
          <a:p>
            <a:r>
              <a:rPr lang="en-US" altLang="zh-CN" b="1" dirty="0"/>
              <a:t>Sample case (part 2) continue</a:t>
            </a:r>
            <a:endParaRPr kumimoji="1" lang="zh-CN" altLang="en-US" dirty="0"/>
          </a:p>
        </p:txBody>
      </p:sp>
      <p:sp>
        <p:nvSpPr>
          <p:cNvPr id="3" name="内容占位符 2">
            <a:extLst>
              <a:ext uri="{FF2B5EF4-FFF2-40B4-BE49-F238E27FC236}">
                <a16:creationId xmlns:a16="http://schemas.microsoft.com/office/drawing/2014/main" id="{9919E50B-6533-A644-A212-D5CB1CF628AF}"/>
              </a:ext>
            </a:extLst>
          </p:cNvPr>
          <p:cNvSpPr>
            <a:spLocks noGrp="1"/>
          </p:cNvSpPr>
          <p:nvPr>
            <p:ph idx="1"/>
          </p:nvPr>
        </p:nvSpPr>
        <p:spPr>
          <a:xfrm>
            <a:off x="1451579" y="2123779"/>
            <a:ext cx="9635520" cy="3649133"/>
          </a:xfrm>
        </p:spPr>
        <p:txBody>
          <a:bodyPr/>
          <a:lstStyle/>
          <a:p>
            <a:pPr marL="0" indent="0">
              <a:lnSpc>
                <a:spcPct val="150000"/>
              </a:lnSpc>
              <a:buNone/>
            </a:pPr>
            <a:r>
              <a:rPr kumimoji="1" lang="en-US" altLang="zh-CN" sz="2400" dirty="0"/>
              <a:t>After a period of time, with the help of Kathryn and Sam, now Dana feels more confident and comfortable to talk with others and speak in social situations. She feels less and less fear and anxiety when asked to write on black board, and she started to attend </a:t>
            </a:r>
            <a:r>
              <a:rPr lang="en-US" altLang="zh-CN" sz="2400" dirty="0"/>
              <a:t>extracurricular activities.</a:t>
            </a:r>
            <a:endParaRPr kumimoji="1" lang="en-US" altLang="zh-CN" sz="2400" dirty="0"/>
          </a:p>
          <a:p>
            <a:endParaRPr kumimoji="1" lang="zh-CN" altLang="en-US" dirty="0"/>
          </a:p>
        </p:txBody>
      </p:sp>
      <p:pic>
        <p:nvPicPr>
          <p:cNvPr id="6" name="音频 5">
            <a:hlinkClick r:id="" action="ppaction://media"/>
            <a:extLst>
              <a:ext uri="{FF2B5EF4-FFF2-40B4-BE49-F238E27FC236}">
                <a16:creationId xmlns:a16="http://schemas.microsoft.com/office/drawing/2014/main" id="{63127B7B-6EE1-DA41-A68B-56F12DD1CE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15213762"/>
      </p:ext>
    </p:extLst>
  </p:cSld>
  <p:clrMapOvr>
    <a:masterClrMapping/>
  </p:clrMapOvr>
  <mc:AlternateContent xmlns:mc="http://schemas.openxmlformats.org/markup-compatibility/2006">
    <mc:Choice xmlns:p14="http://schemas.microsoft.com/office/powerpoint/2010/main" Requires="p14">
      <p:transition spd="slow" p14:dur="2000" advTm="18101"/>
    </mc:Choice>
    <mc:Fallback>
      <p:transition spd="slow" advTm="1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A2612E-1101-434B-ADAC-D296B46A0D5B}"/>
              </a:ext>
            </a:extLst>
          </p:cNvPr>
          <p:cNvSpPr>
            <a:spLocks noGrp="1"/>
          </p:cNvSpPr>
          <p:nvPr>
            <p:ph type="title"/>
          </p:nvPr>
        </p:nvSpPr>
        <p:spPr>
          <a:xfrm>
            <a:off x="1526011" y="713079"/>
            <a:ext cx="9291215" cy="1049235"/>
          </a:xfrm>
        </p:spPr>
        <p:txBody>
          <a:bodyPr/>
          <a:lstStyle/>
          <a:p>
            <a:r>
              <a:rPr kumimoji="1" lang="en-US" altLang="zh-CN" b="1" dirty="0"/>
              <a:t>FAQ</a:t>
            </a:r>
            <a:endParaRPr kumimoji="1" lang="zh-CN" altLang="en-US" b="1" dirty="0"/>
          </a:p>
        </p:txBody>
      </p:sp>
      <p:sp>
        <p:nvSpPr>
          <p:cNvPr id="3" name="内容占位符 2">
            <a:extLst>
              <a:ext uri="{FF2B5EF4-FFF2-40B4-BE49-F238E27FC236}">
                <a16:creationId xmlns:a16="http://schemas.microsoft.com/office/drawing/2014/main" id="{1E51B600-D734-0344-8DCB-89E337B1AF7D}"/>
              </a:ext>
            </a:extLst>
          </p:cNvPr>
          <p:cNvSpPr>
            <a:spLocks noGrp="1"/>
          </p:cNvSpPr>
          <p:nvPr>
            <p:ph idx="1"/>
          </p:nvPr>
        </p:nvSpPr>
        <p:spPr>
          <a:xfrm>
            <a:off x="1105905" y="2175595"/>
            <a:ext cx="10131425" cy="3649133"/>
          </a:xfrm>
        </p:spPr>
        <p:txBody>
          <a:bodyPr>
            <a:normAutofit fontScale="92500" lnSpcReduction="20000"/>
          </a:bodyPr>
          <a:lstStyle/>
          <a:p>
            <a:pPr marL="0" indent="0" fontAlgn="base">
              <a:buNone/>
            </a:pPr>
            <a:r>
              <a:rPr lang="en-US" altLang="zh-CN" sz="3000" b="1" dirty="0"/>
              <a:t>Q: When is the earliest in life that a person might display symptoms of social phobia?</a:t>
            </a:r>
          </a:p>
          <a:p>
            <a:pPr marL="0" indent="0" fontAlgn="base">
              <a:buNone/>
            </a:pPr>
            <a:endParaRPr lang="en-US" altLang="zh-CN" sz="2800" b="1" dirty="0"/>
          </a:p>
          <a:p>
            <a:pPr marL="0" indent="0" fontAlgn="base">
              <a:buNone/>
            </a:pPr>
            <a:r>
              <a:rPr lang="en-US" altLang="zh-CN" sz="2600" dirty="0"/>
              <a:t>A: Various studies have shown that up to 10 percent of children may have a shy and anxious predisposition from earliest childhood. Whether these are the people who go on to develop social phobia remains to be answered. Most studies of social phobia have indicated that the average age of disorder onset is in the teenage years.</a:t>
            </a:r>
          </a:p>
          <a:p>
            <a:endParaRPr kumimoji="1" lang="zh-CN" altLang="en-US" dirty="0"/>
          </a:p>
        </p:txBody>
      </p:sp>
      <p:pic>
        <p:nvPicPr>
          <p:cNvPr id="5" name="音频 4">
            <a:hlinkClick r:id="" action="ppaction://media"/>
            <a:extLst>
              <a:ext uri="{FF2B5EF4-FFF2-40B4-BE49-F238E27FC236}">
                <a16:creationId xmlns:a16="http://schemas.microsoft.com/office/drawing/2014/main" id="{45873B3D-4F88-F947-91E9-F06BF8B60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60680283"/>
      </p:ext>
    </p:extLst>
  </p:cSld>
  <p:clrMapOvr>
    <a:masterClrMapping/>
  </p:clrMapOvr>
  <mc:AlternateContent xmlns:mc="http://schemas.openxmlformats.org/markup-compatibility/2006">
    <mc:Choice xmlns:p14="http://schemas.microsoft.com/office/powerpoint/2010/main" Requires="p14">
      <p:transition spd="slow" p14:dur="2000" advTm="25474"/>
    </mc:Choice>
    <mc:Fallback>
      <p:transition spd="slow" advTm="2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65960-8818-C34C-86A2-21500C07B1A9}"/>
              </a:ext>
            </a:extLst>
          </p:cNvPr>
          <p:cNvSpPr>
            <a:spLocks noGrp="1"/>
          </p:cNvSpPr>
          <p:nvPr>
            <p:ph type="title"/>
          </p:nvPr>
        </p:nvSpPr>
        <p:spPr/>
        <p:txBody>
          <a:bodyPr/>
          <a:lstStyle/>
          <a:p>
            <a:r>
              <a:rPr kumimoji="1" lang="en-US" altLang="zh-CN" b="1" dirty="0" err="1"/>
              <a:t>Faq</a:t>
            </a:r>
            <a:r>
              <a:rPr kumimoji="1" lang="en-US" altLang="zh-CN" b="1" dirty="0"/>
              <a:t> </a:t>
            </a:r>
            <a:endParaRPr kumimoji="1" lang="zh-CN" altLang="en-US" b="1" dirty="0"/>
          </a:p>
        </p:txBody>
      </p:sp>
      <p:sp>
        <p:nvSpPr>
          <p:cNvPr id="3" name="内容占位符 2">
            <a:extLst>
              <a:ext uri="{FF2B5EF4-FFF2-40B4-BE49-F238E27FC236}">
                <a16:creationId xmlns:a16="http://schemas.microsoft.com/office/drawing/2014/main" id="{06C93CCB-A984-B64F-9072-45D0B9529034}"/>
              </a:ext>
            </a:extLst>
          </p:cNvPr>
          <p:cNvSpPr>
            <a:spLocks noGrp="1"/>
          </p:cNvSpPr>
          <p:nvPr>
            <p:ph idx="1"/>
          </p:nvPr>
        </p:nvSpPr>
        <p:spPr>
          <a:xfrm>
            <a:off x="1031473" y="2182938"/>
            <a:ext cx="10131425" cy="3649133"/>
          </a:xfrm>
        </p:spPr>
        <p:txBody>
          <a:bodyPr/>
          <a:lstStyle/>
          <a:p>
            <a:pPr marL="0" indent="0" fontAlgn="base">
              <a:buNone/>
            </a:pPr>
            <a:r>
              <a:rPr lang="en-US" altLang="zh-CN" sz="2800" b="1" dirty="0"/>
              <a:t>Q: Can social phobia just go away by itself?</a:t>
            </a:r>
          </a:p>
          <a:p>
            <a:pPr marL="0" indent="0" fontAlgn="base">
              <a:buNone/>
            </a:pPr>
            <a:endParaRPr lang="en-US" altLang="zh-CN" sz="2000" dirty="0"/>
          </a:p>
          <a:p>
            <a:pPr marL="0" indent="0" fontAlgn="base">
              <a:buNone/>
            </a:pPr>
            <a:r>
              <a:rPr lang="en-US" altLang="zh-CN" sz="2400" dirty="0"/>
              <a:t>A: Generally social phobia does not just go away on its own in most people. Social phobia is generally viewed as a chronic condition requiring intervention. Some people can conquer it on their own if they develop the appropriate skills. In most cases, however, professional assistance is recommended.</a:t>
            </a:r>
          </a:p>
          <a:p>
            <a:endParaRPr kumimoji="1" lang="zh-CN" altLang="en-US" dirty="0"/>
          </a:p>
        </p:txBody>
      </p:sp>
      <p:pic>
        <p:nvPicPr>
          <p:cNvPr id="4" name="音频 3">
            <a:hlinkClick r:id="" action="ppaction://media"/>
            <a:extLst>
              <a:ext uri="{FF2B5EF4-FFF2-40B4-BE49-F238E27FC236}">
                <a16:creationId xmlns:a16="http://schemas.microsoft.com/office/drawing/2014/main" id="{DD24725C-B1C3-1342-AE71-F665B02C8E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36436700"/>
      </p:ext>
    </p:extLst>
  </p:cSld>
  <p:clrMapOvr>
    <a:masterClrMapping/>
  </p:clrMapOvr>
  <mc:AlternateContent xmlns:mc="http://schemas.openxmlformats.org/markup-compatibility/2006">
    <mc:Choice xmlns:p14="http://schemas.microsoft.com/office/powerpoint/2010/main" Requires="p14">
      <p:transition spd="slow" p14:dur="2000" advTm="21011"/>
    </mc:Choice>
    <mc:Fallback>
      <p:transition spd="slow" advTm="2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5F2B66-60B3-AC40-B711-27BF7A309B4C}"/>
              </a:ext>
            </a:extLst>
          </p:cNvPr>
          <p:cNvSpPr>
            <a:spLocks noGrp="1"/>
          </p:cNvSpPr>
          <p:nvPr>
            <p:ph type="title"/>
          </p:nvPr>
        </p:nvSpPr>
        <p:spPr/>
        <p:txBody>
          <a:bodyPr/>
          <a:lstStyle/>
          <a:p>
            <a:r>
              <a:rPr kumimoji="1" lang="en-US" altLang="zh-CN" b="1" dirty="0" err="1"/>
              <a:t>Faq</a:t>
            </a:r>
            <a:r>
              <a:rPr kumimoji="1" lang="en-US" altLang="zh-CN" b="1" dirty="0"/>
              <a:t> </a:t>
            </a:r>
            <a:endParaRPr kumimoji="1" lang="zh-CN" altLang="en-US" b="1" dirty="0"/>
          </a:p>
        </p:txBody>
      </p:sp>
      <p:sp>
        <p:nvSpPr>
          <p:cNvPr id="3" name="内容占位符 2">
            <a:extLst>
              <a:ext uri="{FF2B5EF4-FFF2-40B4-BE49-F238E27FC236}">
                <a16:creationId xmlns:a16="http://schemas.microsoft.com/office/drawing/2014/main" id="{73745ED4-F709-DD45-AEEA-ECEBD7AA0594}"/>
              </a:ext>
            </a:extLst>
          </p:cNvPr>
          <p:cNvSpPr>
            <a:spLocks noGrp="1"/>
          </p:cNvSpPr>
          <p:nvPr>
            <p:ph idx="1"/>
          </p:nvPr>
        </p:nvSpPr>
        <p:spPr>
          <a:xfrm>
            <a:off x="1144551" y="2180324"/>
            <a:ext cx="9905269" cy="4147324"/>
          </a:xfrm>
        </p:spPr>
        <p:txBody>
          <a:bodyPr>
            <a:normAutofit fontScale="92500"/>
          </a:bodyPr>
          <a:lstStyle/>
          <a:p>
            <a:pPr marL="0" indent="0" fontAlgn="base">
              <a:buNone/>
            </a:pPr>
            <a:r>
              <a:rPr lang="en-US" altLang="zh-CN" sz="3000" b="1" dirty="0"/>
              <a:t>Q: Does social phobia run in families?</a:t>
            </a:r>
          </a:p>
          <a:p>
            <a:pPr marL="0" indent="0" fontAlgn="base">
              <a:buNone/>
            </a:pPr>
            <a:endParaRPr lang="en-US" altLang="zh-CN" sz="2800" b="1" dirty="0"/>
          </a:p>
          <a:p>
            <a:pPr marL="0" indent="0" fontAlgn="base">
              <a:buNone/>
            </a:pPr>
            <a:r>
              <a:rPr lang="en-US" altLang="zh-CN" sz="2600" dirty="0"/>
              <a:t>A: Having a family member with social phobia appears to heighten one’s risk slightly for developing it. The family influence appears to be related to both genetic and environmental sources. There may be, for instance, a genetic predisposition for a person to be at greater risk for having social anxiety disorder, but it’s not something triggered in everyone who has the predisposition.</a:t>
            </a:r>
          </a:p>
          <a:p>
            <a:endParaRPr kumimoji="1" lang="zh-CN" altLang="en-US" dirty="0"/>
          </a:p>
        </p:txBody>
      </p:sp>
      <p:pic>
        <p:nvPicPr>
          <p:cNvPr id="5" name="音频 4">
            <a:hlinkClick r:id="" action="ppaction://media"/>
            <a:extLst>
              <a:ext uri="{FF2B5EF4-FFF2-40B4-BE49-F238E27FC236}">
                <a16:creationId xmlns:a16="http://schemas.microsoft.com/office/drawing/2014/main" id="{A876F54F-F35C-5C4E-B75E-62DCB9D2DF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91724656"/>
      </p:ext>
    </p:extLst>
  </p:cSld>
  <p:clrMapOvr>
    <a:masterClrMapping/>
  </p:clrMapOvr>
  <mc:AlternateContent xmlns:mc="http://schemas.openxmlformats.org/markup-compatibility/2006">
    <mc:Choice xmlns:p14="http://schemas.microsoft.com/office/powerpoint/2010/main" Requires="p14">
      <p:transition spd="slow" p14:dur="2000" advTm="19434"/>
    </mc:Choice>
    <mc:Fallback>
      <p:transition spd="slow" advTm="1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9E9A1D-51B0-1240-9940-BCCC943AC677}"/>
              </a:ext>
            </a:extLst>
          </p:cNvPr>
          <p:cNvSpPr>
            <a:spLocks noGrp="1"/>
          </p:cNvSpPr>
          <p:nvPr>
            <p:ph type="title"/>
          </p:nvPr>
        </p:nvSpPr>
        <p:spPr/>
        <p:txBody>
          <a:bodyPr/>
          <a:lstStyle/>
          <a:p>
            <a:endParaRPr kumimoji="1" lang="zh-CN" altLang="en-US"/>
          </a:p>
        </p:txBody>
      </p:sp>
      <p:sp>
        <p:nvSpPr>
          <p:cNvPr id="3" name="内容占位符 2">
            <a:extLst>
              <a:ext uri="{FF2B5EF4-FFF2-40B4-BE49-F238E27FC236}">
                <a16:creationId xmlns:a16="http://schemas.microsoft.com/office/drawing/2014/main" id="{A543F658-372B-9F48-BB0B-616DFC97AFFA}"/>
              </a:ext>
            </a:extLst>
          </p:cNvPr>
          <p:cNvSpPr>
            <a:spLocks noGrp="1"/>
          </p:cNvSpPr>
          <p:nvPr>
            <p:ph idx="1"/>
          </p:nvPr>
        </p:nvSpPr>
        <p:spPr/>
        <p:txBody>
          <a:bodyPr>
            <a:normAutofit/>
          </a:bodyPr>
          <a:lstStyle/>
          <a:p>
            <a:pPr marL="0" indent="0" algn="ctr">
              <a:buNone/>
            </a:pPr>
            <a:r>
              <a:rPr kumimoji="1" lang="en-US" altLang="zh-CN" sz="4400" dirty="0"/>
              <a:t>Courage is resistance to fear,  mastery of fear, not absence of fear.</a:t>
            </a:r>
          </a:p>
          <a:p>
            <a:pPr marL="0" indent="0" algn="r">
              <a:buNone/>
            </a:pPr>
            <a:endParaRPr kumimoji="1" lang="en-US" altLang="zh-CN" dirty="0"/>
          </a:p>
          <a:p>
            <a:pPr marL="0" indent="0" algn="ctr">
              <a:buNone/>
            </a:pPr>
            <a:r>
              <a:rPr kumimoji="1" lang="en-US" altLang="zh-CN" dirty="0"/>
              <a:t>Mark Twain</a:t>
            </a:r>
            <a:endParaRPr kumimoji="1" lang="zh-CN" altLang="en-US" dirty="0"/>
          </a:p>
        </p:txBody>
      </p:sp>
      <p:pic>
        <p:nvPicPr>
          <p:cNvPr id="15" name="音频 14">
            <a:hlinkClick r:id="" action="ppaction://media"/>
            <a:extLst>
              <a:ext uri="{FF2B5EF4-FFF2-40B4-BE49-F238E27FC236}">
                <a16:creationId xmlns:a16="http://schemas.microsoft.com/office/drawing/2014/main" id="{9798E552-81C4-3340-B788-47140B11DB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60610916"/>
      </p:ext>
    </p:extLst>
  </p:cSld>
  <p:clrMapOvr>
    <a:masterClrMapping/>
  </p:clrMapOvr>
  <mc:AlternateContent xmlns:mc="http://schemas.openxmlformats.org/markup-compatibility/2006">
    <mc:Choice xmlns:p14="http://schemas.microsoft.com/office/powerpoint/2010/main" Requires="p14">
      <p:transition spd="slow" p14:dur="2000" advTm="18757"/>
    </mc:Choice>
    <mc:Fallback>
      <p:transition spd="slow" advTm="1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DB45C9-8BB3-2045-987C-6A498D411196}"/>
              </a:ext>
            </a:extLst>
          </p:cNvPr>
          <p:cNvSpPr>
            <a:spLocks noGrp="1"/>
          </p:cNvSpPr>
          <p:nvPr>
            <p:ph type="title"/>
          </p:nvPr>
        </p:nvSpPr>
        <p:spPr/>
        <p:txBody>
          <a:bodyPr/>
          <a:lstStyle/>
          <a:p>
            <a:r>
              <a:rPr kumimoji="1" lang="en-US" altLang="zh-CN" b="1" dirty="0"/>
              <a:t>references</a:t>
            </a:r>
            <a:endParaRPr kumimoji="1" lang="zh-CN" altLang="en-US" b="1" dirty="0"/>
          </a:p>
        </p:txBody>
      </p:sp>
      <p:sp>
        <p:nvSpPr>
          <p:cNvPr id="3" name="内容占位符 2">
            <a:extLst>
              <a:ext uri="{FF2B5EF4-FFF2-40B4-BE49-F238E27FC236}">
                <a16:creationId xmlns:a16="http://schemas.microsoft.com/office/drawing/2014/main" id="{ACB98C2F-AAB0-9046-A705-452CEA5AF577}"/>
              </a:ext>
            </a:extLst>
          </p:cNvPr>
          <p:cNvSpPr>
            <a:spLocks noGrp="1"/>
          </p:cNvSpPr>
          <p:nvPr>
            <p:ph idx="1"/>
          </p:nvPr>
        </p:nvSpPr>
        <p:spPr/>
        <p:txBody>
          <a:bodyPr>
            <a:normAutofit fontScale="55000" lnSpcReduction="20000"/>
          </a:bodyPr>
          <a:lstStyle/>
          <a:p>
            <a:r>
              <a:rPr lang="en-US" dirty="0"/>
              <a:t>American Psychiatric Association. (2013). </a:t>
            </a:r>
            <a:r>
              <a:rPr lang="en-US" i="1" dirty="0"/>
              <a:t>Diagnostic and statistical manual of mental disorders (DSM-5®)</a:t>
            </a:r>
            <a:r>
              <a:rPr lang="en-US" dirty="0"/>
              <a:t>. American Psychiatric Pub.</a:t>
            </a:r>
          </a:p>
          <a:p>
            <a:r>
              <a:rPr lang="en-US" altLang="zh-CN" dirty="0" err="1"/>
              <a:t>Beidel</a:t>
            </a:r>
            <a:r>
              <a:rPr lang="en-US" altLang="zh-CN" dirty="0"/>
              <a:t>, D. C., Turner, S. M., &amp; Morris, T. L. (2000). Behavioral treatment of childhood social phobia. </a:t>
            </a:r>
            <a:r>
              <a:rPr lang="en-US" altLang="zh-CN" i="1" dirty="0"/>
              <a:t>Journal of Consulting and Clinical Psychology</a:t>
            </a:r>
            <a:r>
              <a:rPr lang="en-US" altLang="zh-CN" dirty="0"/>
              <a:t> , </a:t>
            </a:r>
            <a:r>
              <a:rPr lang="en-US" altLang="zh-CN" i="1" dirty="0"/>
              <a:t>68</a:t>
            </a:r>
            <a:r>
              <a:rPr lang="en-US" altLang="zh-CN" dirty="0"/>
              <a:t>(6), 1072 -</a:t>
            </a:r>
            <a:r>
              <a:rPr lang="en-US" altLang="zh-CN" dirty="0" err="1"/>
              <a:t>xxxx</a:t>
            </a:r>
            <a:r>
              <a:rPr lang="en-US" altLang="zh-CN" dirty="0"/>
              <a:t>.</a:t>
            </a:r>
          </a:p>
          <a:p>
            <a:r>
              <a:rPr lang="en-US" dirty="0"/>
              <a:t>Burstein, M., </a:t>
            </a:r>
            <a:r>
              <a:rPr lang="en-US" dirty="0" err="1"/>
              <a:t>Ameli-Grillon</a:t>
            </a:r>
            <a:r>
              <a:rPr lang="en-US" dirty="0"/>
              <a:t>, L., &amp; </a:t>
            </a:r>
            <a:r>
              <a:rPr lang="en-US" dirty="0" err="1"/>
              <a:t>Merikangas</a:t>
            </a:r>
            <a:r>
              <a:rPr lang="en-US" dirty="0"/>
              <a:t>, K. R. (2011). Shyness versus social phobia in US youth. </a:t>
            </a:r>
            <a:r>
              <a:rPr lang="en-US" i="1" dirty="0"/>
              <a:t>Pediatrics</a:t>
            </a:r>
            <a:r>
              <a:rPr lang="en-US" dirty="0"/>
              <a:t>, </a:t>
            </a:r>
            <a:r>
              <a:rPr lang="en-US" i="1" dirty="0"/>
              <a:t>128</a:t>
            </a:r>
            <a:r>
              <a:rPr lang="en-US" dirty="0"/>
              <a:t>(5), 917-925.</a:t>
            </a:r>
            <a:endParaRPr lang="en-US" altLang="zh-CN" dirty="0"/>
          </a:p>
          <a:p>
            <a:r>
              <a:rPr lang="en-US" altLang="zh-CN" dirty="0"/>
              <a:t>Hauser, J. (2016). Frequently Asked Questions about Social Phobia. </a:t>
            </a:r>
            <a:r>
              <a:rPr lang="en-US" altLang="zh-CN" i="1" dirty="0"/>
              <a:t>Psych Central</a:t>
            </a:r>
            <a:r>
              <a:rPr lang="en-US" altLang="zh-CN" dirty="0"/>
              <a:t>. Retrieved on February 28, 2018, from https://</a:t>
            </a:r>
            <a:r>
              <a:rPr lang="en-US" altLang="zh-CN" dirty="0" err="1"/>
              <a:t>psychcentral.com</a:t>
            </a:r>
            <a:r>
              <a:rPr lang="en-US" altLang="zh-CN" dirty="0"/>
              <a:t>/lib/frequently-asked-questions-about-social-phobia/</a:t>
            </a:r>
          </a:p>
          <a:p>
            <a:r>
              <a:rPr lang="en-US" altLang="zh-CN" dirty="0"/>
              <a:t>Schmidt, N. B., Richey, J. A., Buckner, J. D., &amp; </a:t>
            </a:r>
            <a:r>
              <a:rPr lang="en-US" altLang="zh-CN" dirty="0" err="1"/>
              <a:t>Timpano</a:t>
            </a:r>
            <a:r>
              <a:rPr lang="en-US" altLang="zh-CN" dirty="0"/>
              <a:t>, K. R. (2009). Attention training for generalized social anxiety disorder. </a:t>
            </a:r>
            <a:r>
              <a:rPr lang="en-US" altLang="zh-CN" i="1" dirty="0"/>
              <a:t>Journal of Abnormal Psychology</a:t>
            </a:r>
            <a:r>
              <a:rPr lang="en-US" altLang="zh-CN" dirty="0"/>
              <a:t>, </a:t>
            </a:r>
            <a:r>
              <a:rPr lang="en-US" altLang="zh-CN" i="1" dirty="0"/>
              <a:t>118</a:t>
            </a:r>
            <a:r>
              <a:rPr lang="en-US" altLang="zh-CN" dirty="0"/>
              <a:t>(1), 5 .</a:t>
            </a:r>
          </a:p>
          <a:p>
            <a:r>
              <a:rPr lang="en-US" altLang="zh-CN" dirty="0"/>
              <a:t>Schumacher </a:t>
            </a:r>
            <a:r>
              <a:rPr lang="en-US" altLang="zh-CN" dirty="0" err="1"/>
              <a:t>Dimech</a:t>
            </a:r>
            <a:r>
              <a:rPr lang="en-US" altLang="zh-CN" dirty="0"/>
              <a:t>, A., &amp; Seiler, R. (2011). Extra-curricular sport participation: A potential buffer against social anxiety symptoms in primary school children.</a:t>
            </a:r>
            <a:r>
              <a:rPr lang="en-US" altLang="zh-CN" i="1" dirty="0"/>
              <a:t> Psychology of Sport &amp; Exercise, 12</a:t>
            </a:r>
            <a:r>
              <a:rPr lang="en-US" altLang="zh-CN" dirty="0"/>
              <a:t>(4), 347-354 . </a:t>
            </a:r>
          </a:p>
          <a:p>
            <a:r>
              <a:rPr lang="en-US" altLang="zh-CN" dirty="0"/>
              <a:t>Spence, S. H., Donovan, C., &amp; </a:t>
            </a:r>
            <a:r>
              <a:rPr lang="en-US" altLang="zh-CN" dirty="0" err="1"/>
              <a:t>Brechman</a:t>
            </a:r>
            <a:r>
              <a:rPr lang="en-US" altLang="zh-CN" dirty="0"/>
              <a:t>-Toussaint, M. (2000). The treatment of childhood social phobia: The effectiveness of a social skills training-based, cognitive-behavioral intervention, with and without parental involvement. </a:t>
            </a:r>
            <a:r>
              <a:rPr lang="en-US" altLang="zh-CN" i="1" dirty="0"/>
              <a:t>The Journal of Child Psychology and Psychiatry and Allied Disciplines</a:t>
            </a:r>
            <a:r>
              <a:rPr lang="en-US" altLang="zh-CN" dirty="0"/>
              <a:t>, </a:t>
            </a:r>
            <a:r>
              <a:rPr lang="en-US" altLang="zh-CN" i="1" dirty="0"/>
              <a:t>41</a:t>
            </a:r>
            <a:r>
              <a:rPr lang="en-US" altLang="zh-CN" dirty="0"/>
              <a:t>(6), 713-726.</a:t>
            </a:r>
          </a:p>
          <a:p>
            <a:endParaRPr kumimoji="1" lang="zh-CN" altLang="en-US" dirty="0"/>
          </a:p>
        </p:txBody>
      </p:sp>
      <p:pic>
        <p:nvPicPr>
          <p:cNvPr id="6" name="音频 5">
            <a:hlinkClick r:id="" action="ppaction://media"/>
            <a:extLst>
              <a:ext uri="{FF2B5EF4-FFF2-40B4-BE49-F238E27FC236}">
                <a16:creationId xmlns:a16="http://schemas.microsoft.com/office/drawing/2014/main" id="{DD36F5BD-F78D-8646-933E-803510213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54292336"/>
      </p:ext>
    </p:extLst>
  </p:cSld>
  <p:clrMapOvr>
    <a:masterClrMapping/>
  </p:clrMapOvr>
  <mc:AlternateContent xmlns:mc="http://schemas.openxmlformats.org/markup-compatibility/2006">
    <mc:Choice xmlns:p14="http://schemas.microsoft.com/office/powerpoint/2010/main" Requires="p14">
      <p:transition spd="slow" p14:dur="2000" advTm="2057"/>
    </mc:Choice>
    <mc:Fallback>
      <p:transition spd="slow" advTm="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6C79DF-CDC1-2744-987B-798746E00ADF}"/>
              </a:ext>
            </a:extLst>
          </p:cNvPr>
          <p:cNvSpPr>
            <a:spLocks noGrp="1"/>
          </p:cNvSpPr>
          <p:nvPr>
            <p:ph type="title"/>
          </p:nvPr>
        </p:nvSpPr>
        <p:spPr>
          <a:xfrm>
            <a:off x="740229" y="1894114"/>
            <a:ext cx="10842171" cy="2808515"/>
          </a:xfrm>
        </p:spPr>
        <p:txBody>
          <a:bodyPr>
            <a:normAutofit/>
          </a:bodyPr>
          <a:lstStyle/>
          <a:p>
            <a:r>
              <a:rPr lang="en-US" b="1" dirty="0"/>
              <a:t>Diagnostic Criteria for Social Anxiety Disorder (DSM-5)</a:t>
            </a:r>
            <a:br>
              <a:rPr lang="en-US" dirty="0"/>
            </a:br>
            <a:endParaRPr lang="en-US" dirty="0"/>
          </a:p>
        </p:txBody>
      </p:sp>
      <p:pic>
        <p:nvPicPr>
          <p:cNvPr id="5" name="音频 4">
            <a:hlinkClick r:id="" action="ppaction://media"/>
            <a:extLst>
              <a:ext uri="{FF2B5EF4-FFF2-40B4-BE49-F238E27FC236}">
                <a16:creationId xmlns:a16="http://schemas.microsoft.com/office/drawing/2014/main" id="{826AFEC7-1CD8-444A-AE5D-79CB9912E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33639462"/>
      </p:ext>
    </p:extLst>
  </p:cSld>
  <p:clrMapOvr>
    <a:masterClrMapping/>
  </p:clrMapOvr>
  <mc:AlternateContent xmlns:mc="http://schemas.openxmlformats.org/markup-compatibility/2006">
    <mc:Choice xmlns:p14="http://schemas.microsoft.com/office/powerpoint/2010/main" Requires="p14">
      <p:transition spd="slow" p14:dur="2000" advTm="22955"/>
    </mc:Choice>
    <mc:Fallback>
      <p:transition spd="slow" advTm="2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5912E4FA-64C5-3143-8DC5-40D8C69F73C1}"/>
              </a:ext>
            </a:extLst>
          </p:cNvPr>
          <p:cNvSpPr/>
          <p:nvPr/>
        </p:nvSpPr>
        <p:spPr>
          <a:xfrm>
            <a:off x="827314" y="370114"/>
            <a:ext cx="4963886" cy="6291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圆角矩形 4">
            <a:extLst>
              <a:ext uri="{FF2B5EF4-FFF2-40B4-BE49-F238E27FC236}">
                <a16:creationId xmlns:a16="http://schemas.microsoft.com/office/drawing/2014/main" id="{DB7D4395-004E-7649-A1FC-DE9B169A0879}"/>
              </a:ext>
            </a:extLst>
          </p:cNvPr>
          <p:cNvSpPr/>
          <p:nvPr/>
        </p:nvSpPr>
        <p:spPr>
          <a:xfrm>
            <a:off x="6415465" y="370114"/>
            <a:ext cx="4963886" cy="6291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endParaRPr lang="en-US" dirty="0"/>
          </a:p>
          <a:p>
            <a:endParaRPr lang="en-US" dirty="0"/>
          </a:p>
          <a:p>
            <a:r>
              <a:rPr lang="en-US" dirty="0"/>
              <a:t>(C) The social situations almost always 	provoke fear or anxiety.</a:t>
            </a:r>
            <a:br>
              <a:rPr lang="en-US" dirty="0"/>
            </a:br>
            <a:r>
              <a:rPr lang="en-US" dirty="0"/>
              <a:t>	Note: In children, the fear or anxiety 	may be expressed by crying, 	tantrums, freezing, clinging, 	shrinking away, or failing to speak in 	social situations</a:t>
            </a:r>
          </a:p>
          <a:p>
            <a:endParaRPr lang="en-US" dirty="0"/>
          </a:p>
          <a:p>
            <a:r>
              <a:rPr lang="en-US" dirty="0"/>
              <a:t>(D)The social situations are avoided or 	endured with intense fear or 	anxiety.</a:t>
            </a:r>
          </a:p>
          <a:p>
            <a:br>
              <a:rPr lang="en-US" dirty="0"/>
            </a:br>
            <a:r>
              <a:rPr lang="en-US" dirty="0"/>
              <a:t>(E) The fear or anxiety is out of 	proportion to the actual danger 	posed by the social situation and to 	the sociocultural context.</a:t>
            </a:r>
          </a:p>
          <a:p>
            <a:r>
              <a:rPr lang="en-US" dirty="0"/>
              <a:t> </a:t>
            </a:r>
          </a:p>
          <a:p>
            <a:r>
              <a:rPr lang="en-US" dirty="0"/>
              <a:t>(F) The fear, anxiety, or avoidance is 	persistent typically lasting for 6 	months or more.</a:t>
            </a:r>
          </a:p>
          <a:p>
            <a:br>
              <a:rPr lang="en-US" dirty="0"/>
            </a:br>
            <a:endParaRPr lang="en-US" dirty="0"/>
          </a:p>
          <a:p>
            <a:pPr algn="ctr"/>
            <a:endParaRPr lang="en-US" dirty="0"/>
          </a:p>
        </p:txBody>
      </p:sp>
      <p:sp>
        <p:nvSpPr>
          <p:cNvPr id="6" name="文本框 5">
            <a:extLst>
              <a:ext uri="{FF2B5EF4-FFF2-40B4-BE49-F238E27FC236}">
                <a16:creationId xmlns:a16="http://schemas.microsoft.com/office/drawing/2014/main" id="{9E4A525F-5BAB-2F44-A1C2-504E0A719FA6}"/>
              </a:ext>
            </a:extLst>
          </p:cNvPr>
          <p:cNvSpPr txBox="1"/>
          <p:nvPr/>
        </p:nvSpPr>
        <p:spPr>
          <a:xfrm>
            <a:off x="1132114" y="804519"/>
            <a:ext cx="4419599" cy="6186309"/>
          </a:xfrm>
          <a:prstGeom prst="rect">
            <a:avLst/>
          </a:prstGeom>
          <a:noFill/>
        </p:spPr>
        <p:txBody>
          <a:bodyPr wrap="square" rtlCol="0">
            <a:spAutoFit/>
          </a:bodyPr>
          <a:lstStyle/>
          <a:p>
            <a:r>
              <a:rPr lang="en-US" dirty="0"/>
              <a:t>(A) Marked fear or anxiety about one or 	more social situations in which the 	individual is exposed to possible 	scrutiny by others. Examples 	include social interactions (e. g, 	having a conversation, meeting 	unfamiliar people), being observed 	(e. g, eating or drinking), or 	performing in front of others (e. g, 	giving a speech)</a:t>
            </a:r>
            <a:br>
              <a:rPr lang="en-US" dirty="0"/>
            </a:br>
            <a:r>
              <a:rPr lang="en-US" dirty="0"/>
              <a:t>	Note: In children, the anxiety must 		occur in peer settings and not just 	during interactions with adults.</a:t>
            </a:r>
          </a:p>
          <a:p>
            <a:br>
              <a:rPr lang="en-US" dirty="0"/>
            </a:br>
            <a:r>
              <a:rPr lang="en-US" dirty="0"/>
              <a:t>(B) The individual fears that he or she 	will act in a way or show anxiety 	symptoms that will be negatively 	evaluated (i.e., will be humiliating 	or embarrassing; will lead to 	rejection or offend others).</a:t>
            </a:r>
          </a:p>
          <a:p>
            <a:br>
              <a:rPr lang="en-US" dirty="0"/>
            </a:br>
            <a:endParaRPr lang="en-US" dirty="0"/>
          </a:p>
        </p:txBody>
      </p:sp>
      <p:pic>
        <p:nvPicPr>
          <p:cNvPr id="3" name="音频 2">
            <a:hlinkClick r:id="" action="ppaction://media"/>
            <a:extLst>
              <a:ext uri="{FF2B5EF4-FFF2-40B4-BE49-F238E27FC236}">
                <a16:creationId xmlns:a16="http://schemas.microsoft.com/office/drawing/2014/main" id="{C5CD5AD0-C745-2F4A-981D-0CE98D4BE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85044736"/>
      </p:ext>
    </p:extLst>
  </p:cSld>
  <p:clrMapOvr>
    <a:masterClrMapping/>
  </p:clrMapOvr>
  <mc:AlternateContent xmlns:mc="http://schemas.openxmlformats.org/markup-compatibility/2006">
    <mc:Choice xmlns:p14="http://schemas.microsoft.com/office/powerpoint/2010/main" Requires="p14">
      <p:transition spd="slow" p14:dur="2000" advTm="24990"/>
    </mc:Choice>
    <mc:Fallback>
      <p:transition spd="slow" advTm="24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847B844D-C6BC-DD4C-A38B-5EA2B667312B}"/>
              </a:ext>
            </a:extLst>
          </p:cNvPr>
          <p:cNvSpPr/>
          <p:nvPr/>
        </p:nvSpPr>
        <p:spPr>
          <a:xfrm>
            <a:off x="1133300" y="804519"/>
            <a:ext cx="4963886" cy="4767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(G)The fear, anxiety, and avoidance 	causes clinically significant distress 	or impairment in social, 	occupational or other important 	areas of functioning.</a:t>
            </a:r>
          </a:p>
          <a:p>
            <a:br>
              <a:rPr lang="en-US" dirty="0"/>
            </a:br>
            <a:r>
              <a:rPr lang="en-US" dirty="0"/>
              <a:t>(H) The fear, anxiety, and avoidance is 	not attributable to the direct 	physiological effects of a substance 	(e.g., a drug of abuse, a medication) 	or another medical condition.</a:t>
            </a:r>
          </a:p>
          <a:p>
            <a:pPr algn="ctr"/>
            <a:endParaRPr lang="en-US" dirty="0"/>
          </a:p>
        </p:txBody>
      </p:sp>
      <p:sp>
        <p:nvSpPr>
          <p:cNvPr id="5" name="圆角矩形 4">
            <a:extLst>
              <a:ext uri="{FF2B5EF4-FFF2-40B4-BE49-F238E27FC236}">
                <a16:creationId xmlns:a16="http://schemas.microsoft.com/office/drawing/2014/main" id="{72A3C06E-3AB2-4348-9E35-B9D9AFC58E05}"/>
              </a:ext>
            </a:extLst>
          </p:cNvPr>
          <p:cNvSpPr/>
          <p:nvPr/>
        </p:nvSpPr>
        <p:spPr>
          <a:xfrm>
            <a:off x="6415465" y="803494"/>
            <a:ext cx="4963886" cy="4768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 The fear, anxiety, or avoidance is not 	better explained by the symptoms 	of another mental disorder, such as 	panic disorder, body dysmorphic 	disorder, or autism spectrum</a:t>
            </a:r>
            <a:br>
              <a:rPr lang="en-US" dirty="0"/>
            </a:br>
            <a:r>
              <a:rPr lang="en-US" dirty="0"/>
              <a:t>	disorder.</a:t>
            </a:r>
          </a:p>
          <a:p>
            <a:br>
              <a:rPr lang="en-US" dirty="0"/>
            </a:br>
            <a:r>
              <a:rPr lang="en-US" dirty="0"/>
              <a:t>(J) If another medical condition (e.g., 	Parkinson's disease, obesity, 	disfigurement from burns or injury) 	is present, the fear, anxiety, or 	avoidance is clearly unrelated or is</a:t>
            </a:r>
            <a:br>
              <a:rPr lang="en-US" dirty="0"/>
            </a:br>
            <a:r>
              <a:rPr lang="en-US" dirty="0"/>
              <a:t>	excessive.</a:t>
            </a:r>
          </a:p>
          <a:p>
            <a:pPr algn="ctr"/>
            <a:endParaRPr lang="en-US" dirty="0"/>
          </a:p>
        </p:txBody>
      </p:sp>
      <p:pic>
        <p:nvPicPr>
          <p:cNvPr id="6" name="音频 5">
            <a:hlinkClick r:id="" action="ppaction://media"/>
            <a:extLst>
              <a:ext uri="{FF2B5EF4-FFF2-40B4-BE49-F238E27FC236}">
                <a16:creationId xmlns:a16="http://schemas.microsoft.com/office/drawing/2014/main" id="{6101950B-D923-FE46-8B31-CA19D8B4E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94445610"/>
      </p:ext>
    </p:extLst>
  </p:cSld>
  <p:clrMapOvr>
    <a:masterClrMapping/>
  </p:clrMapOvr>
  <mc:AlternateContent xmlns:mc="http://schemas.openxmlformats.org/markup-compatibility/2006">
    <mc:Choice xmlns:p14="http://schemas.microsoft.com/office/powerpoint/2010/main" Requires="p14">
      <p:transition spd="slow" p14:dur="2000" advTm="13516"/>
    </mc:Choice>
    <mc:Fallback>
      <p:transition spd="slow" advTm="1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标注 10">
            <a:extLst>
              <a:ext uri="{FF2B5EF4-FFF2-40B4-BE49-F238E27FC236}">
                <a16:creationId xmlns:a16="http://schemas.microsoft.com/office/drawing/2014/main" id="{33639036-A8F9-5E41-8FCE-1F4B6C5BAA2E}"/>
              </a:ext>
            </a:extLst>
          </p:cNvPr>
          <p:cNvSpPr/>
          <p:nvPr/>
        </p:nvSpPr>
        <p:spPr>
          <a:xfrm>
            <a:off x="2935353" y="3690191"/>
            <a:ext cx="2014331" cy="887896"/>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Excessive Worrying</a:t>
            </a:r>
            <a:endParaRPr kumimoji="1" lang="zh-CN" altLang="en-US" sz="2000" b="1" dirty="0"/>
          </a:p>
        </p:txBody>
      </p:sp>
      <p:sp>
        <p:nvSpPr>
          <p:cNvPr id="12" name="圆角矩形标注 11">
            <a:extLst>
              <a:ext uri="{FF2B5EF4-FFF2-40B4-BE49-F238E27FC236}">
                <a16:creationId xmlns:a16="http://schemas.microsoft.com/office/drawing/2014/main" id="{83CA7293-7FDC-FC49-B3B0-7DD7F7D47108}"/>
              </a:ext>
            </a:extLst>
          </p:cNvPr>
          <p:cNvSpPr/>
          <p:nvPr/>
        </p:nvSpPr>
        <p:spPr>
          <a:xfrm>
            <a:off x="8772939" y="5234739"/>
            <a:ext cx="2239617" cy="993783"/>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Avoid Social Situations</a:t>
            </a:r>
            <a:endParaRPr kumimoji="1" lang="zh-CN" altLang="en-US" sz="2000" b="1" dirty="0"/>
          </a:p>
        </p:txBody>
      </p:sp>
      <p:sp>
        <p:nvSpPr>
          <p:cNvPr id="14" name="圆角矩形标注 13">
            <a:extLst>
              <a:ext uri="{FF2B5EF4-FFF2-40B4-BE49-F238E27FC236}">
                <a16:creationId xmlns:a16="http://schemas.microsoft.com/office/drawing/2014/main" id="{DC74494C-55D4-C240-8DB3-F520939E75BB}"/>
              </a:ext>
            </a:extLst>
          </p:cNvPr>
          <p:cNvSpPr/>
          <p:nvPr/>
        </p:nvSpPr>
        <p:spPr>
          <a:xfrm>
            <a:off x="5062326" y="5115339"/>
            <a:ext cx="2014331" cy="887896"/>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Mutism</a:t>
            </a:r>
            <a:endParaRPr kumimoji="1" lang="zh-CN" altLang="en-US" sz="2000" b="1" dirty="0"/>
          </a:p>
        </p:txBody>
      </p:sp>
      <p:sp>
        <p:nvSpPr>
          <p:cNvPr id="15" name="圆角矩形标注 14">
            <a:extLst>
              <a:ext uri="{FF2B5EF4-FFF2-40B4-BE49-F238E27FC236}">
                <a16:creationId xmlns:a16="http://schemas.microsoft.com/office/drawing/2014/main" id="{4FB7BCE8-587F-B64A-97D1-47ECD4238ECC}"/>
              </a:ext>
            </a:extLst>
          </p:cNvPr>
          <p:cNvSpPr/>
          <p:nvPr/>
        </p:nvSpPr>
        <p:spPr>
          <a:xfrm>
            <a:off x="1232450" y="5162512"/>
            <a:ext cx="2305880" cy="1225036"/>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Clinging to Parents</a:t>
            </a:r>
            <a:endParaRPr kumimoji="1" lang="zh-CN" altLang="en-US" sz="2000" b="1" dirty="0"/>
          </a:p>
        </p:txBody>
      </p:sp>
      <p:sp>
        <p:nvSpPr>
          <p:cNvPr id="16" name="圆角矩形标注 15">
            <a:extLst>
              <a:ext uri="{FF2B5EF4-FFF2-40B4-BE49-F238E27FC236}">
                <a16:creationId xmlns:a16="http://schemas.microsoft.com/office/drawing/2014/main" id="{F6A49501-F428-FE45-9D49-6B481C85C79A}"/>
              </a:ext>
            </a:extLst>
          </p:cNvPr>
          <p:cNvSpPr/>
          <p:nvPr/>
        </p:nvSpPr>
        <p:spPr>
          <a:xfrm>
            <a:off x="4949684" y="2160033"/>
            <a:ext cx="2014331" cy="887896"/>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Sweaty Palms</a:t>
            </a:r>
            <a:endParaRPr kumimoji="1" lang="zh-CN" altLang="en-US" sz="2000" b="1" dirty="0"/>
          </a:p>
        </p:txBody>
      </p:sp>
      <p:sp>
        <p:nvSpPr>
          <p:cNvPr id="17" name="圆角矩形标注 16">
            <a:extLst>
              <a:ext uri="{FF2B5EF4-FFF2-40B4-BE49-F238E27FC236}">
                <a16:creationId xmlns:a16="http://schemas.microsoft.com/office/drawing/2014/main" id="{D4B8F193-ECD1-C643-BD8C-443DDA265EF0}"/>
              </a:ext>
            </a:extLst>
          </p:cNvPr>
          <p:cNvSpPr/>
          <p:nvPr/>
        </p:nvSpPr>
        <p:spPr>
          <a:xfrm>
            <a:off x="8772939" y="1716015"/>
            <a:ext cx="2239617" cy="1232889"/>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Nausea or Sour Stomach</a:t>
            </a:r>
            <a:endParaRPr kumimoji="1" lang="zh-CN" altLang="en-US" sz="2000" b="1" dirty="0"/>
          </a:p>
        </p:txBody>
      </p:sp>
      <p:sp>
        <p:nvSpPr>
          <p:cNvPr id="18" name="圆角矩形标注 17">
            <a:extLst>
              <a:ext uri="{FF2B5EF4-FFF2-40B4-BE49-F238E27FC236}">
                <a16:creationId xmlns:a16="http://schemas.microsoft.com/office/drawing/2014/main" id="{0F8C1F91-8850-5D42-ABF5-885A0F12260D}"/>
              </a:ext>
            </a:extLst>
          </p:cNvPr>
          <p:cNvSpPr/>
          <p:nvPr/>
        </p:nvSpPr>
        <p:spPr>
          <a:xfrm>
            <a:off x="7256675" y="3465870"/>
            <a:ext cx="2324647" cy="1251903"/>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Difficulty Speaking</a:t>
            </a:r>
            <a:endParaRPr kumimoji="1" lang="zh-CN" altLang="en-US" sz="2000" b="1" dirty="0"/>
          </a:p>
        </p:txBody>
      </p:sp>
      <p:grpSp>
        <p:nvGrpSpPr>
          <p:cNvPr id="21" name="组合 20">
            <a:extLst>
              <a:ext uri="{FF2B5EF4-FFF2-40B4-BE49-F238E27FC236}">
                <a16:creationId xmlns:a16="http://schemas.microsoft.com/office/drawing/2014/main" id="{ED4DCE36-36ED-AD46-AF5D-DEC736E4C794}"/>
              </a:ext>
            </a:extLst>
          </p:cNvPr>
          <p:cNvGrpSpPr/>
          <p:nvPr/>
        </p:nvGrpSpPr>
        <p:grpSpPr>
          <a:xfrm>
            <a:off x="1473745" y="1773922"/>
            <a:ext cx="2501907" cy="1331844"/>
            <a:chOff x="848136" y="1973060"/>
            <a:chExt cx="2073965" cy="887896"/>
          </a:xfrm>
        </p:grpSpPr>
        <p:sp>
          <p:nvSpPr>
            <p:cNvPr id="10" name="圆角矩形标注 9">
              <a:extLst>
                <a:ext uri="{FF2B5EF4-FFF2-40B4-BE49-F238E27FC236}">
                  <a16:creationId xmlns:a16="http://schemas.microsoft.com/office/drawing/2014/main" id="{045438EC-D96C-374E-9F93-1E30FB2C6728}"/>
                </a:ext>
              </a:extLst>
            </p:cNvPr>
            <p:cNvSpPr/>
            <p:nvPr/>
          </p:nvSpPr>
          <p:spPr>
            <a:xfrm>
              <a:off x="848136" y="1973060"/>
              <a:ext cx="2014331" cy="887896"/>
            </a:xfrm>
            <a:prstGeom prst="wedgeRoundRect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88E733E5-8DC0-2242-946A-B975E350BC7C}"/>
                </a:ext>
              </a:extLst>
            </p:cNvPr>
            <p:cNvSpPr txBox="1"/>
            <p:nvPr/>
          </p:nvSpPr>
          <p:spPr>
            <a:xfrm>
              <a:off x="1033669" y="2110050"/>
              <a:ext cx="1888432" cy="471924"/>
            </a:xfrm>
            <a:prstGeom prst="rect">
              <a:avLst/>
            </a:prstGeom>
            <a:noFill/>
          </p:spPr>
          <p:txBody>
            <a:bodyPr wrap="square" rtlCol="0">
              <a:spAutoFit/>
            </a:bodyPr>
            <a:lstStyle/>
            <a:p>
              <a:r>
                <a:rPr kumimoji="1" lang="en-US" altLang="zh-CN" sz="2000" b="1" dirty="0"/>
                <a:t>Fear of Embarrassment</a:t>
              </a:r>
              <a:endParaRPr kumimoji="1" lang="zh-CN" altLang="en-US" sz="2000" b="1" dirty="0"/>
            </a:p>
          </p:txBody>
        </p:sp>
      </p:grpSp>
      <p:sp>
        <p:nvSpPr>
          <p:cNvPr id="23" name="矩形 22">
            <a:extLst>
              <a:ext uri="{FF2B5EF4-FFF2-40B4-BE49-F238E27FC236}">
                <a16:creationId xmlns:a16="http://schemas.microsoft.com/office/drawing/2014/main" id="{789D379C-808E-B14A-93F7-6949E8A22C83}"/>
              </a:ext>
            </a:extLst>
          </p:cNvPr>
          <p:cNvSpPr/>
          <p:nvPr/>
        </p:nvSpPr>
        <p:spPr>
          <a:xfrm>
            <a:off x="1473745" y="394999"/>
            <a:ext cx="9396740" cy="923330"/>
          </a:xfrm>
          <a:prstGeom prst="rect">
            <a:avLst/>
          </a:prstGeom>
          <a:noFill/>
        </p:spPr>
        <p:txBody>
          <a:bodyPr wrap="none" lIns="91440" tIns="45720" rIns="91440" bIns="45720">
            <a:spAutoFit/>
          </a:bodyPr>
          <a:lstStyle/>
          <a:p>
            <a:pPr algn="ctr"/>
            <a:r>
              <a:rPr lang="en-US" altLang="zh-Han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Signs of Social Anxiety Disorder</a:t>
            </a:r>
            <a:endParaRPr lang="zh-Hans" alt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音频 1">
            <a:hlinkClick r:id="" action="ppaction://media"/>
            <a:extLst>
              <a:ext uri="{FF2B5EF4-FFF2-40B4-BE49-F238E27FC236}">
                <a16:creationId xmlns:a16="http://schemas.microsoft.com/office/drawing/2014/main" id="{956B01B9-A2BB-7F44-9873-40C36DD29C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185106179"/>
      </p:ext>
    </p:extLst>
  </p:cSld>
  <p:clrMapOvr>
    <a:masterClrMapping/>
  </p:clrMapOvr>
  <mc:AlternateContent xmlns:mc="http://schemas.openxmlformats.org/markup-compatibility/2006">
    <mc:Choice xmlns:p14="http://schemas.microsoft.com/office/powerpoint/2010/main" Requires="p14">
      <p:transition spd="slow" p14:dur="2000" advTm="39508"/>
    </mc:Choice>
    <mc:Fallback>
      <p:transition spd="slow" advTm="3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17A1320-95EF-084A-9911-B7C8DE24EC89}"/>
              </a:ext>
            </a:extLst>
          </p:cNvPr>
          <p:cNvSpPr>
            <a:spLocks noGrp="1"/>
          </p:cNvSpPr>
          <p:nvPr>
            <p:ph idx="1"/>
          </p:nvPr>
        </p:nvSpPr>
        <p:spPr>
          <a:xfrm>
            <a:off x="685802" y="1033671"/>
            <a:ext cx="6284841" cy="5261112"/>
          </a:xfrm>
        </p:spPr>
        <p:txBody>
          <a:bodyPr>
            <a:normAutofit lnSpcReduction="10000"/>
          </a:bodyPr>
          <a:lstStyle/>
          <a:p>
            <a:pPr fontAlgn="base"/>
            <a:r>
              <a:rPr lang="en-US" altLang="zh-CN" sz="2400" dirty="0"/>
              <a:t>Shyness and social anxiety disorder are two different things.</a:t>
            </a:r>
          </a:p>
          <a:p>
            <a:pPr fontAlgn="base"/>
            <a:r>
              <a:rPr lang="en-US" altLang="zh-CN" sz="2400" dirty="0"/>
              <a:t>Shyness is a personality trait.</a:t>
            </a:r>
          </a:p>
          <a:p>
            <a:pPr fontAlgn="base"/>
            <a:r>
              <a:rPr lang="en-US" altLang="zh-CN" sz="2400" dirty="0"/>
              <a:t>Many people who are shy do not have the negative emotions and feelings that accompany social anxiety disorder.  They live a normal life, and do not view shyness as a negative trait.</a:t>
            </a:r>
          </a:p>
          <a:p>
            <a:pPr fontAlgn="base"/>
            <a:r>
              <a:rPr lang="en-US" altLang="zh-CN" sz="2400" dirty="0"/>
              <a:t>While many people with social anxiety disorder are shy, shyness is not a pre-requisite for social anxiety disorder.</a:t>
            </a:r>
          </a:p>
          <a:p>
            <a:endParaRPr kumimoji="1" lang="zh-CN" altLang="en-US" dirty="0"/>
          </a:p>
        </p:txBody>
      </p:sp>
      <p:sp>
        <p:nvSpPr>
          <p:cNvPr id="4" name="椭圆 3">
            <a:extLst>
              <a:ext uri="{FF2B5EF4-FFF2-40B4-BE49-F238E27FC236}">
                <a16:creationId xmlns:a16="http://schemas.microsoft.com/office/drawing/2014/main" id="{EA997D78-7D11-0E45-85BA-96EB085E535E}"/>
              </a:ext>
            </a:extLst>
          </p:cNvPr>
          <p:cNvSpPr/>
          <p:nvPr/>
        </p:nvSpPr>
        <p:spPr>
          <a:xfrm>
            <a:off x="7421218" y="1272206"/>
            <a:ext cx="2234846" cy="2111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Shyness</a:t>
            </a:r>
            <a:endParaRPr kumimoji="1" lang="zh-CN" altLang="en-US" sz="2800" b="1" dirty="0"/>
          </a:p>
        </p:txBody>
      </p:sp>
      <p:sp>
        <p:nvSpPr>
          <p:cNvPr id="5" name="椭圆 4">
            <a:extLst>
              <a:ext uri="{FF2B5EF4-FFF2-40B4-BE49-F238E27FC236}">
                <a16:creationId xmlns:a16="http://schemas.microsoft.com/office/drawing/2014/main" id="{0424289F-7E4B-F944-B29D-141EBA5BDB1A}"/>
              </a:ext>
            </a:extLst>
          </p:cNvPr>
          <p:cNvSpPr/>
          <p:nvPr/>
        </p:nvSpPr>
        <p:spPr>
          <a:xfrm>
            <a:off x="8488018" y="3763617"/>
            <a:ext cx="2292626" cy="2186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Social Anxiety Disorder</a:t>
            </a:r>
            <a:endParaRPr kumimoji="1" lang="zh-CN" altLang="en-US" sz="2400" dirty="0"/>
          </a:p>
        </p:txBody>
      </p:sp>
      <p:sp>
        <p:nvSpPr>
          <p:cNvPr id="8" name="矩形 7">
            <a:extLst>
              <a:ext uri="{FF2B5EF4-FFF2-40B4-BE49-F238E27FC236}">
                <a16:creationId xmlns:a16="http://schemas.microsoft.com/office/drawing/2014/main" id="{048116DA-CB26-F049-8CA1-7CF8CF010C67}"/>
              </a:ext>
            </a:extLst>
          </p:cNvPr>
          <p:cNvSpPr/>
          <p:nvPr/>
        </p:nvSpPr>
        <p:spPr>
          <a:xfrm rot="1576702">
            <a:off x="9547119" y="1926015"/>
            <a:ext cx="916546" cy="923330"/>
          </a:xfrm>
          <a:prstGeom prst="rect">
            <a:avLst/>
          </a:prstGeom>
          <a:noFill/>
        </p:spPr>
        <p:txBody>
          <a:bodyPr wrap="square" lIns="91440" tIns="45720" rIns="91440" bIns="45720">
            <a:spAutoFit/>
          </a:bodyPr>
          <a:lstStyle/>
          <a:p>
            <a:pPr algn="ctr"/>
            <a:r>
              <a:rPr lang="en-US" altLang="zh-Han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zh-Hans"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9" name="矩形 8">
            <a:extLst>
              <a:ext uri="{FF2B5EF4-FFF2-40B4-BE49-F238E27FC236}">
                <a16:creationId xmlns:a16="http://schemas.microsoft.com/office/drawing/2014/main" id="{795AD8F4-B0F5-1B4F-A608-C0FA76477CB8}"/>
              </a:ext>
            </a:extLst>
          </p:cNvPr>
          <p:cNvSpPr/>
          <p:nvPr/>
        </p:nvSpPr>
        <p:spPr>
          <a:xfrm rot="20233578">
            <a:off x="7823739" y="4395254"/>
            <a:ext cx="505267" cy="923330"/>
          </a:xfrm>
          <a:prstGeom prst="rect">
            <a:avLst/>
          </a:prstGeom>
          <a:noFill/>
        </p:spPr>
        <p:txBody>
          <a:bodyPr wrap="none" lIns="91440" tIns="45720" rIns="91440" bIns="45720">
            <a:spAutoFit/>
          </a:bodyPr>
          <a:lstStyle/>
          <a:p>
            <a:pPr algn="ctr"/>
            <a:r>
              <a:rPr lang="en-US" altLang="zh-Han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zh-CN"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7" name="音频 6">
            <a:hlinkClick r:id="" action="ppaction://media"/>
            <a:extLst>
              <a:ext uri="{FF2B5EF4-FFF2-40B4-BE49-F238E27FC236}">
                <a16:creationId xmlns:a16="http://schemas.microsoft.com/office/drawing/2014/main" id="{1417F58A-8190-CD49-92DE-4BE43246AE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369440626"/>
      </p:ext>
    </p:extLst>
  </p:cSld>
  <p:clrMapOvr>
    <a:masterClrMapping/>
  </p:clrMapOvr>
  <mc:AlternateContent xmlns:mc="http://schemas.openxmlformats.org/markup-compatibility/2006">
    <mc:Choice xmlns:p14="http://schemas.microsoft.com/office/powerpoint/2010/main" Requires="p14">
      <p:transition spd="slow" p14:dur="2000" advTm="61247"/>
    </mc:Choice>
    <mc:Fallback>
      <p:transition spd="slow" advTm="6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dissolv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dissolv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dissolve">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build="p"/>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4AE085B-7D24-224E-8BE9-E01D14455713}"/>
              </a:ext>
            </a:extLst>
          </p:cNvPr>
          <p:cNvPicPr>
            <a:picLocks noChangeAspect="1"/>
          </p:cNvPicPr>
          <p:nvPr/>
        </p:nvPicPr>
        <p:blipFill>
          <a:blip r:embed="rId5">
            <a:alphaModFix amt="25000"/>
          </a:blip>
          <a:stretch>
            <a:fillRect/>
          </a:stretch>
        </p:blipFill>
        <p:spPr>
          <a:xfrm>
            <a:off x="0" y="0"/>
            <a:ext cx="12192000" cy="6858000"/>
          </a:xfrm>
          <a:prstGeom prst="rect">
            <a:avLst/>
          </a:prstGeom>
          <a:solidFill>
            <a:schemeClr val="bg1"/>
          </a:solidFill>
        </p:spPr>
      </p:pic>
      <p:sp>
        <p:nvSpPr>
          <p:cNvPr id="2" name="标题 1">
            <a:extLst>
              <a:ext uri="{FF2B5EF4-FFF2-40B4-BE49-F238E27FC236}">
                <a16:creationId xmlns:a16="http://schemas.microsoft.com/office/drawing/2014/main" id="{C0286159-6D8A-E34B-BD04-8B638BD029A6}"/>
              </a:ext>
            </a:extLst>
          </p:cNvPr>
          <p:cNvSpPr>
            <a:spLocks noGrp="1"/>
          </p:cNvSpPr>
          <p:nvPr>
            <p:ph type="title"/>
          </p:nvPr>
        </p:nvSpPr>
        <p:spPr/>
        <p:txBody>
          <a:bodyPr/>
          <a:lstStyle/>
          <a:p>
            <a:r>
              <a:rPr lang="en-US" altLang="zh-CN" b="1" dirty="0"/>
              <a:t>Sample case (part1)</a:t>
            </a:r>
            <a:endParaRPr kumimoji="1" lang="zh-CN" altLang="en-US" b="1" dirty="0"/>
          </a:p>
        </p:txBody>
      </p:sp>
      <p:sp>
        <p:nvSpPr>
          <p:cNvPr id="7" name="文本框 6">
            <a:extLst>
              <a:ext uri="{FF2B5EF4-FFF2-40B4-BE49-F238E27FC236}">
                <a16:creationId xmlns:a16="http://schemas.microsoft.com/office/drawing/2014/main" id="{6AAE56C9-95A3-864F-93BA-E6901A448108}"/>
              </a:ext>
            </a:extLst>
          </p:cNvPr>
          <p:cNvSpPr txBox="1"/>
          <p:nvPr/>
        </p:nvSpPr>
        <p:spPr>
          <a:xfrm>
            <a:off x="1706761" y="2485964"/>
            <a:ext cx="9291215" cy="3416320"/>
          </a:xfrm>
          <a:prstGeom prst="rect">
            <a:avLst/>
          </a:prstGeom>
          <a:noFill/>
        </p:spPr>
        <p:txBody>
          <a:bodyPr wrap="square" rtlCol="0">
            <a:spAutoFit/>
          </a:bodyPr>
          <a:lstStyle/>
          <a:p>
            <a:pPr>
              <a:lnSpc>
                <a:spcPct val="150000"/>
              </a:lnSpc>
            </a:pPr>
            <a:r>
              <a:rPr lang="en-US" altLang="zh-CN" sz="2400" dirty="0"/>
              <a:t>Nine-year-old Dana is described by her parents as a child who has always been a bit </a:t>
            </a:r>
            <a:r>
              <a:rPr lang="en-US" altLang="zh-CN" sz="2400" b="1" dirty="0">
                <a:solidFill>
                  <a:srgbClr val="FFFF00"/>
                </a:solidFill>
              </a:rPr>
              <a:t>timid and shy</a:t>
            </a:r>
            <a:r>
              <a:rPr lang="en-US" altLang="zh-CN" sz="2400" dirty="0"/>
              <a:t>. It has always taken her longer than her siblings to settle into new social situations (e.g., in kindergarten or at the start of the school year), to the point that she could not go to class without coming down with </a:t>
            </a:r>
            <a:r>
              <a:rPr lang="en-US" altLang="zh-CN" sz="2400" b="1" dirty="0">
                <a:solidFill>
                  <a:srgbClr val="FFFF00"/>
                </a:solidFill>
              </a:rPr>
              <a:t>stomachaches and anxiety</a:t>
            </a:r>
            <a:r>
              <a:rPr lang="en-US" altLang="zh-CN" sz="2400" dirty="0">
                <a:solidFill>
                  <a:srgbClr val="FFFF00"/>
                </a:solidFill>
              </a:rPr>
              <a:t>. </a:t>
            </a:r>
          </a:p>
        </p:txBody>
      </p:sp>
      <p:pic>
        <p:nvPicPr>
          <p:cNvPr id="3" name="音频 2">
            <a:hlinkClick r:id="" action="ppaction://media"/>
            <a:extLst>
              <a:ext uri="{FF2B5EF4-FFF2-40B4-BE49-F238E27FC236}">
                <a16:creationId xmlns:a16="http://schemas.microsoft.com/office/drawing/2014/main" id="{4CC37831-D053-AC4F-8ADD-3DA6B14446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83345194"/>
      </p:ext>
    </p:extLst>
  </p:cSld>
  <p:clrMapOvr>
    <a:masterClrMapping/>
  </p:clrMapOvr>
  <mc:AlternateContent xmlns:mc="http://schemas.openxmlformats.org/markup-compatibility/2006">
    <mc:Choice xmlns:p14="http://schemas.microsoft.com/office/powerpoint/2010/main" Requires="p14">
      <p:transition spd="slow" p14:dur="2000" advTm="32070"/>
    </mc:Choice>
    <mc:Fallback>
      <p:transition spd="slow" advTm="3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965DA61-B75A-704F-AAC1-1EE7C1151FBA}"/>
              </a:ext>
            </a:extLst>
          </p:cNvPr>
          <p:cNvPicPr>
            <a:picLocks noChangeAspect="1"/>
          </p:cNvPicPr>
          <p:nvPr/>
        </p:nvPicPr>
        <p:blipFill>
          <a:blip r:embed="rId5">
            <a:alphaModFix amt="25000"/>
          </a:blip>
          <a:stretch>
            <a:fillRect/>
          </a:stretch>
        </p:blipFill>
        <p:spPr>
          <a:xfrm>
            <a:off x="0" y="0"/>
            <a:ext cx="12192000" cy="6858000"/>
          </a:xfrm>
          <a:prstGeom prst="rect">
            <a:avLst/>
          </a:prstGeom>
          <a:solidFill>
            <a:schemeClr val="bg1"/>
          </a:solidFill>
        </p:spPr>
      </p:pic>
      <p:sp>
        <p:nvSpPr>
          <p:cNvPr id="2" name="标题 1">
            <a:extLst>
              <a:ext uri="{FF2B5EF4-FFF2-40B4-BE49-F238E27FC236}">
                <a16:creationId xmlns:a16="http://schemas.microsoft.com/office/drawing/2014/main" id="{A4DD5AC6-6866-284B-B0B4-0E9CC4F3B12D}"/>
              </a:ext>
            </a:extLst>
          </p:cNvPr>
          <p:cNvSpPr>
            <a:spLocks noGrp="1"/>
          </p:cNvSpPr>
          <p:nvPr>
            <p:ph type="title"/>
          </p:nvPr>
        </p:nvSpPr>
        <p:spPr/>
        <p:txBody>
          <a:bodyPr/>
          <a:lstStyle/>
          <a:p>
            <a:r>
              <a:rPr lang="en-US" altLang="zh-CN" b="1" dirty="0"/>
              <a:t>Sample case (part1) continue</a:t>
            </a:r>
            <a:endParaRPr kumimoji="1" lang="zh-CN" altLang="en-US" dirty="0"/>
          </a:p>
        </p:txBody>
      </p:sp>
      <p:sp>
        <p:nvSpPr>
          <p:cNvPr id="3" name="内容占位符 2">
            <a:extLst>
              <a:ext uri="{FF2B5EF4-FFF2-40B4-BE49-F238E27FC236}">
                <a16:creationId xmlns:a16="http://schemas.microsoft.com/office/drawing/2014/main" id="{44B007BB-F7DC-C74C-9129-F8A8CB172DBC}"/>
              </a:ext>
            </a:extLst>
          </p:cNvPr>
          <p:cNvSpPr>
            <a:spLocks noGrp="1"/>
          </p:cNvSpPr>
          <p:nvPr>
            <p:ph idx="1"/>
          </p:nvPr>
        </p:nvSpPr>
        <p:spPr>
          <a:xfrm>
            <a:off x="1726384" y="2091044"/>
            <a:ext cx="9016410" cy="4529666"/>
          </a:xfrm>
        </p:spPr>
        <p:txBody>
          <a:bodyPr>
            <a:normAutofit/>
          </a:bodyPr>
          <a:lstStyle/>
          <a:p>
            <a:pPr marL="0" indent="0">
              <a:lnSpc>
                <a:spcPct val="170000"/>
              </a:lnSpc>
              <a:buNone/>
            </a:pPr>
            <a:r>
              <a:rPr lang="en-US" altLang="zh-CN" sz="2400" dirty="0"/>
              <a:t>As time went by, this discomfort developed into such strong anxieties, that she </a:t>
            </a:r>
            <a:r>
              <a:rPr lang="en-US" altLang="zh-CN" sz="2400" b="1" dirty="0">
                <a:solidFill>
                  <a:srgbClr val="FFFF00"/>
                </a:solidFill>
              </a:rPr>
              <a:t>would never raise her hand in class</a:t>
            </a:r>
            <a:r>
              <a:rPr lang="en-US" altLang="zh-CN" sz="2400" dirty="0"/>
              <a:t>. If called on by the teacher, she would be so anxious that she could not think of the answer, even though she knew it. </a:t>
            </a:r>
            <a:r>
              <a:rPr lang="en-US" altLang="zh-CN" sz="2400" b="1" dirty="0">
                <a:solidFill>
                  <a:srgbClr val="FFFF00"/>
                </a:solidFill>
              </a:rPr>
              <a:t>Writing something on the board in front of the class became simply impossible for her. </a:t>
            </a:r>
            <a:endParaRPr kumimoji="1" lang="zh-CN" altLang="en-US" sz="2400" b="1" dirty="0">
              <a:solidFill>
                <a:srgbClr val="FFFF00"/>
              </a:solidFill>
            </a:endParaRPr>
          </a:p>
        </p:txBody>
      </p:sp>
      <p:pic>
        <p:nvPicPr>
          <p:cNvPr id="4" name="音频 3">
            <a:hlinkClick r:id="" action="ppaction://media"/>
            <a:extLst>
              <a:ext uri="{FF2B5EF4-FFF2-40B4-BE49-F238E27FC236}">
                <a16:creationId xmlns:a16="http://schemas.microsoft.com/office/drawing/2014/main" id="{3AA7D119-82A7-C946-B3A5-2D29403EA5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19870102"/>
      </p:ext>
    </p:extLst>
  </p:cSld>
  <p:clrMapOvr>
    <a:masterClrMapping/>
  </p:clrMapOvr>
  <mc:AlternateContent xmlns:mc="http://schemas.openxmlformats.org/markup-compatibility/2006">
    <mc:Choice xmlns:p14="http://schemas.microsoft.com/office/powerpoint/2010/main" Requires="p14">
      <p:transition spd="slow" p14:dur="2000" advTm="15787"/>
    </mc:Choice>
    <mc:Fallback>
      <p:transition spd="slow" advTm="15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7.9|9.1|1.5|5.9|3.1|2.5|1.9"/>
</p:tagLst>
</file>

<file path=ppt/tags/tag2.xml><?xml version="1.0" encoding="utf-8"?>
<p:tagLst xmlns:a="http://schemas.openxmlformats.org/drawingml/2006/main" xmlns:r="http://schemas.openxmlformats.org/officeDocument/2006/relationships" xmlns:p="http://schemas.openxmlformats.org/presentationml/2006/main">
  <p:tag name="TIMING" val="|4|4.4|3.4|23.4|10.5|3.4"/>
</p:tagLst>
</file>

<file path=ppt/theme/theme1.xml><?xml version="1.0" encoding="utf-8"?>
<a:theme xmlns:a="http://schemas.openxmlformats.org/drawingml/2006/main" name="画廊">
  <a:themeElements>
    <a:clrScheme name="画廊">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画廊">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画廊">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{305AA0B1-8521-604F-AD21-E364FD4515EB}tf10001119</Template>
  <TotalTime>47815</TotalTime>
  <Words>2379</Words>
  <Application>Microsoft Macintosh PowerPoint</Application>
  <PresentationFormat>宽屏</PresentationFormat>
  <Paragraphs>186</Paragraphs>
  <Slides>25</Slides>
  <Notes>25</Notes>
  <HiddenSlides>0</HiddenSlides>
  <MMClips>25</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25</vt:i4>
      </vt:variant>
    </vt:vector>
  </HeadingPairs>
  <TitlesOfParts>
    <vt:vector size="32" baseType="lpstr">
      <vt:lpstr>等线</vt:lpstr>
      <vt:lpstr>等线 Light</vt:lpstr>
      <vt:lpstr>Arial</vt:lpstr>
      <vt:lpstr>Calibri</vt:lpstr>
      <vt:lpstr>Rockwell</vt:lpstr>
      <vt:lpstr>Wingdings</vt:lpstr>
      <vt:lpstr>画廊</vt:lpstr>
      <vt:lpstr>PowerPoint 演示文稿</vt:lpstr>
      <vt:lpstr>Glossary </vt:lpstr>
      <vt:lpstr>Diagnostic Criteria for Social Anxiety Disorder (DSM-5) </vt:lpstr>
      <vt:lpstr>PowerPoint 演示文稿</vt:lpstr>
      <vt:lpstr>PowerPoint 演示文稿</vt:lpstr>
      <vt:lpstr>PowerPoint 演示文稿</vt:lpstr>
      <vt:lpstr>PowerPoint 演示文稿</vt:lpstr>
      <vt:lpstr>Sample case (part1)</vt:lpstr>
      <vt:lpstr>Sample case (part1) continue</vt:lpstr>
      <vt:lpstr>Sample case (part1) continue</vt:lpstr>
      <vt:lpstr>Treatment of social anxiety disorder</vt:lpstr>
      <vt:lpstr>Do’s</vt:lpstr>
      <vt:lpstr>Do’s (CONTINUE)</vt:lpstr>
      <vt:lpstr>SPECIFIC STRATEGIES</vt:lpstr>
      <vt:lpstr>Progressive Muscle Relaxation Script  </vt:lpstr>
      <vt:lpstr>Positive Self-Talk (PST) </vt:lpstr>
      <vt:lpstr>Don’ts</vt:lpstr>
      <vt:lpstr>Sample case (part 2)</vt:lpstr>
      <vt:lpstr>Sample case (part 2) continue</vt:lpstr>
      <vt:lpstr>Sample case (part 2) continue</vt:lpstr>
      <vt:lpstr>FAQ</vt:lpstr>
      <vt:lpstr>Faq </vt:lpstr>
      <vt:lpstr>Faq </vt:lpstr>
      <vt:lpstr>PowerPoint 演示文稿</vt:lpstr>
      <vt:lpstr>references</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Anxiety Disorder (Elementary)</dc:title>
  <dc:creator>Sherry Yang</dc:creator>
  <cp:lastModifiedBy>Sherry Yang</cp:lastModifiedBy>
  <cp:revision>95</cp:revision>
  <dcterms:created xsi:type="dcterms:W3CDTF">2018-02-20T22:39:20Z</dcterms:created>
  <dcterms:modified xsi:type="dcterms:W3CDTF">2018-04-21T02:34:27Z</dcterms:modified>
</cp:coreProperties>
</file>