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7"/>
  </p:notesMasterIdLst>
  <p:sldIdLst>
    <p:sldId id="256" r:id="rId2"/>
    <p:sldId id="272" r:id="rId3"/>
    <p:sldId id="268" r:id="rId4"/>
    <p:sldId id="258" r:id="rId5"/>
    <p:sldId id="259" r:id="rId6"/>
    <p:sldId id="260" r:id="rId7"/>
    <p:sldId id="261" r:id="rId8"/>
    <p:sldId id="262" r:id="rId9"/>
    <p:sldId id="263" r:id="rId10"/>
    <p:sldId id="264" r:id="rId11"/>
    <p:sldId id="265" r:id="rId12"/>
    <p:sldId id="266" r:id="rId13"/>
    <p:sldId id="267" r:id="rId14"/>
    <p:sldId id="269"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935" autoAdjust="0"/>
  </p:normalViewPr>
  <p:slideViewPr>
    <p:cSldViewPr>
      <p:cViewPr varScale="1">
        <p:scale>
          <a:sx n="49" d="100"/>
          <a:sy n="49" d="100"/>
        </p:scale>
        <p:origin x="1902" y="36"/>
      </p:cViewPr>
      <p:guideLst>
        <p:guide orient="horz" pos="2160"/>
        <p:guide pos="2880"/>
      </p:guideLst>
    </p:cSldViewPr>
  </p:slideViewPr>
  <p:notesTextViewPr>
    <p:cViewPr>
      <p:scale>
        <a:sx n="1" d="1"/>
        <a:sy n="1" d="1"/>
      </p:scale>
      <p:origin x="0" y="0"/>
    </p:cViewPr>
  </p:notesTextViewPr>
  <p:sorterViewPr>
    <p:cViewPr>
      <p:scale>
        <a:sx n="100" d="100"/>
        <a:sy n="100" d="100"/>
      </p:scale>
      <p:origin x="0" y="474"/>
    </p:cViewPr>
  </p:sorterViewPr>
  <p:notesViewPr>
    <p:cSldViewPr>
      <p:cViewPr varScale="1">
        <p:scale>
          <a:sx n="57" d="100"/>
          <a:sy n="57"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F297D1-489F-4F17-B6BC-94F6A8AB47ED}" type="datetimeFigureOut">
              <a:rPr lang="en-US" smtClean="0"/>
              <a:pPr/>
              <a:t>8/31/2019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3D8C82-BDD2-49A5-A9BC-B91C761B6B56}" type="slidenum">
              <a:rPr lang="en-US" smtClean="0"/>
              <a:pPr/>
              <a:t>‹#›</a:t>
            </a:fld>
            <a:endParaRPr lang="en-US"/>
          </a:p>
        </p:txBody>
      </p:sp>
    </p:spTree>
    <p:extLst>
      <p:ext uri="{BB962C8B-B14F-4D97-AF65-F5344CB8AC3E}">
        <p14:creationId xmlns:p14="http://schemas.microsoft.com/office/powerpoint/2010/main" val="3410158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Communicating with your child’s teachers.</a:t>
            </a:r>
            <a:r>
              <a:rPr lang="en-US" baseline="0" dirty="0"/>
              <a:t> Narrated and written by Monika Guincho</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a:t>
            </a:fld>
            <a:endParaRPr lang="en-US"/>
          </a:p>
        </p:txBody>
      </p:sp>
    </p:spTree>
    <p:extLst>
      <p:ext uri="{BB962C8B-B14F-4D97-AF65-F5344CB8AC3E}">
        <p14:creationId xmlns:p14="http://schemas.microsoft.com/office/powerpoint/2010/main" val="4041058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a good relationship with your child. Research has shown</a:t>
            </a:r>
            <a:r>
              <a:rPr lang="en-US" baseline="0" dirty="0"/>
              <a:t> that parents who are aware of: how much time their child spends on the computer, the phone, and watching television, what their child is doing on the computer, who they are talking to on the phone, what they like to watch on the television, and who their child’s friends are have a better understanding of who their child really is (4). Making it easier for children to approach and talk to their parents. Also make clear and simple rules and expectations for your child (4). When a child understands and knows the rules, the child knows what to expect when he or she does something wrong (4).</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10</a:t>
            </a:fld>
            <a:endParaRPr lang="en-US"/>
          </a:p>
        </p:txBody>
      </p:sp>
    </p:spTree>
    <p:extLst>
      <p:ext uri="{BB962C8B-B14F-4D97-AF65-F5344CB8AC3E}">
        <p14:creationId xmlns:p14="http://schemas.microsoft.com/office/powerpoint/2010/main" val="3168720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Communication plays a big role in empowerment (3;4). Communication needs to be consistent (3). Consistent communication builds good relationships between the parent and the child as well as the parent and the teacher (3). Increasing communication will help </a:t>
            </a:r>
            <a:r>
              <a:rPr lang="en-US" sz="1200" kern="1200" baseline="0" dirty="0">
                <a:solidFill>
                  <a:schemeClr val="tx1"/>
                </a:solidFill>
                <a:effectLst/>
                <a:latin typeface="+mn-lt"/>
                <a:ea typeface="+mn-ea"/>
                <a:cs typeface="+mn-cs"/>
              </a:rPr>
              <a:t>parents</a:t>
            </a:r>
            <a:r>
              <a:rPr lang="en-US" sz="1200" kern="1200" dirty="0">
                <a:solidFill>
                  <a:schemeClr val="tx1"/>
                </a:solidFill>
                <a:effectLst/>
                <a:latin typeface="+mn-lt"/>
                <a:ea typeface="+mn-ea"/>
                <a:cs typeface="+mn-cs"/>
              </a:rPr>
              <a:t> monitor their child’s progress at school, provide positive support for good behaviors being displayed at school, provide the teacher with insight on the child’s behavioral progress at home, discuss targeted behaviors to become aware of certain triggers that result in a negative behavior, and most importantly the teacher can become aware of the behavioral intervention (3). Communication with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child’s teacher can also ignite motivation from the teacher to take an active role in implementing the behavioral intervention because the teacher is now aware that the</a:t>
            </a:r>
            <a:r>
              <a:rPr lang="en-US" sz="1200" kern="1200" baseline="0" dirty="0">
                <a:solidFill>
                  <a:schemeClr val="tx1"/>
                </a:solidFill>
                <a:effectLst/>
                <a:latin typeface="+mn-lt"/>
                <a:ea typeface="+mn-ea"/>
                <a:cs typeface="+mn-cs"/>
              </a:rPr>
              <a:t> parent is </a:t>
            </a:r>
            <a:r>
              <a:rPr lang="en-US" sz="1200" kern="1200" dirty="0">
                <a:solidFill>
                  <a:schemeClr val="tx1"/>
                </a:solidFill>
                <a:effectLst/>
                <a:latin typeface="+mn-lt"/>
                <a:ea typeface="+mn-ea"/>
                <a:cs typeface="+mn-cs"/>
              </a:rPr>
              <a:t>serious about being a part of their child’s life at school</a:t>
            </a:r>
            <a:r>
              <a:rPr lang="en-US" sz="1200" kern="1200" baseline="0" dirty="0">
                <a:solidFill>
                  <a:schemeClr val="tx1"/>
                </a:solidFill>
                <a:effectLst/>
                <a:latin typeface="+mn-lt"/>
                <a:ea typeface="+mn-ea"/>
                <a:cs typeface="+mn-cs"/>
              </a:rPr>
              <a:t> (3).</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11</a:t>
            </a:fld>
            <a:endParaRPr lang="en-US"/>
          </a:p>
        </p:txBody>
      </p:sp>
    </p:spTree>
    <p:extLst>
      <p:ext uri="{BB962C8B-B14F-4D97-AF65-F5344CB8AC3E}">
        <p14:creationId xmlns:p14="http://schemas.microsoft.com/office/powerpoint/2010/main" val="207765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Most parents and teachers lack in communication because there is no set way to get a hold of each other (5). For that reason, parents should s</a:t>
            </a:r>
            <a:r>
              <a:rPr lang="en-US" dirty="0"/>
              <a:t>et up</a:t>
            </a:r>
            <a:r>
              <a:rPr lang="en-US" baseline="0" dirty="0"/>
              <a:t> a communication system with their child’s teacher. Provide the teacher with different ways to get in touch with you such as, your cell phone number, email address, work phone number, discuss the option of text messaging, instant messenger, weekly progress notes and so forth (5). To promote consistent communication, ask the teacher to tell you about your child’s good and bad days (5). </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12</a:t>
            </a:fld>
            <a:endParaRPr lang="en-US"/>
          </a:p>
        </p:txBody>
      </p:sp>
    </p:spTree>
    <p:extLst>
      <p:ext uri="{BB962C8B-B14F-4D97-AF65-F5344CB8AC3E}">
        <p14:creationId xmlns:p14="http://schemas.microsoft.com/office/powerpoint/2010/main" val="2505391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take a moment to look at</a:t>
            </a:r>
            <a:r>
              <a:rPr lang="en-US" sz="1200" kern="1200" baseline="0" dirty="0">
                <a:solidFill>
                  <a:schemeClr val="tx1"/>
                </a:solidFill>
                <a:effectLst/>
                <a:latin typeface="+mn-lt"/>
                <a:ea typeface="+mn-ea"/>
                <a:cs typeface="+mn-cs"/>
              </a:rPr>
              <a:t> each of the sentences on the screen and d</a:t>
            </a:r>
            <a:r>
              <a:rPr lang="en-US" sz="1200" kern="1200" dirty="0">
                <a:solidFill>
                  <a:schemeClr val="tx1"/>
                </a:solidFill>
                <a:effectLst/>
                <a:latin typeface="+mn-lt"/>
                <a:ea typeface="+mn-ea"/>
                <a:cs typeface="+mn-cs"/>
              </a:rPr>
              <a:t>etermine if they are fact or myth.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a:t>
            </a:r>
            <a:r>
              <a:rPr lang="en-US" dirty="0"/>
              <a:t>umber one-</a:t>
            </a:r>
            <a:r>
              <a:rPr lang="en-US" baseline="0" dirty="0"/>
              <a:t> zero communication from the school means everything is going well for my child. The answer is myth,</a:t>
            </a:r>
            <a:r>
              <a:rPr lang="en-US" sz="1200" kern="1200" dirty="0">
                <a:solidFill>
                  <a:schemeClr val="tx1"/>
                </a:solidFill>
                <a:effectLst/>
                <a:latin typeface="+mn-lt"/>
                <a:ea typeface="+mn-ea"/>
                <a:cs typeface="+mn-cs"/>
              </a:rPr>
              <a:t> Parents often assume that if there is no communication from the teacher then everything must be going good for their child; resulting in parents taking a step back in their child’s academia (5). On the other hand, when teachers are trying to communicate but fail due to parents being uncooperative or unreliable means of communication (e.g., no voice mail machines), teachers become frustrated and give up in attempting to communicate with parents. Communication between teachers and parents should not focus solely on the child's misbehavior rather</a:t>
            </a:r>
            <a:r>
              <a:rPr lang="en-US" sz="1200" kern="1200" baseline="0" dirty="0">
                <a:solidFill>
                  <a:schemeClr val="tx1"/>
                </a:solidFill>
                <a:effectLst/>
                <a:latin typeface="+mn-lt"/>
                <a:ea typeface="+mn-ea"/>
                <a:cs typeface="+mn-cs"/>
              </a:rPr>
              <a:t> it should</a:t>
            </a:r>
            <a:r>
              <a:rPr lang="en-US" sz="1200" kern="1200" dirty="0">
                <a:solidFill>
                  <a:schemeClr val="tx1"/>
                </a:solidFill>
                <a:effectLst/>
                <a:latin typeface="+mn-lt"/>
                <a:ea typeface="+mn-ea"/>
                <a:cs typeface="+mn-cs"/>
              </a:rPr>
              <a:t> embrace and reinforce the positive behaviors that are being displayed in school as well (5).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Number two- children and teenagers</a:t>
            </a:r>
            <a:r>
              <a:rPr lang="en-US" sz="1200" kern="1200" baseline="0" dirty="0">
                <a:solidFill>
                  <a:schemeClr val="tx1"/>
                </a:solidFill>
                <a:effectLst/>
                <a:latin typeface="+mn-lt"/>
                <a:ea typeface="+mn-ea"/>
                <a:cs typeface="+mn-cs"/>
              </a:rPr>
              <a:t> find it annoying when their parents tell them “good job” for having a good day in school. The answer is myth, research has shown that</a:t>
            </a:r>
            <a:r>
              <a:rPr lang="en-US" sz="1200" kern="1200" dirty="0">
                <a:solidFill>
                  <a:schemeClr val="tx1"/>
                </a:solidFill>
                <a:effectLst/>
                <a:latin typeface="+mn-lt"/>
                <a:ea typeface="+mn-ea"/>
                <a:cs typeface="+mn-cs"/>
              </a:rPr>
              <a:t> students have acknowledged that being appreciated for their good behaviors in class reinforced them to keep displaying the good behaviors (5).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Number three-</a:t>
            </a:r>
            <a:r>
              <a:rPr lang="en-US" sz="1200" kern="1200" baseline="0" dirty="0">
                <a:solidFill>
                  <a:schemeClr val="tx1"/>
                </a:solidFill>
                <a:effectLst/>
                <a:latin typeface="+mn-lt"/>
                <a:ea typeface="+mn-ea"/>
                <a:cs typeface="+mn-cs"/>
              </a:rPr>
              <a:t> teachers and parents do not have time to talk to each other. The answer is myth, parents and teachers need to make communication between one another a priority. When it comes to your child there is no such thing as “I do not have time” (5).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Number four-parents do not feel confident in supporting their child at school. The answer is fact, research has shown that parents do not feel confident in supporting their child. Therefore, steps should be taken for parents to feel supported and empowered to advocate for their child (4). </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13</a:t>
            </a:fld>
            <a:endParaRPr lang="en-US"/>
          </a:p>
        </p:txBody>
      </p:sp>
    </p:spTree>
    <p:extLst>
      <p:ext uri="{BB962C8B-B14F-4D97-AF65-F5344CB8AC3E}">
        <p14:creationId xmlns:p14="http://schemas.microsoft.com/office/powerpoint/2010/main" val="404120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14</a:t>
            </a:fld>
            <a:endParaRPr lang="en-US"/>
          </a:p>
        </p:txBody>
      </p:sp>
    </p:spTree>
    <p:extLst>
      <p:ext uri="{BB962C8B-B14F-4D97-AF65-F5344CB8AC3E}">
        <p14:creationId xmlns:p14="http://schemas.microsoft.com/office/powerpoint/2010/main" val="130242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15</a:t>
            </a:fld>
            <a:endParaRPr lang="en-US"/>
          </a:p>
        </p:txBody>
      </p:sp>
    </p:spTree>
    <p:extLst>
      <p:ext uri="{BB962C8B-B14F-4D97-AF65-F5344CB8AC3E}">
        <p14:creationId xmlns:p14="http://schemas.microsoft.com/office/powerpoint/2010/main" val="2009232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3D8C82-BDD2-49A5-A9BC-B91C761B6B56}" type="slidenum">
              <a:rPr lang="en-US" smtClean="0"/>
              <a:pPr/>
              <a:t>2</a:t>
            </a:fld>
            <a:endParaRPr lang="en-US"/>
          </a:p>
        </p:txBody>
      </p:sp>
    </p:spTree>
    <p:extLst>
      <p:ext uri="{BB962C8B-B14F-4D97-AF65-F5344CB8AC3E}">
        <p14:creationId xmlns:p14="http://schemas.microsoft.com/office/powerpoint/2010/main" val="738989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3D8C82-BDD2-49A5-A9BC-B91C761B6B56}" type="slidenum">
              <a:rPr lang="en-US" smtClean="0"/>
              <a:pPr/>
              <a:t>3</a:t>
            </a:fld>
            <a:endParaRPr lang="en-US"/>
          </a:p>
        </p:txBody>
      </p:sp>
    </p:spTree>
    <p:extLst>
      <p:ext uri="{BB962C8B-B14F-4D97-AF65-F5344CB8AC3E}">
        <p14:creationId xmlns:p14="http://schemas.microsoft.com/office/powerpoint/2010/main" val="400126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Positive</a:t>
            </a:r>
            <a:r>
              <a:rPr lang="en-US" baseline="0" dirty="0"/>
              <a:t> Behavioral Intervention and Support was designed to provide various levels of support for children who display behavioral problems (2). The purpose of PBIS is to decrease problem behaviors while increasing positive behaviors (2).</a:t>
            </a:r>
            <a:r>
              <a:rPr lang="en-US" dirty="0"/>
              <a:t> PBIS</a:t>
            </a:r>
            <a:r>
              <a:rPr lang="en-US" baseline="0" dirty="0"/>
              <a:t> promotes the use of evidence based research that enhances school, family, and community environments (2).</a:t>
            </a:r>
            <a:r>
              <a:rPr lang="en-US" dirty="0"/>
              <a:t>     </a:t>
            </a:r>
          </a:p>
          <a:p>
            <a:endParaRPr lang="en-US" dirty="0"/>
          </a:p>
          <a:p>
            <a:r>
              <a:rPr lang="en-US" dirty="0"/>
              <a:t>                                                                                           </a:t>
            </a:r>
          </a:p>
        </p:txBody>
      </p:sp>
      <p:sp>
        <p:nvSpPr>
          <p:cNvPr id="4" name="Slide Number Placeholder 3"/>
          <p:cNvSpPr>
            <a:spLocks noGrp="1"/>
          </p:cNvSpPr>
          <p:nvPr>
            <p:ph type="sldNum" sz="quarter" idx="10"/>
          </p:nvPr>
        </p:nvSpPr>
        <p:spPr/>
        <p:txBody>
          <a:bodyPr/>
          <a:lstStyle/>
          <a:p>
            <a:fld id="{363D8C82-BDD2-49A5-A9BC-B91C761B6B56}" type="slidenum">
              <a:rPr lang="en-US" smtClean="0"/>
              <a:pPr/>
              <a:t>4</a:t>
            </a:fld>
            <a:endParaRPr lang="en-US"/>
          </a:p>
        </p:txBody>
      </p:sp>
    </p:spTree>
    <p:extLst>
      <p:ext uri="{BB962C8B-B14F-4D97-AF65-F5344CB8AC3E}">
        <p14:creationId xmlns:p14="http://schemas.microsoft.com/office/powerpoint/2010/main" val="346908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PBIS</a:t>
            </a:r>
            <a:r>
              <a:rPr lang="en-US" baseline="0" dirty="0"/>
              <a:t> has three levels of support: primary, secondary, and tertiary (2). The primary support is an intervention that aims to address problem behaviors before they occur in a school-wide setting in which all students are given the same expectations and consequences (2). For example everyone is required to have a parent or legal guardian call if a child is going to be late to school. The secondary support is a classroom intervention that addresses students that have reoccurring behavioral problems and are at risk of developing more severe behaviors (2).  For example a child refusing to stay in their seat. The tertiary support is the last and more intensive level of support. It addresses the most severe and serious behavioral problems such as physical assault (2).</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5</a:t>
            </a:fld>
            <a:endParaRPr lang="en-US"/>
          </a:p>
        </p:txBody>
      </p:sp>
    </p:spTree>
    <p:extLst>
      <p:ext uri="{BB962C8B-B14F-4D97-AF65-F5344CB8AC3E}">
        <p14:creationId xmlns:p14="http://schemas.microsoft.com/office/powerpoint/2010/main" val="316561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stated, PBIS</a:t>
            </a:r>
            <a:r>
              <a:rPr lang="en-US" baseline="0" dirty="0"/>
              <a:t> focuses on helping children in a learning environment- in school and out of school (2). Parents have an important role in supporting their child in their learning environments (1). Academic and behavioral success with PBIS has been linked to parents who understand and support their child’s intervention, parents who work as a team with their child’s teachers, and parents who have established regular communication with their child and their child’s teachers (2;3;4;5). </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6</a:t>
            </a:fld>
            <a:endParaRPr lang="en-US"/>
          </a:p>
        </p:txBody>
      </p:sp>
    </p:spTree>
    <p:extLst>
      <p:ext uri="{BB962C8B-B14F-4D97-AF65-F5344CB8AC3E}">
        <p14:creationId xmlns:p14="http://schemas.microsoft.com/office/powerpoint/2010/main" val="174479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parents</a:t>
            </a:r>
            <a:r>
              <a:rPr lang="en-US" baseline="0" dirty="0"/>
              <a:t> have an important role in the success of their child’s life, a lot of parents tend to lack confidence in their ability in advocating for their child (4). Most parents often ask themselves: how do I talk to my child? What am I supposed to say to my child’s teacher? Am I supposed to just listen during a parent-teacher conference (4;5)? </a:t>
            </a:r>
            <a:r>
              <a:rPr lang="en-US" sz="1200" dirty="0">
                <a:latin typeface="Georgia" pitchFamily="18" charset="0"/>
              </a:rPr>
              <a:t>Parents need</a:t>
            </a:r>
            <a:r>
              <a:rPr lang="en-US" sz="1200" baseline="0" dirty="0">
                <a:latin typeface="Georgia" pitchFamily="18" charset="0"/>
              </a:rPr>
              <a:t> to</a:t>
            </a:r>
            <a:r>
              <a:rPr lang="en-US" sz="1200" dirty="0">
                <a:latin typeface="Georgia" pitchFamily="18" charset="0"/>
              </a:rPr>
              <a:t> take an active role in advocating for their child (1;4;5).</a:t>
            </a:r>
            <a:r>
              <a:rPr lang="en-US" baseline="0" dirty="0"/>
              <a:t> Advocacy is a very important part of PBIS (1). With advocacy, a child’s needs, legal rights, and services will be protected and supported (1). </a:t>
            </a:r>
            <a:r>
              <a:rPr lang="en-US" sz="1200" dirty="0">
                <a:latin typeface="Georgia" pitchFamily="18" charset="0"/>
              </a:rPr>
              <a:t> The next slide will provide</a:t>
            </a:r>
            <a:r>
              <a:rPr lang="en-US" sz="1200" baseline="0" dirty="0">
                <a:latin typeface="Georgia" pitchFamily="18" charset="0"/>
              </a:rPr>
              <a:t> information on how parents can develop confidence in themselves so they know how to talk to their child, their child’s teacher, and what to say during a parent-teacher conference to protect their child’s needs. </a:t>
            </a:r>
            <a:endParaRPr lang="en-US" sz="1200" dirty="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7</a:t>
            </a:fld>
            <a:endParaRPr lang="en-US"/>
          </a:p>
        </p:txBody>
      </p:sp>
    </p:spTree>
    <p:extLst>
      <p:ext uri="{BB962C8B-B14F-4D97-AF65-F5344CB8AC3E}">
        <p14:creationId xmlns:p14="http://schemas.microsoft.com/office/powerpoint/2010/main" val="233376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a:t>
            </a:r>
            <a:r>
              <a:rPr lang="en-US" baseline="0" dirty="0"/>
              <a:t> has shown that parents need support in feeling confident about their ability to advocate for their child (4). The Empowerment Program was designed to focus on helping parents learn how to communicate with their child, communicate with their child’s teacher, and help parents learn how to create a home environment that helps their child focus on their schoolwork (4). The outcomes and benefits of the empowerment program have shown parents feeling more confident in their ability in advocating for their child (4). Parents felt empowered enough to initiate communication with their child and their child’s teacher (4). The outcome of the Empowerment Program also improved successful relationships between the parent and child as well as between the parent and the child’s teacher (4)</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8</a:t>
            </a:fld>
            <a:endParaRPr lang="en-US"/>
          </a:p>
        </p:txBody>
      </p:sp>
    </p:spTree>
    <p:extLst>
      <p:ext uri="{BB962C8B-B14F-4D97-AF65-F5344CB8AC3E}">
        <p14:creationId xmlns:p14="http://schemas.microsoft.com/office/powerpoint/2010/main" val="532797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a:t>
            </a:r>
            <a:r>
              <a:rPr lang="en-US" baseline="0" dirty="0"/>
              <a:t> talk about h</a:t>
            </a:r>
            <a:r>
              <a:rPr lang="en-US" dirty="0"/>
              <a:t>ow to become empowered.</a:t>
            </a:r>
            <a:r>
              <a:rPr lang="en-US" baseline="0" dirty="0"/>
              <a:t> Begin by becoming familiar with your child’s school. Research has shown that parents who attend school events such as, the beginning of the year open house, school BBQs and picnics felt more comfortable initiating conversations between teachers and other parents (4). Build yourself a support group by introducing yourself to other parents and teachers (4). Exchange contact information such as your cell phone number or email address to further promote future communication. Attending parent-teacher conferences prepared with questions and concerns will help facilitate communication between you and your child’s teacher (4). Most schools offer support groups for parents such as the Parent Teacher Student Association also known as the PTSA.  The PTSA is a great way to connect with other parents and teachers to advocate for your child. (4) The more support you can build for yourself the more empowered you will become to advocate for your child (4). </a:t>
            </a:r>
            <a:endParaRPr lang="en-US" dirty="0"/>
          </a:p>
        </p:txBody>
      </p:sp>
      <p:sp>
        <p:nvSpPr>
          <p:cNvPr id="4" name="Slide Number Placeholder 3"/>
          <p:cNvSpPr>
            <a:spLocks noGrp="1"/>
          </p:cNvSpPr>
          <p:nvPr>
            <p:ph type="sldNum" sz="quarter" idx="10"/>
          </p:nvPr>
        </p:nvSpPr>
        <p:spPr/>
        <p:txBody>
          <a:bodyPr/>
          <a:lstStyle/>
          <a:p>
            <a:fld id="{363D8C82-BDD2-49A5-A9BC-B91C761B6B56}" type="slidenum">
              <a:rPr lang="en-US" smtClean="0"/>
              <a:pPr/>
              <a:t>9</a:t>
            </a:fld>
            <a:endParaRPr lang="en-US"/>
          </a:p>
        </p:txBody>
      </p:sp>
    </p:spTree>
    <p:extLst>
      <p:ext uri="{BB962C8B-B14F-4D97-AF65-F5344CB8AC3E}">
        <p14:creationId xmlns:p14="http://schemas.microsoft.com/office/powerpoint/2010/main" val="1275542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2068D2-2101-4C35-9B19-042B9D7C615D}" type="datetime1">
              <a:rPr lang="en-US" smtClean="0"/>
              <a:pPr/>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B6D090-40F7-4E99-9121-E679E677C535}" type="datetime1">
              <a:rPr lang="en-US" smtClean="0"/>
              <a:pPr/>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968226-725F-451E-BF25-48ACA5EC9342}" type="datetime1">
              <a:rPr lang="en-US" smtClean="0"/>
              <a:pPr/>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5D6D1D-6F88-43ED-984C-21D52C1D70D8}" type="datetime1">
              <a:rPr lang="en-US" smtClean="0"/>
              <a:pPr/>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7CB172-61DC-4641-ADDA-0A5E891D1438}" type="datetime1">
              <a:rPr lang="en-US" smtClean="0"/>
              <a:pPr/>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F70640-2A51-45D7-8254-6333AA645E8F}" type="datetime1">
              <a:rPr lang="en-US" smtClean="0"/>
              <a:pPr/>
              <a:t>8/31/2019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B0A7C6-99B9-41B7-B61E-87678F53D57B}" type="datetime1">
              <a:rPr lang="en-US" smtClean="0"/>
              <a:pPr/>
              <a:t>8/31/2019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F9123C-B6F1-45BE-AD6A-5C7EA8C03BAF}" type="datetime1">
              <a:rPr lang="en-US" smtClean="0"/>
              <a:pPr/>
              <a:t>8/31/2019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AE6E0-2F31-4C09-8913-2CEDEAC1E804}" type="datetime1">
              <a:rPr lang="en-US" smtClean="0"/>
              <a:pPr/>
              <a:t>8/31/2019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80DC5C-F98B-4180-9F9B-CA01102A0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6347D-522E-4F2A-91E5-CDEE3EF30FCF}" type="datetime1">
              <a:rPr lang="en-US" smtClean="0"/>
              <a:pPr/>
              <a:t>8/31/2019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80DC5C-F98B-4180-9F9B-CA01102A0F2E}"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C4CC87D-A100-405C-BFE4-9F6CA1E484DB}" type="datetime1">
              <a:rPr lang="en-US" smtClean="0"/>
              <a:pPr/>
              <a:t>8/31/2019</a:t>
            </a:fld>
            <a:endParaRPr lang="en-US"/>
          </a:p>
        </p:txBody>
      </p:sp>
      <p:sp>
        <p:nvSpPr>
          <p:cNvPr id="9" name="Slide Number Placeholder 8"/>
          <p:cNvSpPr>
            <a:spLocks noGrp="1"/>
          </p:cNvSpPr>
          <p:nvPr>
            <p:ph type="sldNum" sz="quarter" idx="11"/>
          </p:nvPr>
        </p:nvSpPr>
        <p:spPr/>
        <p:txBody>
          <a:bodyPr/>
          <a:lstStyle/>
          <a:p>
            <a:fld id="{2080DC5C-F98B-4180-9F9B-CA01102A0F2E}"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080DC5C-F98B-4180-9F9B-CA01102A0F2E}"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90E6DBDE-D2A8-490E-82B4-EBF4B73D4E4A}" type="datetime1">
              <a:rPr lang="en-US" smtClean="0"/>
              <a:pPr/>
              <a:t>8/31/2019</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845"/>
            <a:ext cx="8458200" cy="1828800"/>
          </a:xfrm>
        </p:spPr>
        <p:txBody>
          <a:bodyPr/>
          <a:lstStyle/>
          <a:p>
            <a:pPr algn="ctr"/>
            <a:r>
              <a:rPr lang="en-US" sz="4400" dirty="0">
                <a:latin typeface="Georgia" pitchFamily="18" charset="0"/>
              </a:rPr>
              <a:t>Communicating with your Child’s Teachers</a:t>
            </a:r>
          </a:p>
        </p:txBody>
      </p:sp>
      <p:sp>
        <p:nvSpPr>
          <p:cNvPr id="3" name="Subtitle 2"/>
          <p:cNvSpPr>
            <a:spLocks noGrp="1"/>
          </p:cNvSpPr>
          <p:nvPr>
            <p:ph type="subTitle" idx="1"/>
          </p:nvPr>
        </p:nvSpPr>
        <p:spPr>
          <a:xfrm>
            <a:off x="1371600" y="5258937"/>
            <a:ext cx="6400800" cy="1752600"/>
          </a:xfrm>
        </p:spPr>
        <p:txBody>
          <a:bodyPr>
            <a:normAutofit/>
          </a:bodyPr>
          <a:lstStyle/>
          <a:p>
            <a:pPr algn="ctr"/>
            <a:endParaRPr lang="en-US" sz="2400" dirty="0">
              <a:latin typeface="Georgia" pitchFamily="18" charset="0"/>
            </a:endParaRPr>
          </a:p>
          <a:p>
            <a:pPr algn="ctr"/>
            <a:r>
              <a:rPr lang="en-US" dirty="0">
                <a:latin typeface="Georgia" pitchFamily="18" charset="0"/>
              </a:rPr>
              <a:t>Monika Guincho</a:t>
            </a:r>
          </a:p>
          <a:p>
            <a:pPr algn="ctr"/>
            <a:r>
              <a:rPr lang="en-US" dirty="0">
                <a:latin typeface="Georgia" pitchFamily="18" charset="0"/>
              </a:rPr>
              <a:t> University of Pittsburgh</a:t>
            </a:r>
          </a:p>
          <a:p>
            <a:pPr algn="ctr"/>
            <a:r>
              <a:rPr lang="en-US" dirty="0">
                <a:latin typeface="Georgia" pitchFamily="18" charset="0"/>
              </a:rPr>
              <a:t> March 20, 2011</a:t>
            </a:r>
          </a:p>
        </p:txBody>
      </p:sp>
      <p:pic>
        <p:nvPicPr>
          <p:cNvPr id="1028" name="Picture 4" descr="C:\Users\RALPH\AppData\Local\Microsoft\Windows\Temporary Internet Files\Content.IE5\YP98ZEGE\MC90035540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438400"/>
            <a:ext cx="2895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080DC5C-F98B-4180-9F9B-CA01102A0F2E}" type="slidenum">
              <a:rPr lang="en-US" smtClean="0"/>
              <a:pPr/>
              <a:t>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67756782"/>
      </p:ext>
    </p:extLst>
  </p:cSld>
  <p:clrMapOvr>
    <a:masterClrMapping/>
  </p:clrMapOvr>
  <mc:AlternateContent xmlns:mc="http://schemas.openxmlformats.org/markup-compatibility/2006" xmlns:p14="http://schemas.microsoft.com/office/powerpoint/2010/main">
    <mc:Choice Requires="p14">
      <p:transition spd="slow" p14:dur="2000" advTm="10374"/>
    </mc:Choice>
    <mc:Fallback xmlns:mv="urn:schemas-microsoft-com:mac:vml" xmlns="">
      <p:transition spd="slow" advTm="1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144000" cy="1036638"/>
          </a:xfrm>
        </p:spPr>
        <p:txBody>
          <a:bodyPr/>
          <a:lstStyle/>
          <a:p>
            <a:r>
              <a:rPr lang="en-US" sz="5400" dirty="0">
                <a:latin typeface="Georgia" pitchFamily="18" charset="0"/>
              </a:rPr>
              <a:t>Empowerment, continued</a:t>
            </a:r>
          </a:p>
        </p:txBody>
      </p:sp>
      <p:sp>
        <p:nvSpPr>
          <p:cNvPr id="3" name="Content Placeholder 2"/>
          <p:cNvSpPr>
            <a:spLocks noGrp="1"/>
          </p:cNvSpPr>
          <p:nvPr>
            <p:ph idx="1"/>
          </p:nvPr>
        </p:nvSpPr>
        <p:spPr>
          <a:xfrm>
            <a:off x="0" y="1600200"/>
            <a:ext cx="6248400" cy="5257800"/>
          </a:xfrm>
        </p:spPr>
        <p:txBody>
          <a:bodyPr>
            <a:normAutofit/>
          </a:bodyPr>
          <a:lstStyle/>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Become aware of how much time your child spends on the computer, on the phone, and watching television.</a:t>
            </a:r>
          </a:p>
          <a:p>
            <a:pPr>
              <a:buFont typeface="Wingdings" pitchFamily="2" charset="2"/>
              <a:buChar char="v"/>
            </a:pPr>
            <a:r>
              <a:rPr lang="en-US" sz="2400" dirty="0">
                <a:latin typeface="Georgia" pitchFamily="18" charset="0"/>
              </a:rPr>
              <a:t> Know what your child does on the computer, who they talk to on their phone, and what they like to watch on the television. </a:t>
            </a:r>
          </a:p>
          <a:p>
            <a:pPr>
              <a:buFont typeface="Wingdings" pitchFamily="2" charset="2"/>
              <a:buChar char="v"/>
            </a:pPr>
            <a:r>
              <a:rPr lang="en-US" sz="2400" dirty="0">
                <a:latin typeface="Georgia" pitchFamily="18" charset="0"/>
              </a:rPr>
              <a:t>Know who your child’s friends are.</a:t>
            </a:r>
          </a:p>
          <a:p>
            <a:pPr>
              <a:buFont typeface="Wingdings" pitchFamily="2" charset="2"/>
              <a:buChar char="v"/>
            </a:pPr>
            <a:r>
              <a:rPr lang="en-US" sz="2400" dirty="0">
                <a:latin typeface="Georgia" pitchFamily="18" charset="0"/>
              </a:rPr>
              <a:t>Make clear and simple rules for your child.</a:t>
            </a:r>
          </a:p>
          <a:p>
            <a:pPr>
              <a:buFont typeface="Wingdings" pitchFamily="2" charset="2"/>
              <a:buChar char="v"/>
            </a:pPr>
            <a:endParaRPr lang="en-US" sz="2400" dirty="0">
              <a:latin typeface="Georgia" pitchFamily="18" charset="0"/>
            </a:endParaRPr>
          </a:p>
          <a:p>
            <a:pPr marL="114300" indent="0">
              <a:buNone/>
            </a:pPr>
            <a:endParaRPr lang="en-US" sz="2400" dirty="0">
              <a:latin typeface="Georgia" pitchFamily="18" charset="0"/>
            </a:endParaRPr>
          </a:p>
          <a:p>
            <a:pPr marL="114300" indent="0">
              <a:buNone/>
            </a:pPr>
            <a:endParaRPr lang="en-US" sz="2400" dirty="0">
              <a:latin typeface="Georgia" pitchFamily="18" charset="0"/>
            </a:endParaRPr>
          </a:p>
          <a:p>
            <a:pPr marL="114300" indent="0">
              <a:buNone/>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10</a:t>
            </a:fld>
            <a:endParaRPr lang="en-US"/>
          </a:p>
        </p:txBody>
      </p:sp>
      <p:pic>
        <p:nvPicPr>
          <p:cNvPr id="3074" name="Picture 2" descr="C:\Users\RALPH\AppData\Local\Microsoft\Windows\Temporary Internet Files\Content.IE5\3S61VS9M\MP90039932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204" y="2057400"/>
            <a:ext cx="2081784" cy="31211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320225"/>
            <a:ext cx="8285988" cy="584775"/>
          </a:xfrm>
          <a:prstGeom prst="rect">
            <a:avLst/>
          </a:prstGeom>
          <a:noFill/>
        </p:spPr>
        <p:txBody>
          <a:bodyPr wrap="square" rtlCol="0">
            <a:spAutoFit/>
          </a:bodyPr>
          <a:lstStyle/>
          <a:p>
            <a:pPr marL="114300" indent="0">
              <a:buNone/>
            </a:pPr>
            <a:r>
              <a:rPr lang="en-US" sz="3200" b="1" dirty="0">
                <a:latin typeface="Georgia" pitchFamily="18" charset="0"/>
              </a:rPr>
              <a:t>2. </a:t>
            </a:r>
            <a:r>
              <a:rPr lang="en-US" sz="2400" dirty="0">
                <a:latin typeface="Georgia" pitchFamily="18" charset="0"/>
              </a:rPr>
              <a:t>Build a good relationship with your child</a:t>
            </a:r>
            <a:r>
              <a:rPr lang="en-US" dirty="0">
                <a:latin typeface="Georgia" pitchFamily="18" charset="0"/>
              </a:rPr>
              <a:t>.</a:t>
            </a:r>
          </a:p>
        </p:txBody>
      </p:sp>
      <p:sp>
        <p:nvSpPr>
          <p:cNvPr id="7" name="TextBox 6"/>
          <p:cNvSpPr txBox="1"/>
          <p:nvPr/>
        </p:nvSpPr>
        <p:spPr>
          <a:xfrm>
            <a:off x="4953000" y="6488668"/>
            <a:ext cx="4191000" cy="369332"/>
          </a:xfrm>
          <a:prstGeom prst="rect">
            <a:avLst/>
          </a:prstGeom>
          <a:noFill/>
        </p:spPr>
        <p:txBody>
          <a:bodyPr wrap="square" rtlCol="0">
            <a:spAutoFit/>
          </a:bodyPr>
          <a:lstStyle/>
          <a:p>
            <a:r>
              <a:rPr lang="en-US" dirty="0">
                <a:latin typeface="Georgia" pitchFamily="18" charset="0"/>
              </a:rPr>
              <a:t>Copyright 2010  M. J. Guincho</a:t>
            </a:r>
          </a:p>
        </p:txBody>
      </p:sp>
      <p:sp>
        <p:nvSpPr>
          <p:cNvPr id="8" name="TextBox 7"/>
          <p:cNvSpPr txBox="1"/>
          <p:nvPr/>
        </p:nvSpPr>
        <p:spPr>
          <a:xfrm>
            <a:off x="6215355" y="1368623"/>
            <a:ext cx="685800" cy="307777"/>
          </a:xfrm>
          <a:prstGeom prst="rect">
            <a:avLst/>
          </a:prstGeom>
          <a:noFill/>
        </p:spPr>
        <p:txBody>
          <a:bodyPr wrap="square" rtlCol="0">
            <a:spAutoFit/>
          </a:bodyPr>
          <a:lstStyle/>
          <a:p>
            <a:r>
              <a:rPr lang="en-US" sz="1400" dirty="0"/>
              <a:t>4</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00350131"/>
      </p:ext>
    </p:extLst>
  </p:cSld>
  <p:clrMapOvr>
    <a:masterClrMapping/>
  </p:clrMapOvr>
  <mc:AlternateContent xmlns:mc="http://schemas.openxmlformats.org/markup-compatibility/2006" xmlns:p14="http://schemas.microsoft.com/office/powerpoint/2010/main">
    <mc:Choice Requires="p14">
      <p:transition spd="slow" p14:dur="2000" advTm="43502"/>
    </mc:Choice>
    <mc:Fallback xmlns:mv="urn:schemas-microsoft-com:mac:vml" xmlns="">
      <p:transition spd="slow" advTm="43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 y="0"/>
            <a:ext cx="9448800" cy="1207008"/>
          </a:xfrm>
        </p:spPr>
        <p:txBody>
          <a:bodyPr/>
          <a:lstStyle/>
          <a:p>
            <a:r>
              <a:rPr lang="en-US" sz="5400" dirty="0">
                <a:latin typeface="Georgia" pitchFamily="18" charset="0"/>
              </a:rPr>
              <a:t> </a:t>
            </a:r>
            <a:r>
              <a:rPr lang="en-US" sz="4800" dirty="0">
                <a:latin typeface="Georgia" pitchFamily="18" charset="0"/>
              </a:rPr>
              <a:t>Importance of Communication</a:t>
            </a:r>
          </a:p>
        </p:txBody>
      </p:sp>
      <p:sp>
        <p:nvSpPr>
          <p:cNvPr id="3" name="Content Placeholder 2"/>
          <p:cNvSpPr>
            <a:spLocks noGrp="1"/>
          </p:cNvSpPr>
          <p:nvPr>
            <p:ph idx="1"/>
          </p:nvPr>
        </p:nvSpPr>
        <p:spPr>
          <a:xfrm>
            <a:off x="0" y="1143000"/>
            <a:ext cx="8458200" cy="5029200"/>
          </a:xfrm>
        </p:spPr>
        <p:txBody>
          <a:bodyPr>
            <a:normAutofit/>
          </a:bodyPr>
          <a:lstStyle/>
          <a:p>
            <a:pPr marL="114300" indent="0">
              <a:buNone/>
            </a:pPr>
            <a:endParaRPr lang="en-US" sz="2400" dirty="0">
              <a:latin typeface="Georgia" pitchFamily="18" charset="0"/>
            </a:endParaRPr>
          </a:p>
          <a:p>
            <a:pPr marL="114300" indent="0">
              <a:buNone/>
            </a:pPr>
            <a:r>
              <a:rPr lang="en-US" sz="3200" b="1" dirty="0">
                <a:latin typeface="Georgia" pitchFamily="18" charset="0"/>
              </a:rPr>
              <a:t>3. </a:t>
            </a:r>
            <a:r>
              <a:rPr lang="en-US" sz="2400" dirty="0">
                <a:latin typeface="Georgia" pitchFamily="18" charset="0"/>
              </a:rPr>
              <a:t>Consistent communication helps:</a:t>
            </a:r>
            <a:endParaRPr lang="en-US" sz="2400" dirty="0"/>
          </a:p>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 Build good relationships</a:t>
            </a:r>
          </a:p>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 Parents know if their child is doing well in school</a:t>
            </a:r>
          </a:p>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 Parents support their child</a:t>
            </a:r>
          </a:p>
          <a:p>
            <a:pPr marL="114300" indent="0">
              <a:buNone/>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11</a:t>
            </a:fld>
            <a:endParaRPr lang="en-US"/>
          </a:p>
        </p:txBody>
      </p:sp>
      <p:sp>
        <p:nvSpPr>
          <p:cNvPr id="5" name="TextBox 4"/>
          <p:cNvSpPr txBox="1"/>
          <p:nvPr/>
        </p:nvSpPr>
        <p:spPr>
          <a:xfrm>
            <a:off x="4953000" y="6488668"/>
            <a:ext cx="4191000" cy="369332"/>
          </a:xfrm>
          <a:prstGeom prst="rect">
            <a:avLst/>
          </a:prstGeom>
          <a:noFill/>
        </p:spPr>
        <p:txBody>
          <a:bodyPr wrap="square" rtlCol="0">
            <a:spAutoFit/>
          </a:bodyPr>
          <a:lstStyle/>
          <a:p>
            <a:r>
              <a:rPr lang="en-US" dirty="0">
                <a:latin typeface="Georgia" pitchFamily="18" charset="0"/>
              </a:rPr>
              <a:t>Copyright 2010  M. J. Guincho</a:t>
            </a:r>
          </a:p>
        </p:txBody>
      </p:sp>
      <p:sp>
        <p:nvSpPr>
          <p:cNvPr id="6" name="TextBox 5"/>
          <p:cNvSpPr txBox="1"/>
          <p:nvPr/>
        </p:nvSpPr>
        <p:spPr>
          <a:xfrm>
            <a:off x="5181600" y="1600200"/>
            <a:ext cx="685800" cy="307777"/>
          </a:xfrm>
          <a:prstGeom prst="rect">
            <a:avLst/>
          </a:prstGeom>
          <a:noFill/>
        </p:spPr>
        <p:txBody>
          <a:bodyPr wrap="square" rtlCol="0">
            <a:spAutoFit/>
          </a:bodyPr>
          <a:lstStyle/>
          <a:p>
            <a:r>
              <a:rPr lang="en-US" sz="1400" dirty="0"/>
              <a:t>3;4</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0750163"/>
      </p:ext>
    </p:extLst>
  </p:cSld>
  <p:clrMapOvr>
    <a:masterClrMapping/>
  </p:clrMapOvr>
  <mc:AlternateContent xmlns:mc="http://schemas.openxmlformats.org/markup-compatibility/2006" xmlns:p14="http://schemas.microsoft.com/office/powerpoint/2010/main">
    <mc:Choice Requires="p14">
      <p:transition spd="slow" p14:dur="2000" advTm="61449"/>
    </mc:Choice>
    <mc:Fallback xmlns:mv="urn:schemas-microsoft-com:mac:vml" xmlns="">
      <p:transition spd="slow" advTm="6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991600" cy="1417638"/>
          </a:xfrm>
        </p:spPr>
        <p:txBody>
          <a:bodyPr/>
          <a:lstStyle/>
          <a:p>
            <a:r>
              <a:rPr lang="en-US" sz="5400" dirty="0">
                <a:latin typeface="Georgia" pitchFamily="18" charset="0"/>
              </a:rPr>
              <a:t> Ways to Communicate</a:t>
            </a:r>
          </a:p>
        </p:txBody>
      </p:sp>
      <p:sp>
        <p:nvSpPr>
          <p:cNvPr id="3" name="Content Placeholder 2"/>
          <p:cNvSpPr>
            <a:spLocks noGrp="1"/>
          </p:cNvSpPr>
          <p:nvPr>
            <p:ph idx="1"/>
          </p:nvPr>
        </p:nvSpPr>
        <p:spPr>
          <a:xfrm>
            <a:off x="0" y="1524001"/>
            <a:ext cx="5410200" cy="5333999"/>
          </a:xfrm>
        </p:spPr>
        <p:txBody>
          <a:bodyPr>
            <a:normAutofit/>
          </a:bodyPr>
          <a:lstStyle/>
          <a:p>
            <a:pPr marL="114300" indent="0">
              <a:buNone/>
            </a:pPr>
            <a:r>
              <a:rPr lang="en-US" sz="2400" dirty="0">
                <a:latin typeface="Georgia" pitchFamily="18" charset="0"/>
              </a:rPr>
              <a:t>Set up a communication system with your child’s teacher.</a:t>
            </a:r>
          </a:p>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Provide the teacher with different ways to get in touch with you.</a:t>
            </a:r>
          </a:p>
          <a:p>
            <a:pPr>
              <a:buFont typeface="Wingdings" pitchFamily="2" charset="2"/>
              <a:buChar char="v"/>
            </a:pPr>
            <a:r>
              <a:rPr lang="en-US" sz="2400" dirty="0">
                <a:latin typeface="Georgia" pitchFamily="18" charset="0"/>
              </a:rPr>
              <a:t>Ask the teacher to tell you when your child is doing well in school.</a:t>
            </a:r>
          </a:p>
          <a:p>
            <a:pPr>
              <a:buFont typeface="Wingdings" pitchFamily="2" charset="2"/>
              <a:buChar char="v"/>
            </a:pPr>
            <a:r>
              <a:rPr lang="en-US" sz="2400" dirty="0">
                <a:latin typeface="Georgia" pitchFamily="18" charset="0"/>
              </a:rPr>
              <a:t> Ask the teacher to tell you when your child is doing good and bad in school. </a:t>
            </a:r>
          </a:p>
          <a:p>
            <a:pPr>
              <a:buFont typeface="Wingdings" pitchFamily="2" charset="2"/>
              <a:buChar char="v"/>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12</a:t>
            </a:fld>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1981200"/>
            <a:ext cx="2590800" cy="3124200"/>
          </a:xfrm>
          <a:prstGeom prst="rect">
            <a:avLst/>
          </a:prstGeom>
        </p:spPr>
      </p:pic>
      <p:sp>
        <p:nvSpPr>
          <p:cNvPr id="12" name="TextBox 11"/>
          <p:cNvSpPr txBox="1"/>
          <p:nvPr/>
        </p:nvSpPr>
        <p:spPr>
          <a:xfrm>
            <a:off x="4953000"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13" name="TextBox 12"/>
          <p:cNvSpPr txBox="1"/>
          <p:nvPr/>
        </p:nvSpPr>
        <p:spPr>
          <a:xfrm>
            <a:off x="2895600" y="1827311"/>
            <a:ext cx="685800" cy="307777"/>
          </a:xfrm>
          <a:prstGeom prst="rect">
            <a:avLst/>
          </a:prstGeom>
          <a:noFill/>
        </p:spPr>
        <p:txBody>
          <a:bodyPr wrap="square" rtlCol="0">
            <a:spAutoFit/>
          </a:bodyPr>
          <a:lstStyle/>
          <a:p>
            <a:r>
              <a:rPr lang="en-US" sz="1400" dirty="0"/>
              <a:t>5</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8461007"/>
      </p:ext>
    </p:extLst>
  </p:cSld>
  <p:clrMapOvr>
    <a:masterClrMapping/>
  </p:clrMapOvr>
  <mc:AlternateContent xmlns:mc="http://schemas.openxmlformats.org/markup-compatibility/2006" xmlns:p14="http://schemas.microsoft.com/office/powerpoint/2010/main">
    <mc:Choice Requires="p14">
      <p:transition spd="slow" p14:dur="2000" advTm="39080"/>
    </mc:Choice>
    <mc:Fallback xmlns:mv="urn:schemas-microsoft-com:mac:vml" xmlns="">
      <p:transition spd="slow" advTm="39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9144000" cy="1371600"/>
          </a:xfrm>
        </p:spPr>
        <p:txBody>
          <a:bodyPr/>
          <a:lstStyle/>
          <a:p>
            <a:pPr algn="ctr"/>
            <a:r>
              <a:rPr lang="en-US" sz="5400" dirty="0">
                <a:latin typeface="Georgia" pitchFamily="18" charset="0"/>
              </a:rPr>
              <a:t>Myth or Fact</a:t>
            </a:r>
          </a:p>
        </p:txBody>
      </p:sp>
      <p:sp>
        <p:nvSpPr>
          <p:cNvPr id="3" name="Content Placeholder 2"/>
          <p:cNvSpPr>
            <a:spLocks noGrp="1"/>
          </p:cNvSpPr>
          <p:nvPr>
            <p:ph idx="1"/>
          </p:nvPr>
        </p:nvSpPr>
        <p:spPr>
          <a:xfrm>
            <a:off x="0" y="1447800"/>
            <a:ext cx="8458200" cy="5943600"/>
          </a:xfrm>
        </p:spPr>
        <p:txBody>
          <a:bodyPr>
            <a:normAutofit/>
          </a:bodyPr>
          <a:lstStyle/>
          <a:p>
            <a:pPr marL="571500" indent="-457200">
              <a:buAutoNum type="arabicPeriod"/>
            </a:pPr>
            <a:r>
              <a:rPr lang="en-US" sz="2400" dirty="0">
                <a:latin typeface="Georgia" pitchFamily="18" charset="0"/>
              </a:rPr>
              <a:t>Zero communication from the school means everything is going well for my child.</a:t>
            </a:r>
          </a:p>
          <a:p>
            <a:pPr marL="571500" indent="-457200">
              <a:buAutoNum type="arabicPeriod"/>
            </a:pPr>
            <a:r>
              <a:rPr lang="en-US" sz="2400" dirty="0">
                <a:latin typeface="Georgia" pitchFamily="18" charset="0"/>
              </a:rPr>
              <a:t>Children and teenagers find it annoying when their parents tell them “good job” for having a good day in school.</a:t>
            </a:r>
          </a:p>
          <a:p>
            <a:pPr marL="571500" indent="-457200">
              <a:buAutoNum type="arabicPeriod"/>
            </a:pPr>
            <a:r>
              <a:rPr lang="en-US" sz="2400" dirty="0">
                <a:latin typeface="Georgia" pitchFamily="18" charset="0"/>
              </a:rPr>
              <a:t>Teachers and parents do not have time to talk to each other.</a:t>
            </a:r>
          </a:p>
          <a:p>
            <a:pPr marL="571500" indent="-457200">
              <a:buAutoNum type="arabicPeriod"/>
            </a:pPr>
            <a:r>
              <a:rPr lang="en-US" sz="2400" dirty="0">
                <a:latin typeface="Georgia" pitchFamily="18" charset="0"/>
              </a:rPr>
              <a:t>Parents do not feel confident in  supporting their child at school.</a:t>
            </a:r>
          </a:p>
          <a:p>
            <a:pPr marL="114300" indent="0">
              <a:buNone/>
            </a:pPr>
            <a:endParaRPr lang="en-US" sz="2400" dirty="0">
              <a:latin typeface="Georgia" pitchFamily="18" charset="0"/>
            </a:endParaRPr>
          </a:p>
          <a:p>
            <a:pPr marL="571500" indent="-457200">
              <a:buAutoNum type="arabicPeriod"/>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13</a:t>
            </a:fld>
            <a:endParaRPr lang="en-US"/>
          </a:p>
        </p:txBody>
      </p:sp>
      <p:sp>
        <p:nvSpPr>
          <p:cNvPr id="5" name="TextBox 4"/>
          <p:cNvSpPr txBox="1"/>
          <p:nvPr/>
        </p:nvSpPr>
        <p:spPr>
          <a:xfrm>
            <a:off x="4956048"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6" name="TextBox 5"/>
          <p:cNvSpPr txBox="1"/>
          <p:nvPr/>
        </p:nvSpPr>
        <p:spPr>
          <a:xfrm>
            <a:off x="4049268" y="1819725"/>
            <a:ext cx="685800" cy="307777"/>
          </a:xfrm>
          <a:prstGeom prst="rect">
            <a:avLst/>
          </a:prstGeom>
          <a:noFill/>
        </p:spPr>
        <p:txBody>
          <a:bodyPr wrap="square" rtlCol="0">
            <a:spAutoFit/>
          </a:bodyPr>
          <a:lstStyle/>
          <a:p>
            <a:r>
              <a:rPr lang="en-US" sz="1400" dirty="0"/>
              <a:t>5</a:t>
            </a:r>
          </a:p>
        </p:txBody>
      </p:sp>
      <p:sp>
        <p:nvSpPr>
          <p:cNvPr id="7" name="TextBox 6"/>
          <p:cNvSpPr txBox="1"/>
          <p:nvPr/>
        </p:nvSpPr>
        <p:spPr>
          <a:xfrm>
            <a:off x="1600200" y="3015889"/>
            <a:ext cx="685800" cy="307777"/>
          </a:xfrm>
          <a:prstGeom prst="rect">
            <a:avLst/>
          </a:prstGeom>
          <a:noFill/>
        </p:spPr>
        <p:txBody>
          <a:bodyPr wrap="square" rtlCol="0">
            <a:spAutoFit/>
          </a:bodyPr>
          <a:lstStyle/>
          <a:p>
            <a:r>
              <a:rPr lang="en-US" sz="1400" dirty="0"/>
              <a:t>5</a:t>
            </a:r>
          </a:p>
        </p:txBody>
      </p:sp>
      <p:sp>
        <p:nvSpPr>
          <p:cNvPr id="8" name="TextBox 7"/>
          <p:cNvSpPr txBox="1"/>
          <p:nvPr/>
        </p:nvSpPr>
        <p:spPr>
          <a:xfrm>
            <a:off x="1447800" y="3810000"/>
            <a:ext cx="685800" cy="307777"/>
          </a:xfrm>
          <a:prstGeom prst="rect">
            <a:avLst/>
          </a:prstGeom>
          <a:noFill/>
        </p:spPr>
        <p:txBody>
          <a:bodyPr wrap="square" rtlCol="0">
            <a:spAutoFit/>
          </a:bodyPr>
          <a:lstStyle/>
          <a:p>
            <a:r>
              <a:rPr lang="en-US" sz="1400" dirty="0"/>
              <a:t>5</a:t>
            </a:r>
          </a:p>
        </p:txBody>
      </p:sp>
      <p:sp>
        <p:nvSpPr>
          <p:cNvPr id="9" name="TextBox 8"/>
          <p:cNvSpPr txBox="1"/>
          <p:nvPr/>
        </p:nvSpPr>
        <p:spPr>
          <a:xfrm>
            <a:off x="1600200" y="4572000"/>
            <a:ext cx="685800" cy="307777"/>
          </a:xfrm>
          <a:prstGeom prst="rect">
            <a:avLst/>
          </a:prstGeom>
          <a:noFill/>
        </p:spPr>
        <p:txBody>
          <a:bodyPr wrap="square" rtlCol="0">
            <a:spAutoFit/>
          </a:bodyPr>
          <a:lstStyle/>
          <a:p>
            <a:r>
              <a:rPr lang="en-US" sz="1400" dirty="0"/>
              <a:t>4</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11" name="TextBox 10"/>
          <p:cNvSpPr txBox="1"/>
          <p:nvPr/>
        </p:nvSpPr>
        <p:spPr>
          <a:xfrm>
            <a:off x="5926868" y="41092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24480979"/>
      </p:ext>
    </p:extLst>
  </p:cSld>
  <p:clrMapOvr>
    <a:masterClrMapping/>
  </p:clrMapOvr>
  <mc:AlternateContent xmlns:mc="http://schemas.openxmlformats.org/markup-compatibility/2006" xmlns:p14="http://schemas.microsoft.com/office/powerpoint/2010/main">
    <mc:Choice Requires="p14">
      <p:transition spd="slow" p14:dur="2000" advTm="124472"/>
    </mc:Choice>
    <mc:Fallback xmlns:mv="urn:schemas-microsoft-com:mac:vml" xmlns="">
      <p:transition spd="slow" advTm="12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143000"/>
          </a:xfrm>
        </p:spPr>
        <p:txBody>
          <a:bodyPr/>
          <a:lstStyle/>
          <a:p>
            <a:r>
              <a:rPr lang="en-US" sz="5400" dirty="0">
                <a:latin typeface="Georgia" pitchFamily="18" charset="0"/>
              </a:rPr>
              <a:t>References</a:t>
            </a:r>
          </a:p>
        </p:txBody>
      </p:sp>
      <p:sp>
        <p:nvSpPr>
          <p:cNvPr id="3" name="Content Placeholder 2"/>
          <p:cNvSpPr>
            <a:spLocks noGrp="1"/>
          </p:cNvSpPr>
          <p:nvPr>
            <p:ph idx="1"/>
          </p:nvPr>
        </p:nvSpPr>
        <p:spPr>
          <a:xfrm>
            <a:off x="0" y="1124712"/>
            <a:ext cx="8458200" cy="5428488"/>
          </a:xfrm>
        </p:spPr>
        <p:txBody>
          <a:bodyPr/>
          <a:lstStyle/>
          <a:p>
            <a:pPr marL="571500" indent="-457200">
              <a:buFont typeface="+mj-lt"/>
              <a:buAutoNum type="arabicPeriod"/>
            </a:pPr>
            <a:r>
              <a:rPr lang="en-US" dirty="0" err="1">
                <a:latin typeface="Georgia" pitchFamily="18" charset="0"/>
              </a:rPr>
              <a:t>Heiman</a:t>
            </a:r>
            <a:r>
              <a:rPr lang="en-US" dirty="0">
                <a:latin typeface="Georgia" pitchFamily="18" charset="0"/>
              </a:rPr>
              <a:t>, T. (2002). Parents of children with disabilities: Resilience, coping, and future expectation.</a:t>
            </a:r>
            <a:r>
              <a:rPr lang="en-US" i="1" dirty="0">
                <a:latin typeface="Georgia" pitchFamily="18" charset="0"/>
              </a:rPr>
              <a:t> Journal of Developmental and Physical Disabilities, 14</a:t>
            </a:r>
            <a:r>
              <a:rPr lang="en-US" dirty="0">
                <a:latin typeface="Georgia" pitchFamily="18" charset="0"/>
              </a:rPr>
              <a:t>(2), 159-171.</a:t>
            </a:r>
          </a:p>
          <a:p>
            <a:pPr marL="571500" indent="-457200">
              <a:buFont typeface="+mj-lt"/>
              <a:buAutoNum type="arabicPeriod"/>
            </a:pPr>
            <a:r>
              <a:rPr lang="en-US" dirty="0">
                <a:latin typeface="Georgia" pitchFamily="18" charset="0"/>
              </a:rPr>
              <a:t> Kerr, M.M. &amp; Nelson, C.M. (2010) </a:t>
            </a:r>
            <a:r>
              <a:rPr lang="en-US" i="1" dirty="0">
                <a:latin typeface="Georgia" pitchFamily="18" charset="0"/>
              </a:rPr>
              <a:t>Strategies for addressing behavior problems in the classroom, 6th Edition</a:t>
            </a:r>
            <a:r>
              <a:rPr lang="en-US" dirty="0">
                <a:latin typeface="Georgia" pitchFamily="18" charset="0"/>
              </a:rPr>
              <a:t>. Columbus, Ohio: Charles E. Merrill Publishing Company.  ISBN-13: 978-0-13-604524-3</a:t>
            </a:r>
          </a:p>
          <a:p>
            <a:pPr marL="571500" indent="-457200">
              <a:buFont typeface="+mj-lt"/>
              <a:buAutoNum type="arabicPeriod"/>
            </a:pPr>
            <a:r>
              <a:rPr lang="en-US" dirty="0">
                <a:latin typeface="Georgia" pitchFamily="18" charset="0"/>
              </a:rPr>
              <a:t> Park, J. H., </a:t>
            </a:r>
            <a:r>
              <a:rPr lang="en-US" dirty="0" err="1">
                <a:latin typeface="Georgia" pitchFamily="18" charset="0"/>
              </a:rPr>
              <a:t>Alber</a:t>
            </a:r>
            <a:r>
              <a:rPr lang="en-US" dirty="0">
                <a:latin typeface="Georgia" pitchFamily="18" charset="0"/>
              </a:rPr>
              <a:t>-Morgan, S. R., &amp; Fleming, C. (2011). Collaborating with parents to implement behavioral interventions for children with challenging behaviors.</a:t>
            </a:r>
            <a:r>
              <a:rPr lang="en-US" i="1" dirty="0">
                <a:latin typeface="Georgia" pitchFamily="18" charset="0"/>
              </a:rPr>
              <a:t> TEACHING Exceptional Children, 43</a:t>
            </a:r>
            <a:r>
              <a:rPr lang="en-US" dirty="0">
                <a:latin typeface="Georgia" pitchFamily="18" charset="0"/>
              </a:rPr>
              <a:t>(3), 22-30. </a:t>
            </a:r>
          </a:p>
          <a:p>
            <a:pPr marL="571500" indent="-457200">
              <a:buFont typeface="+mj-lt"/>
              <a:buAutoNum type="arabicPeriod"/>
            </a:pPr>
            <a:r>
              <a:rPr lang="en-US" dirty="0">
                <a:latin typeface="Georgia" pitchFamily="18" charset="0"/>
              </a:rPr>
              <a:t>Sanchez, M. (2010). </a:t>
            </a:r>
            <a:r>
              <a:rPr lang="en-US" i="1" dirty="0">
                <a:latin typeface="Georgia" pitchFamily="18" charset="0"/>
              </a:rPr>
              <a:t>The effects of a formal empowerment and education program on parent's empowerment and involvement in their child's education. </a:t>
            </a:r>
            <a:r>
              <a:rPr lang="en-US" dirty="0">
                <a:latin typeface="Georgia" pitchFamily="18" charset="0"/>
              </a:rPr>
              <a:t>(</a:t>
            </a:r>
            <a:r>
              <a:rPr lang="en-US" dirty="0" err="1">
                <a:latin typeface="Georgia" pitchFamily="18" charset="0"/>
              </a:rPr>
              <a:t>Ed.D</a:t>
            </a:r>
            <a:r>
              <a:rPr lang="en-US" dirty="0">
                <a:latin typeface="Georgia" pitchFamily="18" charset="0"/>
              </a:rPr>
              <a:t>., Boston College). , 208. </a:t>
            </a:r>
          </a:p>
        </p:txBody>
      </p:sp>
      <p:sp>
        <p:nvSpPr>
          <p:cNvPr id="4" name="Slide Number Placeholder 3"/>
          <p:cNvSpPr>
            <a:spLocks noGrp="1"/>
          </p:cNvSpPr>
          <p:nvPr>
            <p:ph type="sldNum" sz="quarter" idx="12"/>
          </p:nvPr>
        </p:nvSpPr>
        <p:spPr/>
        <p:txBody>
          <a:bodyPr/>
          <a:lstStyle/>
          <a:p>
            <a:fld id="{2080DC5C-F98B-4180-9F9B-CA01102A0F2E}" type="slidenum">
              <a:rPr lang="en-US" smtClean="0"/>
              <a:pPr/>
              <a:t>14</a:t>
            </a:fld>
            <a:endParaRPr lang="en-US"/>
          </a:p>
        </p:txBody>
      </p:sp>
      <p:sp>
        <p:nvSpPr>
          <p:cNvPr id="5" name="TextBox 4"/>
          <p:cNvSpPr txBox="1"/>
          <p:nvPr/>
        </p:nvSpPr>
        <p:spPr>
          <a:xfrm>
            <a:off x="4919472" y="6485096"/>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0462037"/>
      </p:ext>
    </p:extLst>
  </p:cSld>
  <p:clrMapOvr>
    <a:masterClrMapping/>
  </p:clrMapOvr>
  <mc:AlternateContent xmlns:mc="http://schemas.openxmlformats.org/markup-compatibility/2006" xmlns:p14="http://schemas.microsoft.com/office/powerpoint/2010/main">
    <mc:Choice Requires="p14">
      <p:transition spd="slow" p14:dur="2000" advTm="869"/>
    </mc:Choice>
    <mc:Fallback xmlns:mv="urn:schemas-microsoft-com:mac:vml" xmlns="">
      <p:transition spd="slow" advTm="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7620000" cy="4800600"/>
          </a:xfrm>
        </p:spPr>
        <p:txBody>
          <a:bodyPr/>
          <a:lstStyle/>
          <a:p>
            <a:pPr marL="114300" indent="0">
              <a:buNone/>
            </a:pPr>
            <a:r>
              <a:rPr lang="en-US" dirty="0">
                <a:solidFill>
                  <a:schemeClr val="bg2"/>
                </a:solidFill>
                <a:latin typeface="Georgia" pitchFamily="18" charset="0"/>
              </a:rPr>
              <a:t>5. </a:t>
            </a:r>
            <a:r>
              <a:rPr lang="en-US" dirty="0">
                <a:latin typeface="Georgia" pitchFamily="18" charset="0"/>
              </a:rPr>
              <a:t>Storm, P. S., &amp; Storm, R. D. (2002). Teacher-parent communication reforms.</a:t>
            </a:r>
            <a:r>
              <a:rPr lang="en-US" i="1" dirty="0">
                <a:latin typeface="Georgia" pitchFamily="18" charset="0"/>
              </a:rPr>
              <a:t> The High School Journal, 86</a:t>
            </a:r>
            <a:r>
              <a:rPr lang="en-US" dirty="0">
                <a:latin typeface="Georgia" pitchFamily="18" charset="0"/>
              </a:rPr>
              <a:t>(2), 14-22. </a:t>
            </a:r>
            <a:endParaRPr lang="en-US" dirty="0">
              <a:solidFill>
                <a:schemeClr val="bg2"/>
              </a:solidFill>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15</a:t>
            </a:fld>
            <a:endParaRPr lang="en-US"/>
          </a:p>
        </p:txBody>
      </p:sp>
      <p:sp>
        <p:nvSpPr>
          <p:cNvPr id="5" name="TextBox 4"/>
          <p:cNvSpPr txBox="1"/>
          <p:nvPr/>
        </p:nvSpPr>
        <p:spPr>
          <a:xfrm>
            <a:off x="1600200" y="5636276"/>
            <a:ext cx="8458200" cy="369332"/>
          </a:xfrm>
          <a:prstGeom prst="rect">
            <a:avLst/>
          </a:prstGeom>
          <a:noFill/>
        </p:spPr>
        <p:txBody>
          <a:bodyPr wrap="square" rtlCol="0">
            <a:spAutoFit/>
          </a:bodyPr>
          <a:lstStyle/>
          <a:p>
            <a:r>
              <a:rPr lang="en-US" dirty="0">
                <a:latin typeface="Georgia" pitchFamily="18" charset="0"/>
              </a:rPr>
              <a:t>Please note that all pictures used are royalty free</a:t>
            </a:r>
            <a:r>
              <a:rPr lang="en-US" dirty="0"/>
              <a:t>.</a:t>
            </a:r>
          </a:p>
        </p:txBody>
      </p:sp>
      <p:sp>
        <p:nvSpPr>
          <p:cNvPr id="6" name="TextBox 5"/>
          <p:cNvSpPr txBox="1"/>
          <p:nvPr/>
        </p:nvSpPr>
        <p:spPr>
          <a:xfrm>
            <a:off x="4953000"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63992443"/>
      </p:ext>
    </p:extLst>
  </p:cSld>
  <p:clrMapOvr>
    <a:masterClrMapping/>
  </p:clrMapOvr>
  <mc:AlternateContent xmlns:mc="http://schemas.openxmlformats.org/markup-compatibility/2006" xmlns:p14="http://schemas.microsoft.com/office/powerpoint/2010/main">
    <mc:Choice Requires="p14">
      <p:transition spd="slow" p14:dur="2000" advTm="708"/>
    </mc:Choice>
    <mc:Fallback xmlns:mv="urn:schemas-microsoft-com:mac:vml" xmlns="">
      <p:transition spd="slow" advTm="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620000" cy="1143000"/>
          </a:xfrm>
        </p:spPr>
        <p:txBody>
          <a:bodyPr/>
          <a:lstStyle/>
          <a:p>
            <a:r>
              <a:rPr lang="en-US" sz="5400" dirty="0">
                <a:latin typeface="Georgia" pitchFamily="18" charset="0"/>
              </a:rPr>
              <a:t>Table of Contents</a:t>
            </a:r>
          </a:p>
        </p:txBody>
      </p:sp>
      <p:sp>
        <p:nvSpPr>
          <p:cNvPr id="3" name="Content Placeholder 2"/>
          <p:cNvSpPr>
            <a:spLocks noGrp="1"/>
          </p:cNvSpPr>
          <p:nvPr>
            <p:ph idx="1"/>
          </p:nvPr>
        </p:nvSpPr>
        <p:spPr>
          <a:xfrm>
            <a:off x="-228600" y="1295400"/>
            <a:ext cx="9144000" cy="5715000"/>
          </a:xfrm>
        </p:spPr>
        <p:txBody>
          <a:bodyPr>
            <a:normAutofit/>
          </a:bodyPr>
          <a:lstStyle/>
          <a:p>
            <a:pPr>
              <a:buFont typeface="Courier New" pitchFamily="49" charset="0"/>
              <a:buChar char="o"/>
            </a:pPr>
            <a:r>
              <a:rPr lang="en-US" sz="2400" dirty="0">
                <a:latin typeface="Georgia" pitchFamily="18" charset="0"/>
              </a:rPr>
              <a:t> Glossary       </a:t>
            </a:r>
            <a:r>
              <a:rPr lang="en-US" sz="2400" b="1" dirty="0">
                <a:latin typeface="Georgia" pitchFamily="18" charset="0"/>
              </a:rPr>
              <a:t>3</a:t>
            </a:r>
          </a:p>
          <a:p>
            <a:pPr>
              <a:buFont typeface="Courier New" pitchFamily="49" charset="0"/>
              <a:buChar char="o"/>
            </a:pPr>
            <a:r>
              <a:rPr lang="en-US" sz="2400" dirty="0">
                <a:latin typeface="Georgia" pitchFamily="18" charset="0"/>
              </a:rPr>
              <a:t> Positive Behavioral Intervention and Support      </a:t>
            </a:r>
            <a:r>
              <a:rPr lang="en-US" sz="2400" b="1" dirty="0">
                <a:latin typeface="Georgia" pitchFamily="18" charset="0"/>
              </a:rPr>
              <a:t>4</a:t>
            </a:r>
          </a:p>
          <a:p>
            <a:pPr>
              <a:buFont typeface="Courier New" pitchFamily="49" charset="0"/>
              <a:buChar char="o"/>
            </a:pPr>
            <a:r>
              <a:rPr lang="en-US" sz="2400" dirty="0">
                <a:latin typeface="Georgia" pitchFamily="18" charset="0"/>
              </a:rPr>
              <a:t> Levels of Support      </a:t>
            </a:r>
            <a:r>
              <a:rPr lang="en-US" sz="2400" b="1" dirty="0">
                <a:latin typeface="Georgia" pitchFamily="18" charset="0"/>
              </a:rPr>
              <a:t>5</a:t>
            </a:r>
          </a:p>
          <a:p>
            <a:pPr>
              <a:buFont typeface="Courier New" pitchFamily="49" charset="0"/>
              <a:buChar char="o"/>
            </a:pPr>
            <a:r>
              <a:rPr lang="en-US" sz="2400" dirty="0">
                <a:latin typeface="Georgia" pitchFamily="18" charset="0"/>
              </a:rPr>
              <a:t> Positive Behavioral Intervention and Support and Parents  </a:t>
            </a:r>
            <a:r>
              <a:rPr lang="en-US" sz="2400" b="1" dirty="0">
                <a:latin typeface="Georgia" pitchFamily="18" charset="0"/>
              </a:rPr>
              <a:t>6</a:t>
            </a:r>
          </a:p>
          <a:p>
            <a:pPr>
              <a:buFont typeface="Courier New" pitchFamily="49" charset="0"/>
              <a:buChar char="o"/>
            </a:pPr>
            <a:r>
              <a:rPr lang="en-US" sz="2400" dirty="0">
                <a:latin typeface="Georgia" pitchFamily="18" charset="0"/>
              </a:rPr>
              <a:t> Parents       </a:t>
            </a:r>
            <a:r>
              <a:rPr lang="en-US" sz="2400" b="1" dirty="0">
                <a:latin typeface="Georgia" pitchFamily="18" charset="0"/>
              </a:rPr>
              <a:t>7</a:t>
            </a:r>
          </a:p>
          <a:p>
            <a:pPr>
              <a:buFont typeface="Courier New" pitchFamily="49" charset="0"/>
              <a:buChar char="o"/>
            </a:pPr>
            <a:r>
              <a:rPr lang="en-US" sz="2400" dirty="0">
                <a:latin typeface="Georgia" pitchFamily="18" charset="0"/>
              </a:rPr>
              <a:t> The Empowerment Program      </a:t>
            </a:r>
            <a:r>
              <a:rPr lang="en-US" sz="2400" b="1" dirty="0">
                <a:latin typeface="Georgia" pitchFamily="18" charset="0"/>
              </a:rPr>
              <a:t>8</a:t>
            </a:r>
          </a:p>
          <a:p>
            <a:pPr>
              <a:buFont typeface="Courier New" pitchFamily="49" charset="0"/>
              <a:buChar char="o"/>
            </a:pPr>
            <a:r>
              <a:rPr lang="en-US" sz="2400" dirty="0">
                <a:latin typeface="Georgia" pitchFamily="18" charset="0"/>
              </a:rPr>
              <a:t> 3 Ways to Become Empowered       </a:t>
            </a:r>
            <a:r>
              <a:rPr lang="en-US" sz="2400" b="1" dirty="0">
                <a:latin typeface="Georgia" pitchFamily="18" charset="0"/>
              </a:rPr>
              <a:t>9-11</a:t>
            </a:r>
          </a:p>
          <a:p>
            <a:pPr>
              <a:buFont typeface="Courier New" pitchFamily="49" charset="0"/>
              <a:buChar char="o"/>
            </a:pPr>
            <a:r>
              <a:rPr lang="en-US" sz="2400" dirty="0">
                <a:latin typeface="Georgia" pitchFamily="18" charset="0"/>
              </a:rPr>
              <a:t> Ways to Communicate      </a:t>
            </a:r>
            <a:r>
              <a:rPr lang="en-US" sz="2400" b="1" dirty="0">
                <a:latin typeface="Georgia" pitchFamily="18" charset="0"/>
              </a:rPr>
              <a:t>12</a:t>
            </a:r>
          </a:p>
          <a:p>
            <a:pPr>
              <a:buFont typeface="Courier New" pitchFamily="49" charset="0"/>
              <a:buChar char="o"/>
            </a:pPr>
            <a:r>
              <a:rPr lang="en-US" sz="2400" dirty="0">
                <a:latin typeface="Georgia" pitchFamily="18" charset="0"/>
              </a:rPr>
              <a:t> Myth or Fact       </a:t>
            </a:r>
            <a:r>
              <a:rPr lang="en-US" sz="2400" b="1" dirty="0">
                <a:latin typeface="Georgia" pitchFamily="18" charset="0"/>
              </a:rPr>
              <a:t>13</a:t>
            </a:r>
          </a:p>
          <a:p>
            <a:pPr>
              <a:buFont typeface="Courier New" pitchFamily="49" charset="0"/>
              <a:buChar char="o"/>
            </a:pPr>
            <a:r>
              <a:rPr lang="en-US" sz="2400" dirty="0">
                <a:latin typeface="Georgia" pitchFamily="18" charset="0"/>
              </a:rPr>
              <a:t> References       </a:t>
            </a:r>
            <a:r>
              <a:rPr lang="en-US" sz="2400" b="1" dirty="0">
                <a:latin typeface="Georgia" pitchFamily="18" charset="0"/>
              </a:rPr>
              <a:t>14-15</a:t>
            </a:r>
          </a:p>
        </p:txBody>
      </p:sp>
      <p:sp>
        <p:nvSpPr>
          <p:cNvPr id="4" name="Slide Number Placeholder 3"/>
          <p:cNvSpPr>
            <a:spLocks noGrp="1"/>
          </p:cNvSpPr>
          <p:nvPr>
            <p:ph type="sldNum" sz="quarter" idx="12"/>
          </p:nvPr>
        </p:nvSpPr>
        <p:spPr/>
        <p:txBody>
          <a:bodyPr/>
          <a:lstStyle/>
          <a:p>
            <a:fld id="{2080DC5C-F98B-4180-9F9B-CA01102A0F2E}" type="slidenum">
              <a:rPr lang="en-US" smtClean="0"/>
              <a:pPr/>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8544226"/>
      </p:ext>
    </p:extLst>
  </p:cSld>
  <p:clrMapOvr>
    <a:masterClrMapping/>
  </p:clrMapOvr>
  <mc:AlternateContent xmlns:mc="http://schemas.openxmlformats.org/markup-compatibility/2006" xmlns:p14="http://schemas.microsoft.com/office/powerpoint/2010/main">
    <mc:Choice Requires="p14">
      <p:transition spd="slow" p14:dur="2000" advTm="11378"/>
    </mc:Choice>
    <mc:Fallback xmlns:mv="urn:schemas-microsoft-com:mac:vml" xmlns="">
      <p:transition spd="slow" advTm="1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
            <a:ext cx="7620000" cy="1143000"/>
          </a:xfrm>
        </p:spPr>
        <p:txBody>
          <a:bodyPr/>
          <a:lstStyle/>
          <a:p>
            <a:r>
              <a:rPr lang="en-US" sz="5400" dirty="0">
                <a:latin typeface="Georgia" pitchFamily="18" charset="0"/>
              </a:rPr>
              <a:t>Glossary</a:t>
            </a:r>
          </a:p>
        </p:txBody>
      </p:sp>
      <p:sp>
        <p:nvSpPr>
          <p:cNvPr id="3" name="Content Placeholder 2"/>
          <p:cNvSpPr>
            <a:spLocks noGrp="1"/>
          </p:cNvSpPr>
          <p:nvPr>
            <p:ph idx="1"/>
          </p:nvPr>
        </p:nvSpPr>
        <p:spPr>
          <a:xfrm>
            <a:off x="0" y="1143000"/>
            <a:ext cx="8458200" cy="5715000"/>
          </a:xfrm>
        </p:spPr>
        <p:txBody>
          <a:bodyPr/>
          <a:lstStyle/>
          <a:p>
            <a:pPr marL="114300" indent="0">
              <a:buNone/>
            </a:pPr>
            <a:r>
              <a:rPr lang="en-US" sz="2400" b="1" dirty="0">
                <a:latin typeface="Georgia" pitchFamily="18" charset="0"/>
              </a:rPr>
              <a:t>Advocate: </a:t>
            </a:r>
            <a:r>
              <a:rPr lang="en-US" sz="2400" dirty="0">
                <a:latin typeface="Georgia" pitchFamily="18" charset="0"/>
              </a:rPr>
              <a:t>protecting and support the needs and services for children.</a:t>
            </a:r>
          </a:p>
          <a:p>
            <a:pPr marL="114300" indent="0">
              <a:buNone/>
            </a:pPr>
            <a:r>
              <a:rPr lang="en-US" sz="2400" b="1" dirty="0">
                <a:latin typeface="Georgia" pitchFamily="18" charset="0"/>
              </a:rPr>
              <a:t>Empowerment: </a:t>
            </a:r>
            <a:r>
              <a:rPr lang="en-US" sz="2400" dirty="0">
                <a:latin typeface="Georgia" pitchFamily="18" charset="0"/>
              </a:rPr>
              <a:t>strength and confidence</a:t>
            </a:r>
          </a:p>
          <a:p>
            <a:pPr marL="114300" indent="0">
              <a:buNone/>
            </a:pPr>
            <a:r>
              <a:rPr lang="en-US" sz="2400" b="1" dirty="0">
                <a:latin typeface="Georgia" pitchFamily="18" charset="0"/>
              </a:rPr>
              <a:t>Evidence-Based Practice: </a:t>
            </a:r>
            <a:r>
              <a:rPr lang="en-US" sz="2400" dirty="0">
                <a:latin typeface="Georgia" pitchFamily="18" charset="0"/>
              </a:rPr>
              <a:t>practices and support that have been validated by professionals .</a:t>
            </a:r>
          </a:p>
          <a:p>
            <a:pPr marL="114300" indent="0">
              <a:buNone/>
            </a:pPr>
            <a:r>
              <a:rPr lang="en-US" sz="2400" b="1" dirty="0">
                <a:latin typeface="Georgia" pitchFamily="18" charset="0"/>
              </a:rPr>
              <a:t>Intervention:  </a:t>
            </a:r>
            <a:r>
              <a:rPr lang="en-US" sz="2400" dirty="0">
                <a:latin typeface="Georgia" pitchFamily="18" charset="0"/>
              </a:rPr>
              <a:t>involvement with an individual that helps assist them in their problems.</a:t>
            </a:r>
          </a:p>
          <a:p>
            <a:pPr marL="114300" indent="0">
              <a:buNone/>
            </a:pPr>
            <a:r>
              <a:rPr lang="en-US" sz="2400" b="1" dirty="0">
                <a:latin typeface="Georgia" pitchFamily="18" charset="0"/>
              </a:rPr>
              <a:t>Positive Behavior Intervention and Support: </a:t>
            </a:r>
            <a:r>
              <a:rPr lang="en-US" sz="2400" dirty="0">
                <a:latin typeface="Georgia" pitchFamily="18" charset="0"/>
              </a:rPr>
              <a:t>provides  different levels of support  for children  with behavioral problems: primary  (school-wide), secondary  (classroom), and tertiary  (individual). The purpose of PBIS is to decrease bad behaviors and increase good behaviors.</a:t>
            </a:r>
          </a:p>
          <a:p>
            <a:pPr marL="114300" indent="0">
              <a:buNone/>
            </a:pPr>
            <a:endParaRPr lang="en-US" dirty="0"/>
          </a:p>
        </p:txBody>
      </p:sp>
      <p:sp>
        <p:nvSpPr>
          <p:cNvPr id="4" name="Slide Number Placeholder 3"/>
          <p:cNvSpPr>
            <a:spLocks noGrp="1"/>
          </p:cNvSpPr>
          <p:nvPr>
            <p:ph type="sldNum" sz="quarter" idx="12"/>
          </p:nvPr>
        </p:nvSpPr>
        <p:spPr/>
        <p:txBody>
          <a:bodyPr/>
          <a:lstStyle/>
          <a:p>
            <a:fld id="{2080DC5C-F98B-4180-9F9B-CA01102A0F2E}" type="slidenum">
              <a:rPr lang="en-US" smtClean="0"/>
              <a:pPr/>
              <a:t>3</a:t>
            </a:fld>
            <a:endParaRPr lang="en-US"/>
          </a:p>
        </p:txBody>
      </p:sp>
      <p:sp>
        <p:nvSpPr>
          <p:cNvPr id="5" name="TextBox 4"/>
          <p:cNvSpPr txBox="1"/>
          <p:nvPr/>
        </p:nvSpPr>
        <p:spPr>
          <a:xfrm>
            <a:off x="4953000"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6" name="TextBox 5"/>
          <p:cNvSpPr txBox="1"/>
          <p:nvPr/>
        </p:nvSpPr>
        <p:spPr>
          <a:xfrm>
            <a:off x="1828800" y="1484585"/>
            <a:ext cx="685800" cy="307777"/>
          </a:xfrm>
          <a:prstGeom prst="rect">
            <a:avLst/>
          </a:prstGeom>
          <a:noFill/>
        </p:spPr>
        <p:txBody>
          <a:bodyPr wrap="square" rtlCol="0">
            <a:spAutoFit/>
          </a:bodyPr>
          <a:lstStyle/>
          <a:p>
            <a:r>
              <a:rPr lang="en-US" sz="1400" dirty="0"/>
              <a:t>2</a:t>
            </a:r>
          </a:p>
        </p:txBody>
      </p:sp>
      <p:sp>
        <p:nvSpPr>
          <p:cNvPr id="7" name="TextBox 6"/>
          <p:cNvSpPr txBox="1"/>
          <p:nvPr/>
        </p:nvSpPr>
        <p:spPr>
          <a:xfrm>
            <a:off x="6019800" y="1964538"/>
            <a:ext cx="685800" cy="307777"/>
          </a:xfrm>
          <a:prstGeom prst="rect">
            <a:avLst/>
          </a:prstGeom>
          <a:noFill/>
        </p:spPr>
        <p:txBody>
          <a:bodyPr wrap="square" rtlCol="0">
            <a:spAutoFit/>
          </a:bodyPr>
          <a:lstStyle/>
          <a:p>
            <a:r>
              <a:rPr lang="en-US" sz="1400" dirty="0"/>
              <a:t>4</a:t>
            </a:r>
          </a:p>
        </p:txBody>
      </p:sp>
      <p:sp>
        <p:nvSpPr>
          <p:cNvPr id="8" name="TextBox 7"/>
          <p:cNvSpPr txBox="1"/>
          <p:nvPr/>
        </p:nvSpPr>
        <p:spPr>
          <a:xfrm>
            <a:off x="5318760" y="2743200"/>
            <a:ext cx="685800" cy="307777"/>
          </a:xfrm>
          <a:prstGeom prst="rect">
            <a:avLst/>
          </a:prstGeom>
          <a:noFill/>
        </p:spPr>
        <p:txBody>
          <a:bodyPr wrap="square" rtlCol="0">
            <a:spAutoFit/>
          </a:bodyPr>
          <a:lstStyle/>
          <a:p>
            <a:r>
              <a:rPr lang="en-US" sz="1400" dirty="0"/>
              <a:t>2</a:t>
            </a:r>
          </a:p>
        </p:txBody>
      </p:sp>
      <p:sp>
        <p:nvSpPr>
          <p:cNvPr id="9" name="TextBox 8"/>
          <p:cNvSpPr txBox="1"/>
          <p:nvPr/>
        </p:nvSpPr>
        <p:spPr>
          <a:xfrm>
            <a:off x="4251960" y="3505200"/>
            <a:ext cx="685800" cy="307777"/>
          </a:xfrm>
          <a:prstGeom prst="rect">
            <a:avLst/>
          </a:prstGeom>
          <a:noFill/>
        </p:spPr>
        <p:txBody>
          <a:bodyPr wrap="square" rtlCol="0">
            <a:spAutoFit/>
          </a:bodyPr>
          <a:lstStyle/>
          <a:p>
            <a:r>
              <a:rPr lang="en-US" sz="1400" dirty="0"/>
              <a:t>2</a:t>
            </a:r>
          </a:p>
        </p:txBody>
      </p:sp>
      <p:sp>
        <p:nvSpPr>
          <p:cNvPr id="10" name="TextBox 9"/>
          <p:cNvSpPr txBox="1"/>
          <p:nvPr/>
        </p:nvSpPr>
        <p:spPr>
          <a:xfrm>
            <a:off x="7924800" y="5410200"/>
            <a:ext cx="685800" cy="307777"/>
          </a:xfrm>
          <a:prstGeom prst="rect">
            <a:avLst/>
          </a:prstGeom>
          <a:noFill/>
        </p:spPr>
        <p:txBody>
          <a:bodyPr wrap="square" rtlCol="0">
            <a:spAutoFit/>
          </a:bodyPr>
          <a:lstStyle/>
          <a:p>
            <a:r>
              <a:rPr lang="en-US" sz="1400" dirty="0"/>
              <a:t>2</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41959598"/>
      </p:ext>
    </p:extLst>
  </p:cSld>
  <p:clrMapOvr>
    <a:masterClrMapping/>
  </p:clrMapOvr>
  <mc:AlternateContent xmlns:mc="http://schemas.openxmlformats.org/markup-compatibility/2006" xmlns:p14="http://schemas.microsoft.com/office/powerpoint/2010/main">
    <mc:Choice Requires="p14">
      <p:transition spd="slow" p14:dur="2000" advTm="15336"/>
    </mc:Choice>
    <mc:Fallback xmlns:mv="urn:schemas-microsoft-com:mac:vml" xmlns="">
      <p:transition spd="slow" advTm="1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9296400" cy="1600200"/>
          </a:xfrm>
        </p:spPr>
        <p:txBody>
          <a:bodyPr/>
          <a:lstStyle/>
          <a:p>
            <a:pPr algn="ctr"/>
            <a:r>
              <a:rPr lang="en-US" sz="5400" dirty="0">
                <a:latin typeface="Georgia" pitchFamily="18" charset="0"/>
              </a:rPr>
              <a:t>Positive Behavioral Intervention and Support</a:t>
            </a:r>
          </a:p>
        </p:txBody>
      </p:sp>
      <p:sp>
        <p:nvSpPr>
          <p:cNvPr id="3" name="Content Placeholder 2"/>
          <p:cNvSpPr>
            <a:spLocks noGrp="1"/>
          </p:cNvSpPr>
          <p:nvPr>
            <p:ph idx="1"/>
          </p:nvPr>
        </p:nvSpPr>
        <p:spPr>
          <a:xfrm>
            <a:off x="0" y="1905000"/>
            <a:ext cx="8458200" cy="5334000"/>
          </a:xfrm>
        </p:spPr>
        <p:txBody>
          <a:bodyPr>
            <a:normAutofit/>
          </a:bodyPr>
          <a:lstStyle/>
          <a:p>
            <a:pPr marL="114300" indent="0">
              <a:buNone/>
            </a:pPr>
            <a:endParaRPr lang="en-US" sz="2400" dirty="0"/>
          </a:p>
          <a:p>
            <a:r>
              <a:rPr lang="en-US" sz="2400" dirty="0">
                <a:latin typeface="Georgia" pitchFamily="18" charset="0"/>
              </a:rPr>
              <a:t>Positive Behavioral Intervention and Support (PBIS)  was designed to provide  different levels of support  for children  with behavioral problems.  </a:t>
            </a:r>
          </a:p>
          <a:p>
            <a:pPr marL="114300" indent="0">
              <a:buNone/>
            </a:pPr>
            <a:endParaRPr lang="en-US" sz="2400" dirty="0">
              <a:latin typeface="Georgia" pitchFamily="18" charset="0"/>
            </a:endParaRPr>
          </a:p>
          <a:p>
            <a:r>
              <a:rPr lang="en-US" sz="2400" dirty="0">
                <a:latin typeface="Georgia" pitchFamily="18" charset="0"/>
              </a:rPr>
              <a:t>The purpose of PBIS is to decrease problem behaviors and increase positive behaviors.</a:t>
            </a:r>
          </a:p>
        </p:txBody>
      </p:sp>
      <p:sp>
        <p:nvSpPr>
          <p:cNvPr id="4" name="Slide Number Placeholder 3"/>
          <p:cNvSpPr>
            <a:spLocks noGrp="1"/>
          </p:cNvSpPr>
          <p:nvPr>
            <p:ph type="sldNum" sz="quarter" idx="12"/>
          </p:nvPr>
        </p:nvSpPr>
        <p:spPr/>
        <p:txBody>
          <a:bodyPr/>
          <a:lstStyle/>
          <a:p>
            <a:fld id="{2080DC5C-F98B-4180-9F9B-CA01102A0F2E}" type="slidenum">
              <a:rPr lang="en-US" smtClean="0"/>
              <a:pPr/>
              <a:t>4</a:t>
            </a:fld>
            <a:endParaRPr lang="en-US"/>
          </a:p>
        </p:txBody>
      </p:sp>
      <p:sp>
        <p:nvSpPr>
          <p:cNvPr id="5" name="TextBox 4"/>
          <p:cNvSpPr txBox="1"/>
          <p:nvPr/>
        </p:nvSpPr>
        <p:spPr>
          <a:xfrm>
            <a:off x="4953000"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6" name="TextBox 5"/>
          <p:cNvSpPr txBox="1"/>
          <p:nvPr/>
        </p:nvSpPr>
        <p:spPr>
          <a:xfrm>
            <a:off x="5105400" y="3045023"/>
            <a:ext cx="304800" cy="307777"/>
          </a:xfrm>
          <a:prstGeom prst="rect">
            <a:avLst/>
          </a:prstGeom>
          <a:noFill/>
        </p:spPr>
        <p:txBody>
          <a:bodyPr wrap="square" rtlCol="0">
            <a:spAutoFit/>
          </a:bodyPr>
          <a:lstStyle/>
          <a:p>
            <a:r>
              <a:rPr lang="en-US" sz="1400" dirty="0"/>
              <a:t>2</a:t>
            </a:r>
          </a:p>
        </p:txBody>
      </p:sp>
      <p:sp>
        <p:nvSpPr>
          <p:cNvPr id="7" name="TextBox 6"/>
          <p:cNvSpPr txBox="1"/>
          <p:nvPr/>
        </p:nvSpPr>
        <p:spPr>
          <a:xfrm>
            <a:off x="4038600" y="4264223"/>
            <a:ext cx="304800" cy="307777"/>
          </a:xfrm>
          <a:prstGeom prst="rect">
            <a:avLst/>
          </a:prstGeom>
          <a:noFill/>
        </p:spPr>
        <p:txBody>
          <a:bodyPr wrap="square" rtlCol="0">
            <a:spAutoFit/>
          </a:bodyPr>
          <a:lstStyle/>
          <a:p>
            <a:r>
              <a:rPr lang="en-US" sz="1400" dirty="0"/>
              <a:t>2</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8046059"/>
      </p:ext>
    </p:extLst>
  </p:cSld>
  <p:clrMapOvr>
    <a:masterClrMapping/>
  </p:clrMapOvr>
  <mc:AlternateContent xmlns:mc="http://schemas.openxmlformats.org/markup-compatibility/2006" xmlns:p14="http://schemas.microsoft.com/office/powerpoint/2010/main">
    <mc:Choice Requires="p14">
      <p:transition spd="slow" p14:dur="2000" advTm="30338"/>
    </mc:Choice>
    <mc:Fallback xmlns:mv="urn:schemas-microsoft-com:mac:vml" xmlns="">
      <p:transition spd="slow" advTm="30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
            <a:ext cx="8077200" cy="1265238"/>
          </a:xfrm>
        </p:spPr>
        <p:txBody>
          <a:bodyPr/>
          <a:lstStyle/>
          <a:p>
            <a:pPr algn="ctr"/>
            <a:r>
              <a:rPr lang="en-US" sz="5400" dirty="0">
                <a:latin typeface="Georgia" pitchFamily="18" charset="0"/>
              </a:rPr>
              <a:t>Levels of Support</a:t>
            </a:r>
          </a:p>
        </p:txBody>
      </p:sp>
      <p:sp>
        <p:nvSpPr>
          <p:cNvPr id="3" name="Content Placeholder 2"/>
          <p:cNvSpPr>
            <a:spLocks noGrp="1"/>
          </p:cNvSpPr>
          <p:nvPr>
            <p:ph idx="1"/>
          </p:nvPr>
        </p:nvSpPr>
        <p:spPr>
          <a:xfrm>
            <a:off x="1828800" y="2057400"/>
            <a:ext cx="4191000" cy="3706368"/>
          </a:xfrm>
        </p:spPr>
        <p:txBody>
          <a:bodyPr>
            <a:normAutofit/>
          </a:bodyPr>
          <a:lstStyle/>
          <a:p>
            <a:pPr marL="114300" indent="0">
              <a:buNone/>
            </a:pPr>
            <a:endParaRPr lang="en-US" sz="2000" dirty="0">
              <a:latin typeface="Georgia" pitchFamily="18" charset="0"/>
            </a:endParaRPr>
          </a:p>
          <a:p>
            <a:pPr marL="114300" indent="0">
              <a:buNone/>
            </a:pPr>
            <a:endParaRPr lang="en-US" sz="2400" dirty="0">
              <a:latin typeface="Georgia" pitchFamily="18" charset="0"/>
            </a:endParaRPr>
          </a:p>
          <a:p>
            <a:pPr marL="457200" indent="-342900">
              <a:buFont typeface="+mj-lt"/>
              <a:buAutoNum type="arabicPeriod"/>
            </a:pPr>
            <a:r>
              <a:rPr lang="en-US" sz="2400" dirty="0">
                <a:latin typeface="Georgia" pitchFamily="18" charset="0"/>
              </a:rPr>
              <a:t>Primary  (school-wide)</a:t>
            </a:r>
          </a:p>
          <a:p>
            <a:pPr marL="457200" indent="-342900">
              <a:buFont typeface="+mj-lt"/>
              <a:buAutoNum type="arabicPeriod"/>
            </a:pPr>
            <a:r>
              <a:rPr lang="en-US" sz="2400" dirty="0">
                <a:latin typeface="Georgia" pitchFamily="18" charset="0"/>
              </a:rPr>
              <a:t>Secondary  (classroom)</a:t>
            </a:r>
          </a:p>
          <a:p>
            <a:pPr marL="457200" indent="-342900">
              <a:buFont typeface="+mj-lt"/>
              <a:buAutoNum type="arabicPeriod"/>
            </a:pPr>
            <a:r>
              <a:rPr lang="en-US" sz="2400" dirty="0">
                <a:latin typeface="Georgia" pitchFamily="18" charset="0"/>
              </a:rPr>
              <a:t>Tertiary  (individual)</a:t>
            </a:r>
          </a:p>
          <a:p>
            <a:pPr marL="114300" indent="0">
              <a:buNone/>
            </a:pPr>
            <a:endParaRPr lang="en-US" sz="2000" dirty="0">
              <a:latin typeface="Georgia" pitchFamily="18" charset="0"/>
            </a:endParaRPr>
          </a:p>
        </p:txBody>
      </p:sp>
      <p:sp>
        <p:nvSpPr>
          <p:cNvPr id="4" name="TextBox 3"/>
          <p:cNvSpPr txBox="1"/>
          <p:nvPr/>
        </p:nvSpPr>
        <p:spPr>
          <a:xfrm>
            <a:off x="1584960" y="1756463"/>
            <a:ext cx="4876800" cy="461665"/>
          </a:xfrm>
          <a:prstGeom prst="rect">
            <a:avLst/>
          </a:prstGeom>
          <a:noFill/>
        </p:spPr>
        <p:txBody>
          <a:bodyPr wrap="square" rtlCol="0">
            <a:spAutoFit/>
          </a:bodyPr>
          <a:lstStyle/>
          <a:p>
            <a:pPr marL="114300" indent="0">
              <a:buNone/>
            </a:pPr>
            <a:r>
              <a:rPr lang="en-US" sz="2400" dirty="0">
                <a:latin typeface="Georgia" pitchFamily="18" charset="0"/>
              </a:rPr>
              <a:t>PBIS has three levels of  support: </a:t>
            </a:r>
          </a:p>
        </p:txBody>
      </p:sp>
      <p:sp>
        <p:nvSpPr>
          <p:cNvPr id="5" name="Slide Number Placeholder 4"/>
          <p:cNvSpPr>
            <a:spLocks noGrp="1"/>
          </p:cNvSpPr>
          <p:nvPr>
            <p:ph type="sldNum" sz="quarter" idx="12"/>
          </p:nvPr>
        </p:nvSpPr>
        <p:spPr/>
        <p:txBody>
          <a:bodyPr/>
          <a:lstStyle/>
          <a:p>
            <a:fld id="{2080DC5C-F98B-4180-9F9B-CA01102A0F2E}" type="slidenum">
              <a:rPr lang="en-US" smtClean="0"/>
              <a:pPr/>
              <a:t>5</a:t>
            </a:fld>
            <a:endParaRPr lang="en-US"/>
          </a:p>
        </p:txBody>
      </p:sp>
      <p:sp>
        <p:nvSpPr>
          <p:cNvPr id="6" name="TextBox 5"/>
          <p:cNvSpPr txBox="1"/>
          <p:nvPr/>
        </p:nvSpPr>
        <p:spPr>
          <a:xfrm>
            <a:off x="4919472"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7" name="TextBox 6"/>
          <p:cNvSpPr txBox="1"/>
          <p:nvPr/>
        </p:nvSpPr>
        <p:spPr>
          <a:xfrm>
            <a:off x="6184392" y="1676470"/>
            <a:ext cx="304800" cy="307777"/>
          </a:xfrm>
          <a:prstGeom prst="rect">
            <a:avLst/>
          </a:prstGeom>
          <a:noFill/>
        </p:spPr>
        <p:txBody>
          <a:bodyPr wrap="square" rtlCol="0">
            <a:spAutoFit/>
          </a:bodyPr>
          <a:lstStyle/>
          <a:p>
            <a:r>
              <a:rPr lang="en-US" sz="1400" dirty="0"/>
              <a:t>2</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4386384"/>
      </p:ext>
    </p:extLst>
  </p:cSld>
  <p:clrMapOvr>
    <a:masterClrMapping/>
  </p:clrMapOvr>
  <mc:AlternateContent xmlns:mc="http://schemas.openxmlformats.org/markup-compatibility/2006" xmlns:p14="http://schemas.microsoft.com/office/powerpoint/2010/main">
    <mc:Choice Requires="p14">
      <p:transition spd="slow" p14:dur="2000" advTm="56907"/>
    </mc:Choice>
    <mc:Fallback xmlns:mv="urn:schemas-microsoft-com:mac:vml" xmlns="">
      <p:transition spd="slow" advTm="5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077200" cy="1417638"/>
          </a:xfrm>
        </p:spPr>
        <p:txBody>
          <a:bodyPr/>
          <a:lstStyle/>
          <a:p>
            <a:pPr algn="ctr"/>
            <a:r>
              <a:rPr lang="en-US" sz="5400" dirty="0"/>
              <a:t>PBIS and Parents</a:t>
            </a:r>
          </a:p>
        </p:txBody>
      </p:sp>
      <p:sp>
        <p:nvSpPr>
          <p:cNvPr id="3" name="Content Placeholder 2"/>
          <p:cNvSpPr>
            <a:spLocks noGrp="1"/>
          </p:cNvSpPr>
          <p:nvPr>
            <p:ph idx="1"/>
          </p:nvPr>
        </p:nvSpPr>
        <p:spPr>
          <a:xfrm>
            <a:off x="-76200" y="1219200"/>
            <a:ext cx="8458200" cy="5791200"/>
          </a:xfrm>
        </p:spPr>
        <p:txBody>
          <a:bodyPr>
            <a:normAutofit/>
          </a:bodyPr>
          <a:lstStyle/>
          <a:p>
            <a:pPr marL="114300" indent="0">
              <a:buNone/>
            </a:pPr>
            <a:r>
              <a:rPr lang="en-US" sz="2400" dirty="0">
                <a:latin typeface="Georgia" pitchFamily="18" charset="0"/>
              </a:rPr>
              <a:t>Parents have an important role in supporting their child in and outside of school.</a:t>
            </a:r>
            <a:br>
              <a:rPr lang="en-US" sz="2400" dirty="0">
                <a:latin typeface="Georgia" pitchFamily="18" charset="0"/>
              </a:rPr>
            </a:br>
            <a:endParaRPr lang="en-US" sz="2400" dirty="0">
              <a:latin typeface="Georgia" pitchFamily="18" charset="0"/>
            </a:endParaRPr>
          </a:p>
          <a:p>
            <a:pPr marL="114300" indent="0">
              <a:buNone/>
            </a:pPr>
            <a:r>
              <a:rPr lang="en-US" sz="2400" dirty="0">
                <a:latin typeface="Georgia" pitchFamily="18" charset="0"/>
              </a:rPr>
              <a:t>Success has been connected to parents: </a:t>
            </a:r>
          </a:p>
          <a:p>
            <a:pPr>
              <a:buFont typeface="Wingdings" pitchFamily="2" charset="2"/>
              <a:buChar char="v"/>
            </a:pPr>
            <a:r>
              <a:rPr lang="en-US" sz="2400" dirty="0">
                <a:latin typeface="Georgia" pitchFamily="18" charset="0"/>
              </a:rPr>
              <a:t> understanding and supporting their child’s intervention</a:t>
            </a:r>
          </a:p>
          <a:p>
            <a:pPr>
              <a:buFont typeface="Wingdings" pitchFamily="2" charset="2"/>
              <a:buChar char="v"/>
            </a:pPr>
            <a:r>
              <a:rPr lang="en-US" sz="2400" dirty="0">
                <a:latin typeface="Georgia" pitchFamily="18" charset="0"/>
              </a:rPr>
              <a:t> working as a team with their child's teachers</a:t>
            </a:r>
          </a:p>
          <a:p>
            <a:pPr>
              <a:buFont typeface="Wingdings" pitchFamily="2" charset="2"/>
              <a:buChar char="v"/>
            </a:pPr>
            <a:r>
              <a:rPr lang="en-US" sz="2400" dirty="0">
                <a:latin typeface="Georgia" pitchFamily="18" charset="0"/>
              </a:rPr>
              <a:t> regular communication with their child and their child’s teachers</a:t>
            </a:r>
          </a:p>
        </p:txBody>
      </p:sp>
      <p:sp>
        <p:nvSpPr>
          <p:cNvPr id="4" name="Slide Number Placeholder 3"/>
          <p:cNvSpPr>
            <a:spLocks noGrp="1"/>
          </p:cNvSpPr>
          <p:nvPr>
            <p:ph type="sldNum" sz="quarter" idx="12"/>
          </p:nvPr>
        </p:nvSpPr>
        <p:spPr/>
        <p:txBody>
          <a:bodyPr/>
          <a:lstStyle/>
          <a:p>
            <a:fld id="{2080DC5C-F98B-4180-9F9B-CA01102A0F2E}" type="slidenum">
              <a:rPr lang="en-US" smtClean="0"/>
              <a:pPr/>
              <a:t>6</a:t>
            </a:fld>
            <a:endParaRPr lang="en-US"/>
          </a:p>
        </p:txBody>
      </p:sp>
      <p:sp>
        <p:nvSpPr>
          <p:cNvPr id="5" name="TextBox 4"/>
          <p:cNvSpPr txBox="1"/>
          <p:nvPr/>
        </p:nvSpPr>
        <p:spPr>
          <a:xfrm>
            <a:off x="4959096" y="6488668"/>
            <a:ext cx="4191000" cy="276999"/>
          </a:xfrm>
          <a:prstGeom prst="rect">
            <a:avLst/>
          </a:prstGeom>
          <a:noFill/>
        </p:spPr>
        <p:txBody>
          <a:bodyPr wrap="square" rtlCol="0">
            <a:spAutoFit/>
          </a:bodyPr>
          <a:lstStyle/>
          <a:p>
            <a:r>
              <a:rPr lang="en-US" sz="1200" dirty="0">
                <a:latin typeface="Georgia" pitchFamily="18" charset="0"/>
              </a:rPr>
              <a:t>Copyright 2010  M. J. Guincho</a:t>
            </a:r>
          </a:p>
        </p:txBody>
      </p:sp>
      <p:sp>
        <p:nvSpPr>
          <p:cNvPr id="6" name="TextBox 5"/>
          <p:cNvSpPr txBox="1"/>
          <p:nvPr/>
        </p:nvSpPr>
        <p:spPr>
          <a:xfrm>
            <a:off x="5334000" y="2286000"/>
            <a:ext cx="990600" cy="307777"/>
          </a:xfrm>
          <a:prstGeom prst="rect">
            <a:avLst/>
          </a:prstGeom>
          <a:noFill/>
        </p:spPr>
        <p:txBody>
          <a:bodyPr wrap="square" rtlCol="0">
            <a:spAutoFit/>
          </a:bodyPr>
          <a:lstStyle/>
          <a:p>
            <a:r>
              <a:rPr lang="en-US" sz="1400" dirty="0"/>
              <a:t>2;3;4;5</a:t>
            </a:r>
          </a:p>
        </p:txBody>
      </p:sp>
      <p:sp>
        <p:nvSpPr>
          <p:cNvPr id="7" name="TextBox 6"/>
          <p:cNvSpPr txBox="1"/>
          <p:nvPr/>
        </p:nvSpPr>
        <p:spPr>
          <a:xfrm>
            <a:off x="3048000" y="1524000"/>
            <a:ext cx="685800" cy="307777"/>
          </a:xfrm>
          <a:prstGeom prst="rect">
            <a:avLst/>
          </a:prstGeom>
          <a:noFill/>
        </p:spPr>
        <p:txBody>
          <a:bodyPr wrap="square" rtlCol="0">
            <a:spAutoFit/>
          </a:bodyPr>
          <a:lstStyle/>
          <a:p>
            <a:r>
              <a:rPr lang="en-US" sz="1400" dirty="0"/>
              <a:t>1</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866573"/>
      </p:ext>
    </p:extLst>
  </p:cSld>
  <p:clrMapOvr>
    <a:masterClrMapping/>
  </p:clrMapOvr>
  <mc:AlternateContent xmlns:mc="http://schemas.openxmlformats.org/markup-compatibility/2006" xmlns:p14="http://schemas.microsoft.com/office/powerpoint/2010/main">
    <mc:Choice Requires="p14">
      <p:transition spd="slow" p14:dur="2000" advTm="36688"/>
    </mc:Choice>
    <mc:Fallback xmlns:mv="urn:schemas-microsoft-com:mac:vml" xmlns="">
      <p:transition spd="slow" advTm="3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
            <a:ext cx="7620000" cy="990600"/>
          </a:xfrm>
        </p:spPr>
        <p:txBody>
          <a:bodyPr/>
          <a:lstStyle/>
          <a:p>
            <a:pPr algn="ctr"/>
            <a:r>
              <a:rPr lang="en-US" sz="5400" dirty="0">
                <a:latin typeface="Georgia" pitchFamily="18" charset="0"/>
              </a:rPr>
              <a:t>Parents</a:t>
            </a:r>
          </a:p>
        </p:txBody>
      </p:sp>
      <p:sp>
        <p:nvSpPr>
          <p:cNvPr id="3" name="Content Placeholder 2"/>
          <p:cNvSpPr>
            <a:spLocks noGrp="1"/>
          </p:cNvSpPr>
          <p:nvPr>
            <p:ph idx="1"/>
          </p:nvPr>
        </p:nvSpPr>
        <p:spPr>
          <a:xfrm>
            <a:off x="0" y="1181100"/>
            <a:ext cx="5791200" cy="5181600"/>
          </a:xfrm>
        </p:spPr>
        <p:txBody>
          <a:bodyPr>
            <a:normAutofit/>
          </a:bodyPr>
          <a:lstStyle/>
          <a:p>
            <a:pPr marL="114300" indent="0">
              <a:buNone/>
            </a:pPr>
            <a:r>
              <a:rPr lang="en-US" sz="2400" dirty="0">
                <a:latin typeface="Georgia" pitchFamily="18" charset="0"/>
              </a:rPr>
              <a:t> Parents tend to lack confidence in their ability to advocate for their child.</a:t>
            </a:r>
          </a:p>
          <a:p>
            <a:pPr marL="114300" indent="0">
              <a:buNone/>
            </a:pPr>
            <a:endParaRPr lang="en-US" sz="2400" dirty="0">
              <a:latin typeface="Georgia" pitchFamily="18" charset="0"/>
            </a:endParaRPr>
          </a:p>
          <a:p>
            <a:pPr>
              <a:buFont typeface="Wingdings" pitchFamily="2" charset="2"/>
              <a:buChar char="v"/>
            </a:pPr>
            <a:r>
              <a:rPr lang="en-US" sz="2400" dirty="0">
                <a:latin typeface="Georgia" pitchFamily="18" charset="0"/>
              </a:rPr>
              <a:t>How do I talk to my child? </a:t>
            </a:r>
          </a:p>
          <a:p>
            <a:pPr>
              <a:buFont typeface="Wingdings" pitchFamily="2" charset="2"/>
              <a:buChar char="v"/>
            </a:pPr>
            <a:r>
              <a:rPr lang="en-US" sz="2400" dirty="0">
                <a:latin typeface="Georgia" pitchFamily="18" charset="0"/>
              </a:rPr>
              <a:t> What am I supposed to say to my child’s teacher?</a:t>
            </a:r>
          </a:p>
          <a:p>
            <a:pPr>
              <a:buFont typeface="Wingdings" pitchFamily="2" charset="2"/>
              <a:buChar char="v"/>
            </a:pPr>
            <a:r>
              <a:rPr lang="en-US" sz="2400" dirty="0">
                <a:latin typeface="Georgia" pitchFamily="18" charset="0"/>
              </a:rPr>
              <a:t> Am I supposed to just listen during a parent-teacher conference?</a:t>
            </a:r>
          </a:p>
          <a:p>
            <a:pPr marL="114300" indent="0">
              <a:buNone/>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7</a:t>
            </a:fld>
            <a:endParaRPr lang="en-US"/>
          </a:p>
        </p:txBody>
      </p:sp>
      <p:pic>
        <p:nvPicPr>
          <p:cNvPr id="1027" name="Picture 3" descr="C:\Users\RALPH\AppData\Local\Microsoft\Windows\Temporary Internet Files\Content.IE5\VN7H08HX\MP90030895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676400"/>
            <a:ext cx="2679192" cy="4191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953000" y="6466808"/>
            <a:ext cx="4191000" cy="276999"/>
          </a:xfrm>
          <a:prstGeom prst="rect">
            <a:avLst/>
          </a:prstGeom>
          <a:noFill/>
        </p:spPr>
        <p:txBody>
          <a:bodyPr wrap="square" rtlCol="0">
            <a:spAutoFit/>
          </a:bodyPr>
          <a:lstStyle/>
          <a:p>
            <a:r>
              <a:rPr lang="en-US" sz="1200" dirty="0">
                <a:latin typeface="Georgia" pitchFamily="18" charset="0"/>
              </a:rPr>
              <a:t>Copyright 2010  M. J. </a:t>
            </a:r>
            <a:r>
              <a:rPr lang="en-US" sz="1200" dirty="0" err="1">
                <a:latin typeface="Georgia" pitchFamily="18" charset="0"/>
              </a:rPr>
              <a:t>Guincho</a:t>
            </a:r>
            <a:endParaRPr lang="en-US" sz="1200" dirty="0">
              <a:latin typeface="Georgia" pitchFamily="18" charset="0"/>
            </a:endParaRPr>
          </a:p>
        </p:txBody>
      </p:sp>
      <p:sp>
        <p:nvSpPr>
          <p:cNvPr id="8" name="TextBox 7"/>
          <p:cNvSpPr txBox="1"/>
          <p:nvPr/>
        </p:nvSpPr>
        <p:spPr>
          <a:xfrm>
            <a:off x="4648200" y="1524000"/>
            <a:ext cx="685800" cy="307777"/>
          </a:xfrm>
          <a:prstGeom prst="rect">
            <a:avLst/>
          </a:prstGeom>
          <a:noFill/>
        </p:spPr>
        <p:txBody>
          <a:bodyPr wrap="square" rtlCol="0">
            <a:spAutoFit/>
          </a:bodyPr>
          <a:lstStyle/>
          <a:p>
            <a:r>
              <a:rPr lang="en-US" sz="1400" dirty="0"/>
              <a:t>4</a:t>
            </a:r>
          </a:p>
        </p:txBody>
      </p:sp>
      <p:sp>
        <p:nvSpPr>
          <p:cNvPr id="10" name="TextBox 9"/>
          <p:cNvSpPr txBox="1"/>
          <p:nvPr/>
        </p:nvSpPr>
        <p:spPr>
          <a:xfrm>
            <a:off x="4343400" y="3962400"/>
            <a:ext cx="685800" cy="307777"/>
          </a:xfrm>
          <a:prstGeom prst="rect">
            <a:avLst/>
          </a:prstGeom>
          <a:noFill/>
        </p:spPr>
        <p:txBody>
          <a:bodyPr wrap="square" rtlCol="0">
            <a:spAutoFit/>
          </a:bodyPr>
          <a:lstStyle/>
          <a:p>
            <a:r>
              <a:rPr lang="en-US" sz="1400" dirty="0"/>
              <a:t>2;4;5</a:t>
            </a:r>
          </a:p>
        </p:txBody>
      </p:sp>
      <p:sp>
        <p:nvSpPr>
          <p:cNvPr id="5" name="Rectangle 4"/>
          <p:cNvSpPr/>
          <p:nvPr/>
        </p:nvSpPr>
        <p:spPr>
          <a:xfrm>
            <a:off x="152400" y="5036403"/>
            <a:ext cx="4572000" cy="1200329"/>
          </a:xfrm>
          <a:prstGeom prst="rect">
            <a:avLst/>
          </a:prstGeom>
        </p:spPr>
        <p:txBody>
          <a:bodyPr>
            <a:spAutoFit/>
          </a:bodyPr>
          <a:lstStyle/>
          <a:p>
            <a:r>
              <a:rPr lang="en-US" sz="2400" dirty="0">
                <a:latin typeface="Georgia" pitchFamily="18" charset="0"/>
              </a:rPr>
              <a:t>Parents need to take an active role in advocating for their child.</a:t>
            </a:r>
            <a:endParaRPr lang="en-US" sz="2400" dirty="0"/>
          </a:p>
        </p:txBody>
      </p:sp>
      <p:sp>
        <p:nvSpPr>
          <p:cNvPr id="12" name="TextBox 11"/>
          <p:cNvSpPr txBox="1"/>
          <p:nvPr/>
        </p:nvSpPr>
        <p:spPr>
          <a:xfrm>
            <a:off x="990600" y="5713511"/>
            <a:ext cx="685800" cy="523220"/>
          </a:xfrm>
          <a:prstGeom prst="rect">
            <a:avLst/>
          </a:prstGeom>
          <a:noFill/>
        </p:spPr>
        <p:txBody>
          <a:bodyPr wrap="square" rtlCol="0">
            <a:spAutoFit/>
          </a:bodyPr>
          <a:lstStyle/>
          <a:p>
            <a:r>
              <a:rPr lang="en-US" sz="1400" dirty="0"/>
              <a:t>1;2;4;5</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9911833"/>
      </p:ext>
    </p:extLst>
  </p:cSld>
  <p:clrMapOvr>
    <a:masterClrMapping/>
  </p:clrMapOvr>
  <mc:AlternateContent xmlns:mc="http://schemas.openxmlformats.org/markup-compatibility/2006" xmlns:p14="http://schemas.microsoft.com/office/powerpoint/2010/main">
    <mc:Choice Requires="p14">
      <p:transition spd="slow" p14:dur="2000" advTm="59331"/>
    </mc:Choice>
    <mc:Fallback xmlns:mv="urn:schemas-microsoft-com:mac:vml" xmlns="">
      <p:transition spd="slow" advTm="5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p:spPr>
        <p:txBody>
          <a:bodyPr/>
          <a:lstStyle/>
          <a:p>
            <a:r>
              <a:rPr lang="en-US" sz="5400" dirty="0">
                <a:latin typeface="Georgia" pitchFamily="18" charset="0"/>
              </a:rPr>
              <a:t>The Empowerment Program</a:t>
            </a:r>
          </a:p>
        </p:txBody>
      </p:sp>
      <p:sp>
        <p:nvSpPr>
          <p:cNvPr id="3" name="Content Placeholder 2"/>
          <p:cNvSpPr>
            <a:spLocks noGrp="1"/>
          </p:cNvSpPr>
          <p:nvPr>
            <p:ph idx="1"/>
          </p:nvPr>
        </p:nvSpPr>
        <p:spPr>
          <a:xfrm>
            <a:off x="0" y="1295400"/>
            <a:ext cx="8458200" cy="5562600"/>
          </a:xfrm>
        </p:spPr>
        <p:txBody>
          <a:bodyPr>
            <a:normAutofit/>
          </a:bodyPr>
          <a:lstStyle/>
          <a:p>
            <a:pPr marL="114300" indent="0">
              <a:buNone/>
            </a:pPr>
            <a:r>
              <a:rPr lang="en-US" sz="2400" dirty="0">
                <a:latin typeface="Georgia" pitchFamily="18" charset="0"/>
              </a:rPr>
              <a:t>Parents need support in feeling confident about their ability to advocate for their child.</a:t>
            </a:r>
          </a:p>
          <a:p>
            <a:pPr marL="114300" indent="0">
              <a:buNone/>
            </a:pPr>
            <a:endParaRPr lang="en-US" sz="2400" dirty="0">
              <a:latin typeface="Georgia" pitchFamily="18" charset="0"/>
            </a:endParaRPr>
          </a:p>
          <a:p>
            <a:pPr marL="114300" indent="0">
              <a:buNone/>
            </a:pPr>
            <a:r>
              <a:rPr lang="en-US" sz="2400" dirty="0">
                <a:latin typeface="Georgia" pitchFamily="18" charset="0"/>
              </a:rPr>
              <a:t>The empowerment program focuses on helping parents learn how to:</a:t>
            </a:r>
          </a:p>
          <a:p>
            <a:pPr>
              <a:buFont typeface="Wingdings" pitchFamily="2" charset="2"/>
              <a:buChar char="v"/>
            </a:pPr>
            <a:r>
              <a:rPr lang="en-US" sz="2400" dirty="0">
                <a:latin typeface="Georgia" pitchFamily="18" charset="0"/>
              </a:rPr>
              <a:t> communicate with their child</a:t>
            </a:r>
          </a:p>
          <a:p>
            <a:pPr>
              <a:buFont typeface="Wingdings" pitchFamily="2" charset="2"/>
              <a:buChar char="v"/>
            </a:pPr>
            <a:r>
              <a:rPr lang="en-US" sz="2400" dirty="0">
                <a:latin typeface="Georgia" pitchFamily="18" charset="0"/>
              </a:rPr>
              <a:t> communicate  with their child’s teacher</a:t>
            </a:r>
          </a:p>
          <a:p>
            <a:pPr>
              <a:buFont typeface="Wingdings" pitchFamily="2" charset="2"/>
              <a:buChar char="v"/>
            </a:pPr>
            <a:r>
              <a:rPr lang="en-US" sz="2400" dirty="0">
                <a:latin typeface="Georgia" pitchFamily="18" charset="0"/>
              </a:rPr>
              <a:t> create a home environment that helps their child focus on their school work. </a:t>
            </a:r>
          </a:p>
          <a:p>
            <a:pPr marL="114300" indent="0">
              <a:buNone/>
            </a:pPr>
            <a:endParaRPr lang="en-US" sz="2400" dirty="0">
              <a:latin typeface="Georgia" pitchFamily="18" charset="0"/>
            </a:endParaRPr>
          </a:p>
          <a:p>
            <a:pPr marL="114300" indent="0">
              <a:buNone/>
            </a:pPr>
            <a:r>
              <a:rPr lang="en-US" sz="2400" dirty="0">
                <a:latin typeface="Georgia" pitchFamily="18" charset="0"/>
              </a:rPr>
              <a:t>Outcomes and Benefits of the empowerment program</a:t>
            </a:r>
          </a:p>
        </p:txBody>
      </p:sp>
      <p:sp>
        <p:nvSpPr>
          <p:cNvPr id="4" name="Slide Number Placeholder 3"/>
          <p:cNvSpPr>
            <a:spLocks noGrp="1"/>
          </p:cNvSpPr>
          <p:nvPr>
            <p:ph type="sldNum" sz="quarter" idx="12"/>
          </p:nvPr>
        </p:nvSpPr>
        <p:spPr/>
        <p:txBody>
          <a:bodyPr/>
          <a:lstStyle/>
          <a:p>
            <a:fld id="{2080DC5C-F98B-4180-9F9B-CA01102A0F2E}" type="slidenum">
              <a:rPr lang="en-US" smtClean="0"/>
              <a:pPr/>
              <a:t>8</a:t>
            </a:fld>
            <a:endParaRPr lang="en-US"/>
          </a:p>
        </p:txBody>
      </p:sp>
      <p:sp>
        <p:nvSpPr>
          <p:cNvPr id="5" name="TextBox 4"/>
          <p:cNvSpPr txBox="1"/>
          <p:nvPr/>
        </p:nvSpPr>
        <p:spPr>
          <a:xfrm>
            <a:off x="4953000" y="6488668"/>
            <a:ext cx="4191000" cy="369332"/>
          </a:xfrm>
          <a:prstGeom prst="rect">
            <a:avLst/>
          </a:prstGeom>
          <a:noFill/>
        </p:spPr>
        <p:txBody>
          <a:bodyPr wrap="square" rtlCol="0">
            <a:spAutoFit/>
          </a:bodyPr>
          <a:lstStyle/>
          <a:p>
            <a:r>
              <a:rPr lang="en-US" dirty="0">
                <a:latin typeface="Georgia" pitchFamily="18" charset="0"/>
              </a:rPr>
              <a:t>Copyright 2010  M. J. Guincho</a:t>
            </a:r>
          </a:p>
        </p:txBody>
      </p:sp>
      <p:sp>
        <p:nvSpPr>
          <p:cNvPr id="6" name="TextBox 5"/>
          <p:cNvSpPr txBox="1"/>
          <p:nvPr/>
        </p:nvSpPr>
        <p:spPr>
          <a:xfrm>
            <a:off x="3733800" y="1673423"/>
            <a:ext cx="685800" cy="307777"/>
          </a:xfrm>
          <a:prstGeom prst="rect">
            <a:avLst/>
          </a:prstGeom>
          <a:noFill/>
        </p:spPr>
        <p:txBody>
          <a:bodyPr wrap="square" rtlCol="0">
            <a:spAutoFit/>
          </a:bodyPr>
          <a:lstStyle/>
          <a:p>
            <a:r>
              <a:rPr lang="en-US" sz="1400" dirty="0"/>
              <a:t>4</a:t>
            </a:r>
          </a:p>
        </p:txBody>
      </p:sp>
      <p:sp>
        <p:nvSpPr>
          <p:cNvPr id="7" name="TextBox 6"/>
          <p:cNvSpPr txBox="1"/>
          <p:nvPr/>
        </p:nvSpPr>
        <p:spPr>
          <a:xfrm>
            <a:off x="1981200" y="2892623"/>
            <a:ext cx="685800" cy="307777"/>
          </a:xfrm>
          <a:prstGeom prst="rect">
            <a:avLst/>
          </a:prstGeom>
          <a:noFill/>
        </p:spPr>
        <p:txBody>
          <a:bodyPr wrap="square" rtlCol="0">
            <a:spAutoFit/>
          </a:bodyPr>
          <a:lstStyle/>
          <a:p>
            <a:r>
              <a:rPr lang="en-US" sz="1400" dirty="0"/>
              <a:t>4</a:t>
            </a:r>
          </a:p>
        </p:txBody>
      </p:sp>
      <p:sp>
        <p:nvSpPr>
          <p:cNvPr id="9" name="TextBox 8"/>
          <p:cNvSpPr txBox="1"/>
          <p:nvPr/>
        </p:nvSpPr>
        <p:spPr>
          <a:xfrm>
            <a:off x="7391400" y="5407223"/>
            <a:ext cx="685800" cy="307777"/>
          </a:xfrm>
          <a:prstGeom prst="rect">
            <a:avLst/>
          </a:prstGeom>
          <a:noFill/>
        </p:spPr>
        <p:txBody>
          <a:bodyPr wrap="square" rtlCol="0">
            <a:spAutoFit/>
          </a:bodyPr>
          <a:lstStyle/>
          <a:p>
            <a:r>
              <a:rPr lang="en-US" sz="1400" dirty="0"/>
              <a:t>4</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4617549"/>
      </p:ext>
    </p:extLst>
  </p:cSld>
  <p:clrMapOvr>
    <a:masterClrMapping/>
  </p:clrMapOvr>
  <mc:AlternateContent xmlns:mc="http://schemas.openxmlformats.org/markup-compatibility/2006" xmlns:p14="http://schemas.microsoft.com/office/powerpoint/2010/main">
    <mc:Choice Requires="p14">
      <p:transition spd="slow" p14:dur="2000" advTm="52407"/>
    </mc:Choice>
    <mc:Fallback xmlns:mv="urn:schemas-microsoft-com:mac:vml" xmlns="">
      <p:transition spd="slow" advTm="52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664" y="-152400"/>
            <a:ext cx="11027664" cy="1981200"/>
          </a:xfrm>
        </p:spPr>
        <p:txBody>
          <a:bodyPr/>
          <a:lstStyle/>
          <a:p>
            <a:pPr algn="ctr"/>
            <a:r>
              <a:rPr lang="en-US" sz="5400" dirty="0">
                <a:latin typeface="Georgia" pitchFamily="18" charset="0"/>
              </a:rPr>
              <a:t>3 Ways to Become </a:t>
            </a:r>
            <a:br>
              <a:rPr lang="en-US" sz="5400" dirty="0">
                <a:latin typeface="Georgia" pitchFamily="18" charset="0"/>
              </a:rPr>
            </a:br>
            <a:r>
              <a:rPr lang="en-US" sz="5400" dirty="0">
                <a:latin typeface="Georgia" pitchFamily="18" charset="0"/>
              </a:rPr>
              <a:t>Empowered</a:t>
            </a:r>
          </a:p>
        </p:txBody>
      </p:sp>
      <p:sp>
        <p:nvSpPr>
          <p:cNvPr id="3" name="Content Placeholder 2"/>
          <p:cNvSpPr>
            <a:spLocks noGrp="1"/>
          </p:cNvSpPr>
          <p:nvPr>
            <p:ph idx="1"/>
          </p:nvPr>
        </p:nvSpPr>
        <p:spPr>
          <a:xfrm>
            <a:off x="0" y="1981200"/>
            <a:ext cx="8458200" cy="5638800"/>
          </a:xfrm>
        </p:spPr>
        <p:txBody>
          <a:bodyPr>
            <a:normAutofit/>
          </a:bodyPr>
          <a:lstStyle/>
          <a:p>
            <a:pPr marL="114300" indent="0">
              <a:buNone/>
            </a:pPr>
            <a:r>
              <a:rPr lang="en-US" sz="3200" b="1" dirty="0">
                <a:latin typeface="Georgia" pitchFamily="18" charset="0"/>
              </a:rPr>
              <a:t>1. </a:t>
            </a:r>
            <a:r>
              <a:rPr lang="en-US" sz="2400" dirty="0">
                <a:latin typeface="Georgia" pitchFamily="18" charset="0"/>
              </a:rPr>
              <a:t>Become familiar with your child’s school. </a:t>
            </a:r>
          </a:p>
          <a:p>
            <a:pPr>
              <a:buFont typeface="Wingdings" pitchFamily="2" charset="2"/>
              <a:buChar char="v"/>
            </a:pPr>
            <a:r>
              <a:rPr lang="en-US" sz="2400" dirty="0">
                <a:latin typeface="Georgia" pitchFamily="18" charset="0"/>
              </a:rPr>
              <a:t>Attend school events. </a:t>
            </a:r>
          </a:p>
          <a:p>
            <a:pPr>
              <a:buFont typeface="Wingdings" pitchFamily="2" charset="2"/>
              <a:buChar char="v"/>
            </a:pPr>
            <a:r>
              <a:rPr lang="en-US" sz="2400" dirty="0">
                <a:latin typeface="Georgia" pitchFamily="18" charset="0"/>
              </a:rPr>
              <a:t>Introduce yourself to other parents and teachers.</a:t>
            </a:r>
          </a:p>
          <a:p>
            <a:pPr>
              <a:buFont typeface="Wingdings" pitchFamily="2" charset="2"/>
              <a:buChar char="v"/>
            </a:pPr>
            <a:r>
              <a:rPr lang="en-US" sz="2400" dirty="0">
                <a:latin typeface="Georgia" pitchFamily="18" charset="0"/>
              </a:rPr>
              <a:t> Exchange contact information.</a:t>
            </a:r>
          </a:p>
          <a:p>
            <a:pPr>
              <a:buFont typeface="Wingdings" pitchFamily="2" charset="2"/>
              <a:buChar char="v"/>
            </a:pPr>
            <a:r>
              <a:rPr lang="en-US" sz="2400" dirty="0">
                <a:latin typeface="Georgia" pitchFamily="18" charset="0"/>
              </a:rPr>
              <a:t> Attend the parent-teacher conferences.</a:t>
            </a:r>
          </a:p>
          <a:p>
            <a:pPr>
              <a:buFont typeface="Wingdings" pitchFamily="2" charset="2"/>
              <a:buChar char="v"/>
            </a:pPr>
            <a:r>
              <a:rPr lang="en-US" sz="2400" dirty="0">
                <a:latin typeface="Georgia" pitchFamily="18" charset="0"/>
              </a:rPr>
              <a:t> Join support groups offered by the school such as, the Parent Teacher Student Association (PTSA).</a:t>
            </a:r>
          </a:p>
          <a:p>
            <a:pPr marL="114300" indent="0">
              <a:buNone/>
            </a:pPr>
            <a:endParaRPr lang="en-US" sz="2400" dirty="0">
              <a:latin typeface="Georgia" pitchFamily="18" charset="0"/>
            </a:endParaRPr>
          </a:p>
          <a:p>
            <a:pPr marL="114300" indent="0">
              <a:buNone/>
            </a:pPr>
            <a:endParaRPr lang="en-US" sz="2400" dirty="0">
              <a:latin typeface="Georgia" pitchFamily="18" charset="0"/>
            </a:endParaRPr>
          </a:p>
        </p:txBody>
      </p:sp>
      <p:sp>
        <p:nvSpPr>
          <p:cNvPr id="4" name="Slide Number Placeholder 3"/>
          <p:cNvSpPr>
            <a:spLocks noGrp="1"/>
          </p:cNvSpPr>
          <p:nvPr>
            <p:ph type="sldNum" sz="quarter" idx="12"/>
          </p:nvPr>
        </p:nvSpPr>
        <p:spPr/>
        <p:txBody>
          <a:bodyPr/>
          <a:lstStyle/>
          <a:p>
            <a:fld id="{2080DC5C-F98B-4180-9F9B-CA01102A0F2E}" type="slidenum">
              <a:rPr lang="en-US" smtClean="0"/>
              <a:pPr/>
              <a:t>9</a:t>
            </a:fld>
            <a:endParaRPr lang="en-US"/>
          </a:p>
        </p:txBody>
      </p:sp>
      <p:pic>
        <p:nvPicPr>
          <p:cNvPr id="2050" name="Picture 2" descr="C:\Users\RALPH\AppData\Local\Microsoft\Windows\Temporary Internet Files\Content.IE5\3S61VS9M\MP90044243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105400"/>
            <a:ext cx="4191000" cy="1752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6488668"/>
            <a:ext cx="4191000" cy="369332"/>
          </a:xfrm>
          <a:prstGeom prst="rect">
            <a:avLst/>
          </a:prstGeom>
          <a:noFill/>
        </p:spPr>
        <p:txBody>
          <a:bodyPr wrap="square" rtlCol="0">
            <a:spAutoFit/>
          </a:bodyPr>
          <a:lstStyle/>
          <a:p>
            <a:r>
              <a:rPr lang="en-US" dirty="0">
                <a:latin typeface="Georgia" pitchFamily="18" charset="0"/>
              </a:rPr>
              <a:t>Copyright 2010  M. J. Guincho</a:t>
            </a:r>
          </a:p>
        </p:txBody>
      </p:sp>
      <p:sp>
        <p:nvSpPr>
          <p:cNvPr id="7" name="TextBox 6"/>
          <p:cNvSpPr txBox="1"/>
          <p:nvPr/>
        </p:nvSpPr>
        <p:spPr>
          <a:xfrm>
            <a:off x="6135661" y="2057400"/>
            <a:ext cx="685800" cy="307777"/>
          </a:xfrm>
          <a:prstGeom prst="rect">
            <a:avLst/>
          </a:prstGeom>
          <a:noFill/>
        </p:spPr>
        <p:txBody>
          <a:bodyPr wrap="square" rtlCol="0">
            <a:spAutoFit/>
          </a:bodyPr>
          <a:lstStyle/>
          <a:p>
            <a:r>
              <a:rPr lang="en-US" sz="1400" dirty="0"/>
              <a:t>4</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8667207"/>
      </p:ext>
    </p:extLst>
  </p:cSld>
  <p:clrMapOvr>
    <a:masterClrMapping/>
  </p:clrMapOvr>
  <mc:AlternateContent xmlns:mc="http://schemas.openxmlformats.org/markup-compatibility/2006" xmlns:p14="http://schemas.microsoft.com/office/powerpoint/2010/main">
    <mc:Choice Requires="p14">
      <p:transition spd="slow" p14:dur="2000" advTm="71522"/>
    </mc:Choice>
    <mc:Fallback xmlns:mv="urn:schemas-microsoft-com:mac:vml" xmlns="">
      <p:transition spd="slow" advTm="7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1395</TotalTime>
  <Words>2474</Words>
  <Application>Microsoft Office PowerPoint</Application>
  <PresentationFormat>On-screen Show (4:3)</PresentationFormat>
  <Paragraphs>187</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vt:lpstr>
      <vt:lpstr>Courier New</vt:lpstr>
      <vt:lpstr>Georgia</vt:lpstr>
      <vt:lpstr>Wingdings</vt:lpstr>
      <vt:lpstr>Adjacency</vt:lpstr>
      <vt:lpstr>Communicating with your Child’s Teachers</vt:lpstr>
      <vt:lpstr>Table of Contents</vt:lpstr>
      <vt:lpstr>Glossary</vt:lpstr>
      <vt:lpstr>Positive Behavioral Intervention and Support</vt:lpstr>
      <vt:lpstr>Levels of Support</vt:lpstr>
      <vt:lpstr>PBIS and Parents</vt:lpstr>
      <vt:lpstr>Parents</vt:lpstr>
      <vt:lpstr>The Empowerment Program</vt:lpstr>
      <vt:lpstr>3 Ways to Become  Empowered</vt:lpstr>
      <vt:lpstr>Empowerment, continued</vt:lpstr>
      <vt:lpstr> Importance of Communication</vt:lpstr>
      <vt:lpstr> Ways to Communicate</vt:lpstr>
      <vt:lpstr>Myth or Fact</vt:lpstr>
      <vt:lpstr>References</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Communicating with your Child’s Teachers</dc:title>
  <dc:creator>RALPH</dc:creator>
  <cp:lastModifiedBy>Covaleski, Kylea Joyce</cp:lastModifiedBy>
  <cp:revision>18</cp:revision>
  <dcterms:created xsi:type="dcterms:W3CDTF">2011-07-25T17:22:45Z</dcterms:created>
  <dcterms:modified xsi:type="dcterms:W3CDTF">2019-08-31T16:14:49Z</dcterms:modified>
</cp:coreProperties>
</file>