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2" r:id="rId1"/>
  </p:sldMasterIdLst>
  <p:notesMasterIdLst>
    <p:notesMasterId r:id="rId20"/>
  </p:notesMasterIdLst>
  <p:handoutMasterIdLst>
    <p:handoutMasterId r:id="rId21"/>
  </p:handoutMasterIdLst>
  <p:sldIdLst>
    <p:sldId id="256" r:id="rId2"/>
    <p:sldId id="257" r:id="rId3"/>
    <p:sldId id="258" r:id="rId4"/>
    <p:sldId id="259" r:id="rId5"/>
    <p:sldId id="262" r:id="rId6"/>
    <p:sldId id="260" r:id="rId7"/>
    <p:sldId id="261" r:id="rId8"/>
    <p:sldId id="263" r:id="rId9"/>
    <p:sldId id="264" r:id="rId10"/>
    <p:sldId id="266" r:id="rId11"/>
    <p:sldId id="265" r:id="rId12"/>
    <p:sldId id="267" r:id="rId13"/>
    <p:sldId id="268" r:id="rId14"/>
    <p:sldId id="269" r:id="rId15"/>
    <p:sldId id="270" r:id="rId16"/>
    <p:sldId id="274" r:id="rId17"/>
    <p:sldId id="272" r:id="rId18"/>
    <p:sldId id="273"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801" autoAdjust="0"/>
  </p:normalViewPr>
  <p:slideViewPr>
    <p:cSldViewPr snapToGrid="0" snapToObjects="1">
      <p:cViewPr varScale="1">
        <p:scale>
          <a:sx n="55" d="100"/>
          <a:sy n="55" d="100"/>
        </p:scale>
        <p:origin x="1752"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EC711C2-1A5E-6847-88D4-94014F64AF3E}" type="datetimeFigureOut">
              <a:rPr lang="en-US" smtClean="0"/>
              <a:pPr/>
              <a:t>8/31/2019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77D64D1-698E-2B46-9715-D8F555A48ECB}"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72013D-4972-E34D-857D-F3CD36C8C8DB}" type="datetimeFigureOut">
              <a:rPr lang="en-US" smtClean="0"/>
              <a:pPr/>
              <a:t>8/31/2019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BBC128-02E2-7541-8A63-AB4B542676EE}"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Thank you for taking the time</a:t>
            </a:r>
            <a:r>
              <a:rPr lang="en-US" baseline="0" dirty="0"/>
              <a:t> to look over this presentation. </a:t>
            </a:r>
            <a:r>
              <a:rPr lang="en-US" dirty="0"/>
              <a:t>Recording</a:t>
            </a:r>
            <a:r>
              <a:rPr lang="en-US" baseline="0" dirty="0"/>
              <a:t> behaviors can seem like a scary and time consuming task. It is easy to assume that these methods are only for teachers, but they’re not!  You can learn to use them, too! The following is a brief guide to latency and interval recording. </a:t>
            </a:r>
            <a:endParaRPr lang="en-US" dirty="0"/>
          </a:p>
        </p:txBody>
      </p:sp>
      <p:sp>
        <p:nvSpPr>
          <p:cNvPr id="4" name="Slide Number Placeholder 3"/>
          <p:cNvSpPr>
            <a:spLocks noGrp="1"/>
          </p:cNvSpPr>
          <p:nvPr>
            <p:ph type="sldNum" sz="quarter" idx="10"/>
          </p:nvPr>
        </p:nvSpPr>
        <p:spPr/>
        <p:txBody>
          <a:bodyPr/>
          <a:lstStyle/>
          <a:p>
            <a:fld id="{8BBBC128-02E2-7541-8A63-AB4B542676EE}"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Recording response</a:t>
            </a:r>
            <a:r>
              <a:rPr lang="en-US" baseline="0" dirty="0"/>
              <a:t> latency is a straight forward method of behavior recording. However, it is important to keep your findings organized. Here is an example of a chart layout commonly used to record latency data.  When you begin recording, write the date, the time that you asked your child to do something, the time that your child did it, and then subtract those two numbers to find your latency. After you have done several observations, you will be able to see whether the behavior has gotten better, worse, or stayed the same by looking at the latency times that you wrote in the last columns. For a detailed guideline of steps for this chart, as well as a completed version, you can turn to the study guide that accompanies this presentation.</a:t>
            </a:r>
          </a:p>
          <a:p>
            <a:endParaRPr lang="en-US" dirty="0"/>
          </a:p>
        </p:txBody>
      </p:sp>
      <p:sp>
        <p:nvSpPr>
          <p:cNvPr id="4" name="Slide Number Placeholder 3"/>
          <p:cNvSpPr>
            <a:spLocks noGrp="1"/>
          </p:cNvSpPr>
          <p:nvPr>
            <p:ph type="sldNum" sz="quarter" idx="10"/>
          </p:nvPr>
        </p:nvSpPr>
        <p:spPr/>
        <p:txBody>
          <a:bodyPr/>
          <a:lstStyle/>
          <a:p>
            <a:fld id="{8BBBC128-02E2-7541-8A63-AB4B542676EE}"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a:t>
            </a:r>
            <a:r>
              <a:rPr lang="en-US" baseline="0" dirty="0"/>
              <a:t> is a list of some basic do’s and don’ts that may help you when you are going to begin latency recording. First, record your child’s behavior often. Find a time in the day that you know you’ll be able to take a couple of minutes to record behavior. For Jack’s mom, every night when she is going to ask Jack to do his homework, she will also have her timer ready. It is also okay to involve your child in this process. Letting him know that you are beginning to record how long it takes him to follow a direction will get him involved. He may even want to know whether or not his time is getting better! Finally, if your child is showing these same behaviors in other places, such as school, it is a good idea to let your child’s teacher know what you are finding out about the latency response. Giving teachers feedback, as well as getting it yourself, will be helpful in this intervention process. </a:t>
            </a:r>
            <a:endParaRPr lang="en-US" dirty="0"/>
          </a:p>
        </p:txBody>
      </p:sp>
      <p:sp>
        <p:nvSpPr>
          <p:cNvPr id="4" name="Slide Number Placeholder 3"/>
          <p:cNvSpPr>
            <a:spLocks noGrp="1"/>
          </p:cNvSpPr>
          <p:nvPr>
            <p:ph type="sldNum" sz="quarter" idx="10"/>
          </p:nvPr>
        </p:nvSpPr>
        <p:spPr/>
        <p:txBody>
          <a:bodyPr/>
          <a:lstStyle/>
          <a:p>
            <a:fld id="{8BBBC128-02E2-7541-8A63-AB4B542676EE}"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Monica is a kindergarten student</a:t>
            </a:r>
            <a:r>
              <a:rPr lang="en-US" baseline="0" dirty="0"/>
              <a:t> who has spent the majority of her year expressing her anger through hitting. In school, Monica has hit her teachers and her classmates. Monica’s teacher, frustrated about this behavior, contacted her dad asking if she was engaging in the same behavior at home. First, the two discussed when they most often saw these behaviors.</a:t>
            </a:r>
            <a:r>
              <a:rPr lang="en-US" dirty="0"/>
              <a:t>  They also</a:t>
            </a:r>
            <a:r>
              <a:rPr lang="en-US" baseline="0" dirty="0"/>
              <a:t> discussed how it effects Monica and the people around her in either environment. Ms. </a:t>
            </a:r>
            <a:r>
              <a:rPr lang="en-US" baseline="0" dirty="0" err="1"/>
              <a:t>Welton</a:t>
            </a:r>
            <a:r>
              <a:rPr lang="en-US" baseline="0" dirty="0"/>
              <a:t> then gave Monica’s dad some time to discuss any other observations he had made. Ms. </a:t>
            </a:r>
            <a:r>
              <a:rPr lang="en-US" baseline="0" dirty="0" err="1"/>
              <a:t>Welton</a:t>
            </a:r>
            <a:r>
              <a:rPr lang="en-US" baseline="0" dirty="0"/>
              <a:t> suggested using interval recording to record and monitor Monica’s hitting at both home and school</a:t>
            </a:r>
            <a:r>
              <a:rPr lang="en-US" dirty="0"/>
              <a:t>. This will help to understand how serious and frequent the hitting has become. Slightly embarrassed, but glad to have a new plan of action, Monica’s dad got off the phone with Ms. </a:t>
            </a:r>
            <a:r>
              <a:rPr lang="en-US" dirty="0" err="1"/>
              <a:t>Welton</a:t>
            </a:r>
            <a:r>
              <a:rPr lang="en-US" dirty="0"/>
              <a:t> with a plan he was ready to put into action.  </a:t>
            </a:r>
          </a:p>
          <a:p>
            <a:endParaRPr lang="en-US" dirty="0"/>
          </a:p>
        </p:txBody>
      </p:sp>
      <p:sp>
        <p:nvSpPr>
          <p:cNvPr id="4" name="Slide Number Placeholder 3"/>
          <p:cNvSpPr>
            <a:spLocks noGrp="1"/>
          </p:cNvSpPr>
          <p:nvPr>
            <p:ph type="sldNum" sz="quarter" idx="10"/>
          </p:nvPr>
        </p:nvSpPr>
        <p:spPr/>
        <p:txBody>
          <a:bodyPr/>
          <a:lstStyle/>
          <a:p>
            <a:fld id="{8BBBC128-02E2-7541-8A63-AB4B542676EE}"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Interval recording is</a:t>
            </a:r>
            <a:r>
              <a:rPr lang="en-US" baseline="0" dirty="0"/>
              <a:t> a paper with boxes that you mark. The marks show how often a behavior happens (Kerr &amp; Nelson, 2010, </a:t>
            </a:r>
            <a:r>
              <a:rPr lang="en-US" baseline="0" dirty="0" err="1"/>
              <a:t>p</a:t>
            </a:r>
            <a:r>
              <a:rPr lang="en-US" baseline="0" dirty="0"/>
              <a:t>. 152). Behaviors that you will record using interval recording happen a lot and happen fast. Monica is a good example of a child who could benefit from interval recording. Her hitting is happening a lot, and it’s something that is fast and could be hard to count, so her dad could use interval recording.  When using interval recording a period of time is divided up into shorter blocks of time, typically between 5-30 seconds longs. For instance, if you are observing your child for a total of five minutes a day, you would divide that five minutes up in to 30 second intervals. During the time that you are observing, for each time your child hits, you will put an X in the box for that thirty seconds. </a:t>
            </a:r>
            <a:endParaRPr lang="en-US" dirty="0"/>
          </a:p>
        </p:txBody>
      </p:sp>
      <p:sp>
        <p:nvSpPr>
          <p:cNvPr id="4" name="Slide Number Placeholder 3"/>
          <p:cNvSpPr>
            <a:spLocks noGrp="1"/>
          </p:cNvSpPr>
          <p:nvPr>
            <p:ph type="sldNum" sz="quarter" idx="10"/>
          </p:nvPr>
        </p:nvSpPr>
        <p:spPr/>
        <p:txBody>
          <a:bodyPr/>
          <a:lstStyle/>
          <a:p>
            <a:fld id="{8BBBC128-02E2-7541-8A63-AB4B542676EE}"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 is an example of a</a:t>
            </a:r>
            <a:r>
              <a:rPr lang="en-US" baseline="0" dirty="0"/>
              <a:t>n interval recording form. If we were recording for a total length of 1 minute at a time, we could divide our intervals up into 10 second time periods. For this table, each row represents a one minute observational time. Each number, 1-6, represents ten seconds within that minute. For each interval during that minute, if the behavior I am observing occurs within a given interval, I would mark an “X” within that interval. If the behavior does not occur during that interval, I would record an “O”.  At the end of each minute, I am easily able to count the number of “X” marks for that observation. This may seem like a lot of information, but don’t worry! For details on this table, please see the study guide that goes with this presentation. There you will find this chart with a few simple steps that will help you do interval recording at home as well as a completed version of this chart.</a:t>
            </a:r>
            <a:endParaRPr lang="en-US" dirty="0"/>
          </a:p>
        </p:txBody>
      </p:sp>
      <p:sp>
        <p:nvSpPr>
          <p:cNvPr id="4" name="Slide Number Placeholder 3"/>
          <p:cNvSpPr>
            <a:spLocks noGrp="1"/>
          </p:cNvSpPr>
          <p:nvPr>
            <p:ph type="sldNum" sz="quarter" idx="10"/>
          </p:nvPr>
        </p:nvSpPr>
        <p:spPr/>
        <p:txBody>
          <a:bodyPr/>
          <a:lstStyle/>
          <a:p>
            <a:fld id="{8BBBC128-02E2-7541-8A63-AB4B542676EE}"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There</a:t>
            </a:r>
            <a:r>
              <a:rPr lang="en-US" baseline="0" dirty="0"/>
              <a:t> are a few key things to remember when using interval recording. First, remember to use short intervals. Consider the behavior you are recording, if it is a behavior such as yelling out, and the yelling generally lasts more than 10 seconds long at a time, it would be appropriate to use 15 second intervals (Kerr &amp; Nelson, 2010, </a:t>
            </a:r>
            <a:r>
              <a:rPr lang="en-US" baseline="0" dirty="0" err="1"/>
              <a:t>p</a:t>
            </a:r>
            <a:r>
              <a:rPr lang="en-US" baseline="0" dirty="0"/>
              <a:t>. 152). Secondly, because interval recording’s accuracy is dependent on keeping track of your interval times, it is a good idea to have an easily readable stopwatch or watch to use. Trying to count seconds on your own without a watch will only make this recording difficult and inaccurate.</a:t>
            </a:r>
            <a:endParaRPr lang="en-US" dirty="0"/>
          </a:p>
        </p:txBody>
      </p:sp>
      <p:sp>
        <p:nvSpPr>
          <p:cNvPr id="4" name="Slide Number Placeholder 3"/>
          <p:cNvSpPr>
            <a:spLocks noGrp="1"/>
          </p:cNvSpPr>
          <p:nvPr>
            <p:ph type="sldNum" sz="quarter" idx="10"/>
          </p:nvPr>
        </p:nvSpPr>
        <p:spPr/>
        <p:txBody>
          <a:bodyPr/>
          <a:lstStyle/>
          <a:p>
            <a:fld id="{8BBBC128-02E2-7541-8A63-AB4B542676EE}"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Now</a:t>
            </a:r>
            <a:r>
              <a:rPr lang="en-US" baseline="0" dirty="0"/>
              <a:t> take a few moments to look over frequently asked questions about interval and latency recording.</a:t>
            </a:r>
            <a:endParaRPr lang="en-US" dirty="0"/>
          </a:p>
        </p:txBody>
      </p:sp>
      <p:sp>
        <p:nvSpPr>
          <p:cNvPr id="4" name="Slide Number Placeholder 3"/>
          <p:cNvSpPr>
            <a:spLocks noGrp="1"/>
          </p:cNvSpPr>
          <p:nvPr>
            <p:ph type="sldNum" sz="quarter" idx="10"/>
          </p:nvPr>
        </p:nvSpPr>
        <p:spPr/>
        <p:txBody>
          <a:bodyPr/>
          <a:lstStyle/>
          <a:p>
            <a:fld id="{8BBBC128-02E2-7541-8A63-AB4B542676EE}" type="slidenum">
              <a:rPr lang="en-US" smtClean="0"/>
              <a:pPr/>
              <a:t>16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Before</a:t>
            </a:r>
            <a:r>
              <a:rPr lang="en-US" baseline="0" dirty="0"/>
              <a:t> we begin, t</a:t>
            </a:r>
            <a:r>
              <a:rPr lang="en-US" dirty="0"/>
              <a:t>ake</a:t>
            </a:r>
            <a:r>
              <a:rPr lang="en-US" baseline="0" dirty="0"/>
              <a:t> a few moments and look over what we will be talking about during this presentation.</a:t>
            </a:r>
            <a:endParaRPr lang="en-US" dirty="0"/>
          </a:p>
        </p:txBody>
      </p:sp>
      <p:sp>
        <p:nvSpPr>
          <p:cNvPr id="4" name="Slide Number Placeholder 3"/>
          <p:cNvSpPr>
            <a:spLocks noGrp="1"/>
          </p:cNvSpPr>
          <p:nvPr>
            <p:ph type="sldNum" sz="quarter" idx="10"/>
          </p:nvPr>
        </p:nvSpPr>
        <p:spPr/>
        <p:txBody>
          <a:bodyPr/>
          <a:lstStyle/>
          <a:p>
            <a:fld id="{8BBBC128-02E2-7541-8A63-AB4B542676EE}"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Positive Behavior Support,</a:t>
            </a:r>
            <a:r>
              <a:rPr lang="en-US" baseline="0" dirty="0"/>
              <a:t> or PBS, is a positive way of dealing with problem behaviors that uses methods that research has shown to work (Kerr &amp; Nelson, 2010, 6) With PBS, your child’s behaviors and needs are matched with methods that will help them. In order to do this, methods such as child, parent, and teacher interviews are given and information, or data, is collected by methods such as interval and latency recording. Recently, more school systems are adopting School-Wide Positive Behavioral Support, which allows PBS to be implemented throughout their entire schools (Kerr &amp; Nelson, 2010, </a:t>
            </a:r>
            <a:r>
              <a:rPr lang="en-US" baseline="0" dirty="0" err="1"/>
              <a:t>p</a:t>
            </a:r>
            <a:r>
              <a:rPr lang="en-US" baseline="0" dirty="0"/>
              <a:t>. 6). </a:t>
            </a:r>
            <a:endParaRPr lang="en-US" dirty="0"/>
          </a:p>
        </p:txBody>
      </p:sp>
      <p:sp>
        <p:nvSpPr>
          <p:cNvPr id="4" name="Slide Number Placeholder 3"/>
          <p:cNvSpPr>
            <a:spLocks noGrp="1"/>
          </p:cNvSpPr>
          <p:nvPr>
            <p:ph type="sldNum" sz="quarter" idx="10"/>
          </p:nvPr>
        </p:nvSpPr>
        <p:spPr/>
        <p:txBody>
          <a:bodyPr/>
          <a:lstStyle/>
          <a:p>
            <a:fld id="{8BBBC128-02E2-7541-8A63-AB4B542676EE}"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If your child goes to a school that uses School-Wide</a:t>
            </a:r>
            <a:r>
              <a:rPr lang="en-US" baseline="0" dirty="0"/>
              <a:t> Positive Behavior Support, then you are probably already involved. If not, you can still get involved! As a parent, you have lived with and observed important information about your child. When schools and other agencies are working on making a plan that will help your child, your observations and input will give them a perspective that no one else can. This is a key beginning in the creation of a positive plan. In return, being a part of this process will give you information on how use these methods at home. </a:t>
            </a:r>
            <a:endParaRPr lang="en-US" dirty="0"/>
          </a:p>
        </p:txBody>
      </p:sp>
      <p:sp>
        <p:nvSpPr>
          <p:cNvPr id="4" name="Slide Number Placeholder 3"/>
          <p:cNvSpPr>
            <a:spLocks noGrp="1"/>
          </p:cNvSpPr>
          <p:nvPr>
            <p:ph type="sldNum" sz="quarter" idx="10"/>
          </p:nvPr>
        </p:nvSpPr>
        <p:spPr/>
        <p:txBody>
          <a:bodyPr/>
          <a:lstStyle/>
          <a:p>
            <a:fld id="{8BBBC128-02E2-7541-8A63-AB4B542676EE}"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 are</a:t>
            </a:r>
            <a:r>
              <a:rPr lang="en-US" baseline="0" dirty="0"/>
              <a:t> a few terms that may be helpful to you as you navigate through these slides. Baseline means how much and how often the behavior occurs if we don’t stop it (Kerr &amp; Nelson, 2010).  Intervention refers to plans that teachers and parents use to help kids get better (Kerr &amp; Nelson, 2010). Latent is the root word for latency. </a:t>
            </a:r>
            <a:r>
              <a:rPr lang="en-US" sz="1200" b="0" dirty="0">
                <a:solidFill>
                  <a:schemeClr val="tx2">
                    <a:lumMod val="75000"/>
                    <a:lumOff val="25000"/>
                  </a:schemeClr>
                </a:solidFill>
              </a:rPr>
              <a:t>Latent is a period of time that something is inactive, or not happening. Latency recording measures the amount of time a person is “inactive” or does not do what they are asked. </a:t>
            </a:r>
            <a:endParaRPr lang="en-US" b="0" dirty="0"/>
          </a:p>
        </p:txBody>
      </p:sp>
      <p:sp>
        <p:nvSpPr>
          <p:cNvPr id="4" name="Slide Number Placeholder 3"/>
          <p:cNvSpPr>
            <a:spLocks noGrp="1"/>
          </p:cNvSpPr>
          <p:nvPr>
            <p:ph type="sldNum" sz="quarter" idx="10"/>
          </p:nvPr>
        </p:nvSpPr>
        <p:spPr/>
        <p:txBody>
          <a:bodyPr/>
          <a:lstStyle/>
          <a:p>
            <a:fld id="{8BBBC128-02E2-7541-8A63-AB4B542676EE}"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r>
              <a:rPr lang="en-US" baseline="0" dirty="0"/>
              <a:t>Now that you helped your child’s teacher understand more about him, it is time to find out some information on the behavior itself.  One way of seeing whether or not the plan you have started is working is by using behavior recording. This is done before, during, and after you have begun intervention.  The recording that is done before the intervention has started will tell us about the behavior before we have started any work.  For instance, if the behavior we are working on with your child is hitting, our baseline data would be collected by observing how often your child is hitting at least three times before we begin our intervention. The information that we collect during those three observations will make up our baseline data. Later on, after we have started the intervention, more behavior recording will be done. This will show us whether or not the plan we created is working or not. Behavior recording is important for two reasons. First, to find the baseline data. And secondly, to help us watch whether or not the behavior is getting better after we have started our plan.</a:t>
            </a:r>
          </a:p>
          <a:p>
            <a:r>
              <a:rPr lang="en-US" baseline="0" dirty="0"/>
              <a:t>	</a:t>
            </a:r>
            <a:endParaRPr lang="en-US" dirty="0"/>
          </a:p>
        </p:txBody>
      </p:sp>
      <p:sp>
        <p:nvSpPr>
          <p:cNvPr id="4" name="Slide Number Placeholder 3"/>
          <p:cNvSpPr>
            <a:spLocks noGrp="1"/>
          </p:cNvSpPr>
          <p:nvPr>
            <p:ph type="sldNum" sz="quarter" idx="10"/>
          </p:nvPr>
        </p:nvSpPr>
        <p:spPr/>
        <p:txBody>
          <a:bodyPr/>
          <a:lstStyle/>
          <a:p>
            <a:fld id="{8BBBC128-02E2-7541-8A63-AB4B542676EE}"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There</a:t>
            </a:r>
            <a:r>
              <a:rPr lang="en-US" baseline="0" dirty="0"/>
              <a:t> are a variety of ways to record behaviors. For this presentation, we will focus on two useful methods: interval recording and latency recording. Each method works best for certain types of behavior. Choosing the recording technique that will work best for will depend on the behavior that you would like to observe. Let’s look at these two different methods separately.  </a:t>
            </a:r>
            <a:endParaRPr lang="en-US" dirty="0"/>
          </a:p>
        </p:txBody>
      </p:sp>
      <p:sp>
        <p:nvSpPr>
          <p:cNvPr id="4" name="Slide Number Placeholder 3"/>
          <p:cNvSpPr>
            <a:spLocks noGrp="1"/>
          </p:cNvSpPr>
          <p:nvPr>
            <p:ph type="sldNum" sz="quarter" idx="10"/>
          </p:nvPr>
        </p:nvSpPr>
        <p:spPr/>
        <p:txBody>
          <a:bodyPr/>
          <a:lstStyle/>
          <a:p>
            <a:fld id="{8BBBC128-02E2-7541-8A63-AB4B542676EE}"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solidFill>
                  <a:schemeClr val="tx2">
                    <a:lumMod val="75000"/>
                    <a:lumOff val="25000"/>
                  </a:schemeClr>
                </a:solidFill>
              </a:rPr>
              <a:t>It’s Thursday evening in Jack’s house, and once</a:t>
            </a:r>
            <a:r>
              <a:rPr lang="en-US" baseline="0" dirty="0">
                <a:solidFill>
                  <a:schemeClr val="tx2">
                    <a:lumMod val="75000"/>
                    <a:lumOff val="25000"/>
                  </a:schemeClr>
                </a:solidFill>
              </a:rPr>
              <a:t> again, Jack’s mom is asking him to do his reading homework. Much like every other night, he refuses to do so. An eight year old boy half way through his second grade year, Jack has refused to respond to his mom’s requests to do his homework for the last month. “Jack, you’re almost done. Please finish so you can get to bed on time tonight.”  Jack rolls his eyes, puts his head in his hand, and shoves his paper away. “Jack. I mean it. Start working.” His mom is starting to get frustrated now. Jack turns around in his chair, leaving his reading book unattended to on the table. “It’s stupid. I’m not doing it.”  Eventually, after a lot of arguing and pleading, Jack picks up his pencil and scribbles some answers down on his paper. That night, after Jack goes to bed, Jack’s mom wonders to herself, again, “Why is Jack refusing to do his reading work? I want to help, but where do I begin? ”</a:t>
            </a:r>
            <a:endParaRPr lang="en-US" dirty="0">
              <a:solidFill>
                <a:schemeClr val="tx2">
                  <a:lumMod val="75000"/>
                  <a:lumOff val="25000"/>
                </a:schemeClr>
              </a:solidFill>
            </a:endParaRPr>
          </a:p>
          <a:p>
            <a:endParaRPr lang="en-US" dirty="0"/>
          </a:p>
        </p:txBody>
      </p:sp>
      <p:sp>
        <p:nvSpPr>
          <p:cNvPr id="4" name="Slide Number Placeholder 3"/>
          <p:cNvSpPr>
            <a:spLocks noGrp="1"/>
          </p:cNvSpPr>
          <p:nvPr>
            <p:ph type="sldNum" sz="quarter" idx="10"/>
          </p:nvPr>
        </p:nvSpPr>
        <p:spPr/>
        <p:txBody>
          <a:bodyPr/>
          <a:lstStyle/>
          <a:p>
            <a:fld id="{8BBBC128-02E2-7541-8A63-AB4B542676EE}"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Jack’s mom wants to record how long it takes him to respond to her when she asks him to do his reading homework. This is a good example of one that could be measured with latency recording. Latency recording is simply a behavior measurement method that measures how long it takes a child to do what he is asked to do (</a:t>
            </a:r>
            <a:r>
              <a:rPr lang="en-US" baseline="0" dirty="0" err="1"/>
              <a:t>Maag</a:t>
            </a:r>
            <a:r>
              <a:rPr lang="en-US" baseline="0" dirty="0"/>
              <a:t>, 2004). In Jack’s case, his mom could have started a timer when she first asked Jack to start his homework. When Jack picked up his pencil and began his work the timer is stopped. The time that is shown is the response latency. </a:t>
            </a:r>
            <a:endParaRPr lang="en-US" dirty="0"/>
          </a:p>
        </p:txBody>
      </p:sp>
      <p:sp>
        <p:nvSpPr>
          <p:cNvPr id="4" name="Slide Number Placeholder 3"/>
          <p:cNvSpPr>
            <a:spLocks noGrp="1"/>
          </p:cNvSpPr>
          <p:nvPr>
            <p:ph type="sldNum" sz="quarter" idx="10"/>
          </p:nvPr>
        </p:nvSpPr>
        <p:spPr/>
        <p:txBody>
          <a:bodyPr/>
          <a:lstStyle/>
          <a:p>
            <a:fld id="{8BBBC128-02E2-7541-8A63-AB4B542676EE}"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p>
            <a:fld id="{6BB83667-920B-914B-8F96-58D1D145A632}" type="datetime1">
              <a:rPr lang="en-US" smtClean="0"/>
              <a:pPr/>
              <a:t>8/31/2019</a:t>
            </a:fld>
            <a:endParaRPr lang="en-US"/>
          </a:p>
        </p:txBody>
      </p:sp>
      <p:sp>
        <p:nvSpPr>
          <p:cNvPr id="5" name="Footer Placeholder 4"/>
          <p:cNvSpPr>
            <a:spLocks noGrp="1"/>
          </p:cNvSpPr>
          <p:nvPr>
            <p:ph type="ftr" sz="quarter" idx="11"/>
          </p:nvPr>
        </p:nvSpPr>
        <p:spPr/>
        <p:txBody>
          <a:bodyPr/>
          <a:lstStyle/>
          <a:p>
            <a:r>
              <a:rPr lang="en-US"/>
              <a:t>Copyright 2011 J.Wyse</a:t>
            </a:r>
          </a:p>
        </p:txBody>
      </p:sp>
      <p:sp>
        <p:nvSpPr>
          <p:cNvPr id="6" name="Slide Number Placeholder 5"/>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62BE6B-2EEE-A549-80E8-3001012C254D}" type="datetime1">
              <a:rPr lang="en-US" smtClean="0"/>
              <a:pPr/>
              <a:t>8/31/2019</a:t>
            </a:fld>
            <a:endParaRPr lang="en-US"/>
          </a:p>
        </p:txBody>
      </p:sp>
      <p:sp>
        <p:nvSpPr>
          <p:cNvPr id="6" name="Footer Placeholder 5"/>
          <p:cNvSpPr>
            <a:spLocks noGrp="1"/>
          </p:cNvSpPr>
          <p:nvPr>
            <p:ph type="ftr" sz="quarter" idx="11"/>
          </p:nvPr>
        </p:nvSpPr>
        <p:spPr/>
        <p:txBody>
          <a:bodyPr/>
          <a:lstStyle/>
          <a:p>
            <a:r>
              <a:rPr lang="en-US"/>
              <a:t>Copyright 2011 J.Wyse</a:t>
            </a:r>
          </a:p>
        </p:txBody>
      </p:sp>
      <p:sp>
        <p:nvSpPr>
          <p:cNvPr id="7" name="Slide Number Placeholder 6"/>
          <p:cNvSpPr>
            <a:spLocks noGrp="1"/>
          </p:cNvSpPr>
          <p:nvPr>
            <p:ph type="sldNum" sz="quarter" idx="12"/>
          </p:nvPr>
        </p:nvSpPr>
        <p:spPr/>
        <p:txBody>
          <a:bodyPr/>
          <a:lstStyle/>
          <a:p>
            <a:fld id="{7981AD95-BFD0-B547-9E0B-EAF9628CC960}" type="slidenum">
              <a:rPr lang="en-US" smtClean="0"/>
              <a:pPr/>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C3FAECA3-E57C-9E43-B5AA-3541CA997F47}" type="datetime1">
              <a:rPr lang="en-US" smtClean="0"/>
              <a:pPr/>
              <a:t>8/31/2019</a:t>
            </a:fld>
            <a:endParaRPr lang="en-US"/>
          </a:p>
        </p:txBody>
      </p:sp>
      <p:sp>
        <p:nvSpPr>
          <p:cNvPr id="5" name="Footer Placeholder 4"/>
          <p:cNvSpPr>
            <a:spLocks noGrp="1"/>
          </p:cNvSpPr>
          <p:nvPr>
            <p:ph type="ftr" sz="quarter" idx="11"/>
          </p:nvPr>
        </p:nvSpPr>
        <p:spPr/>
        <p:txBody>
          <a:bodyPr/>
          <a:lstStyle/>
          <a:p>
            <a:r>
              <a:rPr lang="en-US"/>
              <a:t>Copyright 2011 J.Wyse</a:t>
            </a:r>
          </a:p>
        </p:txBody>
      </p:sp>
      <p:sp>
        <p:nvSpPr>
          <p:cNvPr id="6" name="Slide Number Placeholder 5"/>
          <p:cNvSpPr>
            <a:spLocks noGrp="1"/>
          </p:cNvSpPr>
          <p:nvPr>
            <p:ph type="sldNum" sz="quarter" idx="12"/>
          </p:nvPr>
        </p:nvSpPr>
        <p:spPr/>
        <p:txBody>
          <a:bodyPr/>
          <a:lstStyle/>
          <a:p>
            <a:fld id="{7981AD95-BFD0-B547-9E0B-EAF9628CC96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1E34EEC9-5E68-1443-B714-B268A5F907FC}" type="datetime1">
              <a:rPr lang="en-US" smtClean="0"/>
              <a:pPr/>
              <a:t>8/31/2019</a:t>
            </a:fld>
            <a:endParaRPr lang="en-US"/>
          </a:p>
        </p:txBody>
      </p:sp>
      <p:sp>
        <p:nvSpPr>
          <p:cNvPr id="5" name="Footer Placeholder 4"/>
          <p:cNvSpPr>
            <a:spLocks noGrp="1"/>
          </p:cNvSpPr>
          <p:nvPr>
            <p:ph type="ftr" sz="quarter" idx="11"/>
          </p:nvPr>
        </p:nvSpPr>
        <p:spPr/>
        <p:txBody>
          <a:bodyPr/>
          <a:lstStyle/>
          <a:p>
            <a:r>
              <a:rPr lang="en-US"/>
              <a:t>Copyright 2011 J.Wyse</a:t>
            </a:r>
          </a:p>
        </p:txBody>
      </p:sp>
      <p:sp>
        <p:nvSpPr>
          <p:cNvPr id="6" name="Slide Number Placeholder 5"/>
          <p:cNvSpPr>
            <a:spLocks noGrp="1"/>
          </p:cNvSpPr>
          <p:nvPr>
            <p:ph type="sldNum" sz="quarter" idx="12"/>
          </p:nvPr>
        </p:nvSpPr>
        <p:spPr/>
        <p:txBody>
          <a:bodyPr/>
          <a:lstStyle/>
          <a:p>
            <a:fld id="{7981AD95-BFD0-B547-9E0B-EAF9628CC96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0673E3FA-7EB7-014C-A372-8C4247A20A2C}" type="datetime1">
              <a:rPr lang="en-US" smtClean="0"/>
              <a:pPr/>
              <a:t>8/31/2019</a:t>
            </a:fld>
            <a:endParaRPr lang="en-US"/>
          </a:p>
        </p:txBody>
      </p:sp>
      <p:sp>
        <p:nvSpPr>
          <p:cNvPr id="5" name="Footer Placeholder 4"/>
          <p:cNvSpPr>
            <a:spLocks noGrp="1"/>
          </p:cNvSpPr>
          <p:nvPr>
            <p:ph type="ftr" sz="quarter" idx="11"/>
          </p:nvPr>
        </p:nvSpPr>
        <p:spPr/>
        <p:txBody>
          <a:bodyPr/>
          <a:lstStyle/>
          <a:p>
            <a:r>
              <a:rPr lang="en-US"/>
              <a:t>Copyright 2011 J.Wyse</a:t>
            </a:r>
          </a:p>
        </p:txBody>
      </p:sp>
      <p:sp>
        <p:nvSpPr>
          <p:cNvPr id="6" name="Slide Number Placeholder 5"/>
          <p:cNvSpPr>
            <a:spLocks noGrp="1"/>
          </p:cNvSpPr>
          <p:nvPr>
            <p:ph type="sldNum" sz="quarter" idx="12"/>
          </p:nvPr>
        </p:nvSpPr>
        <p:spPr/>
        <p:txBody>
          <a:bodyPr/>
          <a:lstStyle/>
          <a:p>
            <a:fld id="{7981AD95-BFD0-B547-9E0B-EAF9628CC96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a:t>Click to edit Master title style</a:t>
            </a:r>
            <a:endParaRPr/>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p>
            <a:fld id="{1995EC33-9DD2-CD42-9B8E-AD096E873046}" type="datetime1">
              <a:rPr lang="en-US" smtClean="0"/>
              <a:pPr/>
              <a:t>8/31/2019</a:t>
            </a:fld>
            <a:endParaRPr lang="en-US"/>
          </a:p>
        </p:txBody>
      </p:sp>
      <p:sp>
        <p:nvSpPr>
          <p:cNvPr id="5" name="Footer Placeholder 4"/>
          <p:cNvSpPr>
            <a:spLocks noGrp="1"/>
          </p:cNvSpPr>
          <p:nvPr>
            <p:ph type="ftr" sz="quarter" idx="11"/>
          </p:nvPr>
        </p:nvSpPr>
        <p:spPr/>
        <p:txBody>
          <a:bodyPr/>
          <a:lstStyle/>
          <a:p>
            <a:r>
              <a:rPr lang="en-US"/>
              <a:t>Copyright 2011 J.Wyse</a:t>
            </a:r>
          </a:p>
        </p:txBody>
      </p:sp>
      <p:sp>
        <p:nvSpPr>
          <p:cNvPr id="6" name="Slide Number Placeholder 5"/>
          <p:cNvSpPr>
            <a:spLocks noGrp="1"/>
          </p:cNvSpPr>
          <p:nvPr>
            <p:ph type="sldNum" sz="quarter" idx="12"/>
          </p:nvPr>
        </p:nvSpPr>
        <p:spPr/>
        <p:txBody>
          <a:bodyPr/>
          <a:lstStyle/>
          <a:p>
            <a:fld id="{B1AA4845-A08A-4DF4-8D99-E2E7B6D41C67}" type="slidenum">
              <a:rPr lang="en-US" smtClean="0"/>
              <a:pPr/>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D4CEA8-57BA-934E-8310-8BC1B4BE2CB2}" type="datetime1">
              <a:rPr lang="en-US" smtClean="0"/>
              <a:pPr/>
              <a:t>8/31/2019</a:t>
            </a:fld>
            <a:endParaRPr lang="en-US"/>
          </a:p>
        </p:txBody>
      </p:sp>
      <p:sp>
        <p:nvSpPr>
          <p:cNvPr id="5" name="Footer Placeholder 4"/>
          <p:cNvSpPr>
            <a:spLocks noGrp="1"/>
          </p:cNvSpPr>
          <p:nvPr>
            <p:ph type="ftr" sz="quarter" idx="11"/>
          </p:nvPr>
        </p:nvSpPr>
        <p:spPr/>
        <p:txBody>
          <a:bodyPr/>
          <a:lstStyle/>
          <a:p>
            <a:r>
              <a:rPr lang="en-US"/>
              <a:t>Copyright 2011 J.Wyse</a:t>
            </a:r>
          </a:p>
        </p:txBody>
      </p:sp>
      <p:sp>
        <p:nvSpPr>
          <p:cNvPr id="6" name="Slide Number Placeholder 5"/>
          <p:cNvSpPr>
            <a:spLocks noGrp="1"/>
          </p:cNvSpPr>
          <p:nvPr>
            <p:ph type="sldNum" sz="quarter" idx="12"/>
          </p:nvPr>
        </p:nvSpPr>
        <p:spPr/>
        <p:txBody>
          <a:bodyPr/>
          <a:lstStyle/>
          <a:p>
            <a:fld id="{B1AA4845-A08A-4DF4-8D99-E2E7B6D41C67}" type="slidenum">
              <a: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63DE6052-3F6D-C94E-8260-E0AD5CEBD16D}" type="datetime1">
              <a:rPr lang="en-US" smtClean="0"/>
              <a:pPr/>
              <a:t>8/31/2019</a:t>
            </a:fld>
            <a:endParaRPr lang="en-US"/>
          </a:p>
        </p:txBody>
      </p:sp>
      <p:sp>
        <p:nvSpPr>
          <p:cNvPr id="6" name="Footer Placeholder 5"/>
          <p:cNvSpPr>
            <a:spLocks noGrp="1"/>
          </p:cNvSpPr>
          <p:nvPr>
            <p:ph type="ftr" sz="quarter" idx="11"/>
          </p:nvPr>
        </p:nvSpPr>
        <p:spPr/>
        <p:txBody>
          <a:bodyPr/>
          <a:lstStyle/>
          <a:p>
            <a:r>
              <a:rPr lang="en-US"/>
              <a:t>Copyright 2011 J.Wyse</a:t>
            </a:r>
          </a:p>
        </p:txBody>
      </p:sp>
      <p:sp>
        <p:nvSpPr>
          <p:cNvPr id="7" name="Slide Number Placeholder 6"/>
          <p:cNvSpPr>
            <a:spLocks noGrp="1"/>
          </p:cNvSpPr>
          <p:nvPr>
            <p:ph type="sldNum" sz="quarter" idx="12"/>
          </p:nvPr>
        </p:nvSpPr>
        <p:spPr/>
        <p:txBody>
          <a:bodyPr/>
          <a:lstStyle/>
          <a:p>
            <a:fld id="{7981AD95-BFD0-B547-9E0B-EAF9628CC96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C85F23CF-6500-E047-98CE-C49C0D57A161}" type="datetime1">
              <a:rPr lang="en-US" smtClean="0"/>
              <a:pPr/>
              <a:t>8/31/2019</a:t>
            </a:fld>
            <a:endParaRPr lang="en-US"/>
          </a:p>
        </p:txBody>
      </p:sp>
      <p:sp>
        <p:nvSpPr>
          <p:cNvPr id="8" name="Footer Placeholder 7"/>
          <p:cNvSpPr>
            <a:spLocks noGrp="1"/>
          </p:cNvSpPr>
          <p:nvPr>
            <p:ph type="ftr" sz="quarter" idx="11"/>
          </p:nvPr>
        </p:nvSpPr>
        <p:spPr/>
        <p:txBody>
          <a:bodyPr/>
          <a:lstStyle/>
          <a:p>
            <a:r>
              <a:rPr lang="en-US"/>
              <a:t>Copyright 2011 J.Wyse</a:t>
            </a:r>
          </a:p>
        </p:txBody>
      </p:sp>
      <p:sp>
        <p:nvSpPr>
          <p:cNvPr id="9" name="Slide Number Placeholder 8"/>
          <p:cNvSpPr>
            <a:spLocks noGrp="1"/>
          </p:cNvSpPr>
          <p:nvPr>
            <p:ph type="sldNum" sz="quarter" idx="12"/>
          </p:nvPr>
        </p:nvSpPr>
        <p:spPr/>
        <p:txBody>
          <a:bodyPr/>
          <a:lstStyle/>
          <a:p>
            <a:fld id="{7981AD95-BFD0-B547-9E0B-EAF9628CC96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51F637B5-C847-B945-9BFF-B5A90A9831AB}" type="datetime1">
              <a:rPr lang="en-US" smtClean="0"/>
              <a:pPr/>
              <a:t>8/31/2019</a:t>
            </a:fld>
            <a:endParaRPr lang="en-US"/>
          </a:p>
        </p:txBody>
      </p:sp>
      <p:sp>
        <p:nvSpPr>
          <p:cNvPr id="4" name="Footer Placeholder 3"/>
          <p:cNvSpPr>
            <a:spLocks noGrp="1"/>
          </p:cNvSpPr>
          <p:nvPr>
            <p:ph type="ftr" sz="quarter" idx="11"/>
          </p:nvPr>
        </p:nvSpPr>
        <p:spPr/>
        <p:txBody>
          <a:bodyPr/>
          <a:lstStyle/>
          <a:p>
            <a:r>
              <a:rPr lang="en-US"/>
              <a:t>Copyright 2011 J.Wyse</a:t>
            </a:r>
          </a:p>
        </p:txBody>
      </p:sp>
      <p:sp>
        <p:nvSpPr>
          <p:cNvPr id="5" name="Slide Number Placeholder 4"/>
          <p:cNvSpPr>
            <a:spLocks noGrp="1"/>
          </p:cNvSpPr>
          <p:nvPr>
            <p:ph type="sldNum" sz="quarter" idx="12"/>
          </p:nvPr>
        </p:nvSpPr>
        <p:spPr/>
        <p:txBody>
          <a:bodyPr/>
          <a:lstStyle/>
          <a:p>
            <a:fld id="{7981AD95-BFD0-B547-9E0B-EAF9628CC96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53039A-0E7E-CE4C-9463-B5BC3125B67D}" type="datetime1">
              <a:rPr lang="en-US" smtClean="0"/>
              <a:pPr/>
              <a:t>8/31/2019</a:t>
            </a:fld>
            <a:endParaRPr lang="en-US"/>
          </a:p>
        </p:txBody>
      </p:sp>
      <p:sp>
        <p:nvSpPr>
          <p:cNvPr id="3" name="Footer Placeholder 2"/>
          <p:cNvSpPr>
            <a:spLocks noGrp="1"/>
          </p:cNvSpPr>
          <p:nvPr>
            <p:ph type="ftr" sz="quarter" idx="11"/>
          </p:nvPr>
        </p:nvSpPr>
        <p:spPr/>
        <p:txBody>
          <a:bodyPr/>
          <a:lstStyle/>
          <a:p>
            <a:r>
              <a:rPr lang="en-US"/>
              <a:t>Copyright 2011 J.Wyse</a:t>
            </a:r>
          </a:p>
        </p:txBody>
      </p:sp>
      <p:sp>
        <p:nvSpPr>
          <p:cNvPr id="4" name="Slide Number Placeholder 3"/>
          <p:cNvSpPr>
            <a:spLocks noGrp="1"/>
          </p:cNvSpPr>
          <p:nvPr>
            <p:ph type="sldNum" sz="quarter" idx="12"/>
          </p:nvPr>
        </p:nvSpPr>
        <p:spPr/>
        <p:txBody>
          <a:bodyPr/>
          <a:lstStyle/>
          <a:p>
            <a:fld id="{7981AD95-BFD0-B547-9E0B-EAF9628CC96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86B0FC-70C0-AE43-A668-0149AF9426A6}" type="datetime1">
              <a:rPr lang="en-US" smtClean="0"/>
              <a:pPr/>
              <a:t>8/31/2019</a:t>
            </a:fld>
            <a:endParaRPr lang="en-US"/>
          </a:p>
        </p:txBody>
      </p:sp>
      <p:sp>
        <p:nvSpPr>
          <p:cNvPr id="6" name="Footer Placeholder 5"/>
          <p:cNvSpPr>
            <a:spLocks noGrp="1"/>
          </p:cNvSpPr>
          <p:nvPr>
            <p:ph type="ftr" sz="quarter" idx="11"/>
          </p:nvPr>
        </p:nvSpPr>
        <p:spPr/>
        <p:txBody>
          <a:bodyPr/>
          <a:lstStyle/>
          <a:p>
            <a:r>
              <a:rPr lang="en-US"/>
              <a:t>Copyright 2011 J.Wyse</a:t>
            </a:r>
          </a:p>
        </p:txBody>
      </p:sp>
      <p:sp>
        <p:nvSpPr>
          <p:cNvPr id="7" name="Slide Number Placeholder 6"/>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414E419A-794A-154A-9041-9B11DC210308}" type="datetime1">
              <a:rPr lang="en-US" smtClean="0"/>
              <a:pPr/>
              <a:t>8/31/2019</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r>
              <a:rPr lang="en-US"/>
              <a:t>Copyright 2011 J.Wyse</a:t>
            </a:r>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7981AD95-BFD0-B547-9E0B-EAF9628CC96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Lst>
  <p:hf hdr="0" dt="0"/>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audio2.wav"/><Relationship Id="rId1" Type="http://schemas.openxmlformats.org/officeDocument/2006/relationships/audio" Target="../media/audio1.wav"/><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audio" Target="file:///\\localhost\Users\JennyMac\Documents\ADP\Behavior%20Instruction:Intervention\recordings\10.wav" TargetMode="Externa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audio" Target="file:///\\localhost\Users\JennyMac\Documents\ADP\Behavior%20Instruction:Intervention\recordings\11.wav" TargetMode="External"/><Relationship Id="rId5" Type="http://schemas.openxmlformats.org/officeDocument/2006/relationships/image" Target="../media/image3.png"/><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audio" Target="file:///\\localhost\Users\JennyMac\Documents\ADP\Behavior%20Instruction:Intervention\recordings\12.wav" TargetMode="External"/><Relationship Id="rId5" Type="http://schemas.openxmlformats.org/officeDocument/2006/relationships/image" Target="../media/image3.png"/><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audio" Target="file:///\\localhost\Users\JennyMac\Documents\ADP\Behavior%20Instruction:Intervention\recordings\13.wav" TargetMode="Externa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audio" Target="file:///\\localhost\Users\JennyMac\Documents\ADP\Behavior%20Instruction:Intervention\recordings\14.wav" TargetMode="Externa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audio" Target="file:///\\localhost\Users\JennyMac\Documents\ADP\Behavior%20Instruction:Intervention\recordings\15.wav" TargetMode="Externa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audio" Target="file:///\\localhost\Users\JennyMac\Documents\ADP\Behavior%20Instruction:Intervention\recordings\16.wav" TargetMode="Externa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audio" Target="../media/audio3.wav"/><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audio" Target="../media/audio4.wav"/><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media/audio5.wav"/><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audio" Target="../media/audio6.wav"/><Relationship Id="rId5" Type="http://schemas.openxmlformats.org/officeDocument/2006/relationships/image" Target="../media/image3.pn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audio" Target="file:///\\localhost\Users\JennyMac\Documents\ADP\Behavior%20Instruction:Intervention\recordings\6.wav" TargetMode="Externa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audio" Target="file:///\\localhost\Users\JennyMac\Documents\ADP\Behavior%20Instruction:Intervention\recordings\7.wav" TargetMode="Externa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audio" Target="file:///\\localhost\Users\JennyMac\Documents\ADP\Behavior%20Instruction:Intervention\recordings\8.wav" TargetMode="External"/><Relationship Id="rId5" Type="http://schemas.openxmlformats.org/officeDocument/2006/relationships/image" Target="../media/image3.pn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audio" Target="file:///\\localhost\Users\JennyMac\Documents\ADP\Behavior%20Instruction:Intervention\recordings\9.wav" TargetMode="Externa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appy Kid.jpg"/>
          <p:cNvPicPr>
            <a:picLocks noChangeAspect="1"/>
          </p:cNvPicPr>
          <p:nvPr/>
        </p:nvPicPr>
        <p:blipFill>
          <a:blip r:embed="rId5">
            <a:alphaModFix amt="60000"/>
          </a:blip>
          <a:stretch>
            <a:fillRect/>
          </a:stretch>
        </p:blipFill>
        <p:spPr>
          <a:xfrm>
            <a:off x="0" y="-514233"/>
            <a:ext cx="9144000" cy="6096000"/>
          </a:xfrm>
          <a:prstGeom prst="rect">
            <a:avLst/>
          </a:prstGeom>
          <a:effectLst/>
        </p:spPr>
      </p:pic>
      <p:sp>
        <p:nvSpPr>
          <p:cNvPr id="2" name="Title 1"/>
          <p:cNvSpPr>
            <a:spLocks noGrp="1"/>
          </p:cNvSpPr>
          <p:nvPr>
            <p:ph type="ctrTitle"/>
          </p:nvPr>
        </p:nvSpPr>
        <p:spPr>
          <a:xfrm>
            <a:off x="167090" y="1020636"/>
            <a:ext cx="2778125" cy="3736268"/>
          </a:xfrm>
        </p:spPr>
        <p:txBody>
          <a:bodyPr>
            <a:noAutofit/>
          </a:bodyPr>
          <a:lstStyle/>
          <a:p>
            <a:r>
              <a:rPr lang="en-US" sz="4000" b="1" dirty="0">
                <a:solidFill>
                  <a:schemeClr val="bg2">
                    <a:lumMod val="10000"/>
                  </a:schemeClr>
                </a:solidFill>
                <a:latin typeface="Big Caslon"/>
                <a:cs typeface="Big Caslon"/>
              </a:rPr>
              <a:t>Latency and Interval Recording for Parents</a:t>
            </a:r>
          </a:p>
        </p:txBody>
      </p:sp>
      <p:sp>
        <p:nvSpPr>
          <p:cNvPr id="9" name="TextBox 8"/>
          <p:cNvSpPr txBox="1"/>
          <p:nvPr/>
        </p:nvSpPr>
        <p:spPr>
          <a:xfrm>
            <a:off x="5959174" y="5717463"/>
            <a:ext cx="3184826" cy="923330"/>
          </a:xfrm>
          <a:prstGeom prst="rect">
            <a:avLst/>
          </a:prstGeom>
          <a:noFill/>
        </p:spPr>
        <p:txBody>
          <a:bodyPr wrap="square" rtlCol="0">
            <a:spAutoFit/>
          </a:bodyPr>
          <a:lstStyle/>
          <a:p>
            <a:r>
              <a:rPr lang="en-US" dirty="0"/>
              <a:t>Jennifer Wyse</a:t>
            </a:r>
          </a:p>
          <a:p>
            <a:r>
              <a:rPr lang="en-US" dirty="0"/>
              <a:t>University of Pittsburgh</a:t>
            </a:r>
          </a:p>
          <a:p>
            <a:endParaRPr lang="en-US" dirty="0"/>
          </a:p>
        </p:txBody>
      </p:sp>
      <p:sp>
        <p:nvSpPr>
          <p:cNvPr id="10" name="Footer Placeholder 9"/>
          <p:cNvSpPr>
            <a:spLocks noGrp="1"/>
          </p:cNvSpPr>
          <p:nvPr>
            <p:ph type="ftr" sz="quarter" idx="11"/>
          </p:nvPr>
        </p:nvSpPr>
        <p:spPr/>
        <p:txBody>
          <a:bodyPr/>
          <a:lstStyle/>
          <a:p>
            <a:r>
              <a:rPr lang="en-US"/>
              <a:t>Copyright 2011 J.Wyse</a:t>
            </a:r>
          </a:p>
        </p:txBody>
      </p:sp>
      <p:pic>
        <p:nvPicPr>
          <p:cNvPr id="7" name="Recorded Sound">
            <a:hlinkClick r:id="" action="ppaction://media"/>
          </p:cNvPr>
          <p:cNvPicPr>
            <a:picLocks noRot="1" noChangeAspect="1"/>
          </p:cNvPicPr>
          <p:nvPr>
            <a:wavAudioFile r:embed="rId1" name="Recorded Sound"/>
          </p:nvPr>
        </p:nvPicPr>
        <p:blipFill>
          <a:blip r:embed="rId6"/>
          <a:stretch>
            <a:fillRect/>
          </a:stretch>
        </p:blipFill>
        <p:spPr>
          <a:xfrm>
            <a:off x="4430713" y="3287713"/>
            <a:ext cx="282575" cy="282575"/>
          </a:xfrm>
          <a:prstGeom prst="rect">
            <a:avLst/>
          </a:prstGeom>
        </p:spPr>
      </p:pic>
      <p:pic>
        <p:nvPicPr>
          <p:cNvPr id="11" name="Recorded Sound">
            <a:hlinkClick r:id="" action="ppaction://media"/>
          </p:cNvPr>
          <p:cNvPicPr>
            <a:picLocks noRot="1" noChangeAspect="1"/>
          </p:cNvPicPr>
          <p:nvPr>
            <a:wavAudioFile r:embed="rId2" name="Recorded Sound"/>
          </p:nvPr>
        </p:nvPicPr>
        <p:blipFill>
          <a:blip r:embed="rId6"/>
          <a:stretch>
            <a:fillRect/>
          </a:stretch>
        </p:blipFill>
        <p:spPr>
          <a:xfrm>
            <a:off x="4430713" y="3287713"/>
            <a:ext cx="282575" cy="282575"/>
          </a:xfrm>
          <a:prstGeom prst="rect">
            <a:avLst/>
          </a:prstGeom>
        </p:spPr>
      </p:pic>
      <p:sp>
        <p:nvSpPr>
          <p:cNvPr id="12" name="Subtitle 11"/>
          <p:cNvSpPr>
            <a:spLocks noGrp="1"/>
          </p:cNvSpPr>
          <p:nvPr>
            <p:ph type="subTitle" idx="1"/>
          </p:nvPr>
        </p:nvSpPr>
        <p:spPr/>
        <p:txBody>
          <a:bodyPr/>
          <a:lstStyle/>
          <a:p>
            <a:endParaRPr lang="en-US" dirty="0"/>
          </a:p>
        </p:txBody>
      </p:sp>
      <p:sp>
        <p:nvSpPr>
          <p:cNvPr id="13" name="TextBox 12"/>
          <p:cNvSpPr txBox="1"/>
          <p:nvPr/>
        </p:nvSpPr>
        <p:spPr>
          <a:xfrm>
            <a:off x="4713288" y="3287713"/>
            <a:ext cx="3947633" cy="369332"/>
          </a:xfrm>
          <a:prstGeom prst="rect">
            <a:avLst/>
          </a:prstGeom>
          <a:noFill/>
        </p:spPr>
        <p:txBody>
          <a:bodyPr wrap="square" rtlCol="0">
            <a:spAutoFit/>
          </a:bodyPr>
          <a:lstStyle/>
          <a:p>
            <a:r>
              <a:rPr lang="en-US" dirty="0"/>
              <a:t>Click on speaker to hear narration.</a:t>
            </a:r>
          </a:p>
        </p:txBody>
      </p:sp>
    </p:spTree>
  </p:cSld>
  <p:clrMapOvr>
    <a:masterClrMapping/>
  </p:clrMapOvr>
  <p:transition>
    <p:push dir="d"/>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0"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9000" fill="hold"/>
                                        <p:tgtEl>
                                          <p:spTgt spid="11"/>
                                        </p:tgtEl>
                                      </p:cBhvr>
                                    </p:cmd>
                                  </p:childTnLst>
                                </p:cTn>
                              </p:par>
                            </p:childTnLst>
                          </p:cTn>
                        </p:par>
                      </p:childTnLst>
                    </p:cTn>
                  </p:par>
                </p:childTnLst>
              </p:cTn>
              <p:nextCondLst>
                <p:cond evt="onClick" delay="0">
                  <p:tgtEl>
                    <p:spTgt spid="11"/>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Latency Recording:</a:t>
            </a:r>
            <a:br>
              <a:rPr lang="en-US" dirty="0"/>
            </a:br>
            <a:r>
              <a:rPr lang="en-US" sz="3200" dirty="0"/>
              <a:t>What it Looks Like</a:t>
            </a:r>
          </a:p>
        </p:txBody>
      </p:sp>
      <p:graphicFrame>
        <p:nvGraphicFramePr>
          <p:cNvPr id="6" name="Content Placeholder 5"/>
          <p:cNvGraphicFramePr>
            <a:graphicFrameLocks noGrp="1"/>
          </p:cNvGraphicFramePr>
          <p:nvPr>
            <p:ph idx="1"/>
          </p:nvPr>
        </p:nvGraphicFramePr>
        <p:xfrm>
          <a:off x="1464086" y="1904862"/>
          <a:ext cx="6433820" cy="3439750"/>
        </p:xfrm>
        <a:graphic>
          <a:graphicData uri="http://schemas.openxmlformats.org/drawingml/2006/table">
            <a:tbl>
              <a:tblPr firstRow="1" bandRow="1">
                <a:tableStyleId>{5940675A-B579-460E-94D1-54222C63F5DA}</a:tableStyleId>
              </a:tblPr>
              <a:tblGrid>
                <a:gridCol w="1608455">
                  <a:extLst>
                    <a:ext uri="{9D8B030D-6E8A-4147-A177-3AD203B41FA5}">
                      <a16:colId xmlns:a16="http://schemas.microsoft.com/office/drawing/2014/main" val="20000"/>
                    </a:ext>
                  </a:extLst>
                </a:gridCol>
                <a:gridCol w="1608455">
                  <a:extLst>
                    <a:ext uri="{9D8B030D-6E8A-4147-A177-3AD203B41FA5}">
                      <a16:colId xmlns:a16="http://schemas.microsoft.com/office/drawing/2014/main" val="20001"/>
                    </a:ext>
                  </a:extLst>
                </a:gridCol>
                <a:gridCol w="1608455">
                  <a:extLst>
                    <a:ext uri="{9D8B030D-6E8A-4147-A177-3AD203B41FA5}">
                      <a16:colId xmlns:a16="http://schemas.microsoft.com/office/drawing/2014/main" val="20002"/>
                    </a:ext>
                  </a:extLst>
                </a:gridCol>
                <a:gridCol w="1608455">
                  <a:extLst>
                    <a:ext uri="{9D8B030D-6E8A-4147-A177-3AD203B41FA5}">
                      <a16:colId xmlns:a16="http://schemas.microsoft.com/office/drawing/2014/main" val="20003"/>
                    </a:ext>
                  </a:extLst>
                </a:gridCol>
              </a:tblGrid>
              <a:tr h="687950">
                <a:tc>
                  <a:txBody>
                    <a:bodyPr/>
                    <a:lstStyle/>
                    <a:p>
                      <a:r>
                        <a:rPr lang="en-US" dirty="0"/>
                        <a:t> Date</a:t>
                      </a:r>
                    </a:p>
                  </a:txBody>
                  <a:tcPr/>
                </a:tc>
                <a:tc>
                  <a:txBody>
                    <a:bodyPr/>
                    <a:lstStyle/>
                    <a:p>
                      <a:r>
                        <a:rPr lang="en-US" dirty="0"/>
                        <a:t>I</a:t>
                      </a:r>
                      <a:r>
                        <a:rPr lang="en-US" baseline="0" dirty="0"/>
                        <a:t> Ask</a:t>
                      </a:r>
                      <a:endParaRPr lang="en-US" dirty="0"/>
                    </a:p>
                  </a:txBody>
                  <a:tcPr/>
                </a:tc>
                <a:tc>
                  <a:txBody>
                    <a:bodyPr/>
                    <a:lstStyle/>
                    <a:p>
                      <a:r>
                        <a:rPr lang="en-US" dirty="0"/>
                        <a:t>Child Did It</a:t>
                      </a:r>
                    </a:p>
                  </a:txBody>
                  <a:tcPr/>
                </a:tc>
                <a:tc>
                  <a:txBody>
                    <a:bodyPr/>
                    <a:lstStyle/>
                    <a:p>
                      <a:r>
                        <a:rPr lang="en-US" dirty="0"/>
                        <a:t>Latency/</a:t>
                      </a:r>
                    </a:p>
                    <a:p>
                      <a:r>
                        <a:rPr lang="en-US" dirty="0"/>
                        <a:t>How</a:t>
                      </a:r>
                      <a:r>
                        <a:rPr lang="en-US" baseline="0" dirty="0"/>
                        <a:t> Long</a:t>
                      </a:r>
                      <a:endParaRPr lang="en-US" dirty="0"/>
                    </a:p>
                  </a:txBody>
                  <a:tcPr/>
                </a:tc>
                <a:extLst>
                  <a:ext uri="{0D108BD9-81ED-4DB2-BD59-A6C34878D82A}">
                    <a16:rowId xmlns:a16="http://schemas.microsoft.com/office/drawing/2014/main" val="10000"/>
                  </a:ext>
                </a:extLst>
              </a:tr>
              <a:tr h="68795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68795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2"/>
                  </a:ext>
                </a:extLst>
              </a:tr>
              <a:tr h="68795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68795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sp>
        <p:nvSpPr>
          <p:cNvPr id="4" name="Footer Placeholder 3"/>
          <p:cNvSpPr>
            <a:spLocks noGrp="1"/>
          </p:cNvSpPr>
          <p:nvPr>
            <p:ph type="ftr" sz="quarter" idx="11"/>
          </p:nvPr>
        </p:nvSpPr>
        <p:spPr/>
        <p:txBody>
          <a:bodyPr/>
          <a:lstStyle/>
          <a:p>
            <a:r>
              <a:rPr lang="en-US"/>
              <a:t>Copyright 2011 J.Wyse</a:t>
            </a:r>
          </a:p>
        </p:txBody>
      </p:sp>
      <p:sp>
        <p:nvSpPr>
          <p:cNvPr id="5" name="Slide Number Placeholder 4"/>
          <p:cNvSpPr>
            <a:spLocks noGrp="1"/>
          </p:cNvSpPr>
          <p:nvPr>
            <p:ph type="sldNum" sz="quarter" idx="12"/>
          </p:nvPr>
        </p:nvSpPr>
        <p:spPr/>
        <p:txBody>
          <a:bodyPr/>
          <a:lstStyle/>
          <a:p>
            <a:fld id="{7981AD95-BFD0-B547-9E0B-EAF9628CC960}" type="slidenum">
              <a:rPr lang="en-US" smtClean="0"/>
              <a:pPr/>
              <a:t>10</a:t>
            </a:fld>
            <a:endParaRPr lang="en-US"/>
          </a:p>
        </p:txBody>
      </p:sp>
      <p:pic>
        <p:nvPicPr>
          <p:cNvPr id="7" name="10.wav">
            <a:hlinkClick r:id="" action="ppaction://media"/>
          </p:cNvPr>
          <p:cNvPicPr>
            <a:picLocks noRot="1" noChangeAspect="1"/>
          </p:cNvPicPr>
          <p:nvPr>
            <a:audioFile r:link="rId1"/>
          </p:nvPr>
        </p:nvPicPr>
        <p:blipFill>
          <a:blip r:embed="rId4"/>
          <a:stretch>
            <a:fillRect/>
          </a:stretch>
        </p:blipFill>
        <p:spPr>
          <a:xfrm>
            <a:off x="4430713" y="1482431"/>
            <a:ext cx="282575" cy="2825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63"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1215187_43679458.jpg"/>
          <p:cNvPicPr>
            <a:picLocks noChangeAspect="1"/>
          </p:cNvPicPr>
          <p:nvPr/>
        </p:nvPicPr>
        <p:blipFill>
          <a:blip r:embed="rId4">
            <a:alphaModFix amt="65000"/>
          </a:blip>
          <a:stretch>
            <a:fillRect/>
          </a:stretch>
        </p:blipFill>
        <p:spPr>
          <a:xfrm>
            <a:off x="2120986" y="1322321"/>
            <a:ext cx="3405617" cy="2264373"/>
          </a:xfrm>
          <a:prstGeom prst="rect">
            <a:avLst/>
          </a:prstGeom>
        </p:spPr>
      </p:pic>
      <p:sp>
        <p:nvSpPr>
          <p:cNvPr id="2" name="Title 1"/>
          <p:cNvSpPr>
            <a:spLocks noGrp="1"/>
          </p:cNvSpPr>
          <p:nvPr>
            <p:ph type="title"/>
          </p:nvPr>
        </p:nvSpPr>
        <p:spPr/>
        <p:txBody>
          <a:bodyPr/>
          <a:lstStyle/>
          <a:p>
            <a:r>
              <a:rPr lang="en-US" dirty="0"/>
              <a:t>Latency Recording</a:t>
            </a:r>
            <a:endParaRPr lang="en-US" sz="3200" dirty="0"/>
          </a:p>
        </p:txBody>
      </p:sp>
      <p:sp>
        <p:nvSpPr>
          <p:cNvPr id="6" name="Text Placeholder 5"/>
          <p:cNvSpPr>
            <a:spLocks noGrp="1"/>
          </p:cNvSpPr>
          <p:nvPr>
            <p:ph type="body" idx="1"/>
          </p:nvPr>
        </p:nvSpPr>
        <p:spPr>
          <a:xfrm>
            <a:off x="415602" y="1453224"/>
            <a:ext cx="3840480" cy="750887"/>
          </a:xfrm>
        </p:spPr>
        <p:txBody>
          <a:bodyPr/>
          <a:lstStyle/>
          <a:p>
            <a:r>
              <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Do</a:t>
            </a:r>
            <a:endParaRPr lang="en-US" sz="3200" dirty="0">
              <a:solidFill>
                <a:schemeClr val="tx2">
                  <a:lumMod val="75000"/>
                  <a:lumOff val="25000"/>
                </a:schemeClr>
              </a:solidFill>
            </a:endParaRPr>
          </a:p>
        </p:txBody>
      </p:sp>
      <p:sp>
        <p:nvSpPr>
          <p:cNvPr id="7" name="Content Placeholder 6"/>
          <p:cNvSpPr>
            <a:spLocks noGrp="1"/>
          </p:cNvSpPr>
          <p:nvPr>
            <p:ph sz="half" idx="2"/>
          </p:nvPr>
        </p:nvSpPr>
        <p:spPr>
          <a:xfrm>
            <a:off x="348766" y="2347415"/>
            <a:ext cx="3840480" cy="3596185"/>
          </a:xfrm>
        </p:spPr>
        <p:txBody>
          <a:bodyPr>
            <a:normAutofit/>
          </a:bodyPr>
          <a:lstStyle/>
          <a:p>
            <a:r>
              <a:rPr lang="en-US" dirty="0"/>
              <a:t>Record often.</a:t>
            </a:r>
          </a:p>
          <a:p>
            <a:r>
              <a:rPr lang="en-US" dirty="0"/>
              <a:t>Involve your child.</a:t>
            </a:r>
          </a:p>
          <a:p>
            <a:r>
              <a:rPr lang="en-US" dirty="0"/>
              <a:t>Talk to your child’s teacher about what you find.</a:t>
            </a:r>
          </a:p>
        </p:txBody>
      </p:sp>
      <p:sp>
        <p:nvSpPr>
          <p:cNvPr id="8" name="Text Placeholder 7"/>
          <p:cNvSpPr>
            <a:spLocks noGrp="1"/>
          </p:cNvSpPr>
          <p:nvPr>
            <p:ph type="body" sz="quarter" idx="3"/>
          </p:nvPr>
        </p:nvSpPr>
        <p:spPr>
          <a:xfrm>
            <a:off x="4868033" y="1453224"/>
            <a:ext cx="3840480" cy="750887"/>
          </a:xfrm>
        </p:spPr>
        <p:txBody>
          <a:bodyPr/>
          <a:lstStyle/>
          <a:p>
            <a:r>
              <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Don’t</a:t>
            </a:r>
            <a:endParaRPr lang="en-US" sz="3200" dirty="0">
              <a:solidFill>
                <a:srgbClr val="18579B"/>
              </a:solidFill>
            </a:endParaRPr>
          </a:p>
        </p:txBody>
      </p:sp>
      <p:sp>
        <p:nvSpPr>
          <p:cNvPr id="9" name="Content Placeholder 8"/>
          <p:cNvSpPr>
            <a:spLocks noGrp="1"/>
          </p:cNvSpPr>
          <p:nvPr>
            <p:ph sz="quarter" idx="4"/>
          </p:nvPr>
        </p:nvSpPr>
        <p:spPr>
          <a:xfrm>
            <a:off x="4951578" y="2347415"/>
            <a:ext cx="3840480" cy="3596185"/>
          </a:xfrm>
        </p:spPr>
        <p:txBody>
          <a:bodyPr>
            <a:normAutofit fontScale="92500" lnSpcReduction="10000"/>
          </a:bodyPr>
          <a:lstStyle/>
          <a:p>
            <a:r>
              <a:rPr lang="en-US" dirty="0"/>
              <a:t>Don’t become overwhelmed! </a:t>
            </a:r>
          </a:p>
          <a:p>
            <a:endParaRPr lang="en-US" dirty="0"/>
          </a:p>
          <a:p>
            <a:r>
              <a:rPr lang="en-US" dirty="0"/>
              <a:t>Don’t be afraid of allowing your child to know that you are recording behavior.</a:t>
            </a:r>
          </a:p>
          <a:p>
            <a:r>
              <a:rPr lang="en-US" dirty="0"/>
              <a:t>Don’t feel like you are alone in this process! Working with teachers and other professionals will be help both you and them. It’s a team effort!</a:t>
            </a:r>
          </a:p>
        </p:txBody>
      </p:sp>
      <p:sp>
        <p:nvSpPr>
          <p:cNvPr id="4" name="Footer Placeholder 3"/>
          <p:cNvSpPr>
            <a:spLocks noGrp="1"/>
          </p:cNvSpPr>
          <p:nvPr>
            <p:ph type="ftr" sz="quarter" idx="11"/>
          </p:nvPr>
        </p:nvSpPr>
        <p:spPr/>
        <p:txBody>
          <a:bodyPr/>
          <a:lstStyle/>
          <a:p>
            <a:r>
              <a:rPr lang="en-US" dirty="0"/>
              <a:t>Copyright 2011 </a:t>
            </a:r>
            <a:r>
              <a:rPr lang="en-US" dirty="0" err="1"/>
              <a:t>J.Wyse</a:t>
            </a:r>
            <a:endParaRPr lang="en-US" dirty="0"/>
          </a:p>
        </p:txBody>
      </p:sp>
      <p:sp>
        <p:nvSpPr>
          <p:cNvPr id="5" name="Slide Number Placeholder 4"/>
          <p:cNvSpPr>
            <a:spLocks noGrp="1"/>
          </p:cNvSpPr>
          <p:nvPr>
            <p:ph type="sldNum" sz="quarter" idx="12"/>
          </p:nvPr>
        </p:nvSpPr>
        <p:spPr/>
        <p:txBody>
          <a:bodyPr/>
          <a:lstStyle/>
          <a:p>
            <a:fld id="{7981AD95-BFD0-B547-9E0B-EAF9628CC960}" type="slidenum">
              <a:rPr lang="en-US" smtClean="0"/>
              <a:pPr/>
              <a:t>11</a:t>
            </a:fld>
            <a:endParaRPr lang="en-US"/>
          </a:p>
        </p:txBody>
      </p:sp>
      <p:pic>
        <p:nvPicPr>
          <p:cNvPr id="11" name="11.wav">
            <a:hlinkClick r:id="" action="ppaction://media"/>
          </p:cNvPr>
          <p:cNvPicPr>
            <a:picLocks noRot="1" noChangeAspect="1"/>
          </p:cNvPicPr>
          <p:nvPr>
            <a:audioFile r:link="rId1"/>
          </p:nvPr>
        </p:nvPicPr>
        <p:blipFill>
          <a:blip r:embed="rId5"/>
          <a:stretch>
            <a:fillRect/>
          </a:stretch>
        </p:blipFill>
        <p:spPr>
          <a:xfrm>
            <a:off x="7344271" y="1039746"/>
            <a:ext cx="282575" cy="2825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365" fill="hold"/>
                                        <p:tgtEl>
                                          <p:spTgt spid="11"/>
                                        </p:tgtEl>
                                      </p:cBhvr>
                                    </p:cmd>
                                  </p:childTnLst>
                                </p:cTn>
                              </p:par>
                            </p:childTnLst>
                          </p:cTn>
                        </p:par>
                      </p:childTnLst>
                    </p:cTn>
                  </p:par>
                </p:childTnLst>
              </p:cTn>
              <p:nextCondLst>
                <p:cond evt="onClick" delay="0">
                  <p:tgtEl>
                    <p:spTgt spid="11"/>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669956_73191037.jpg"/>
          <p:cNvPicPr>
            <a:picLocks noChangeAspect="1"/>
          </p:cNvPicPr>
          <p:nvPr/>
        </p:nvPicPr>
        <p:blipFill>
          <a:blip r:embed="rId4">
            <a:alphaModFix amt="82000"/>
          </a:blip>
          <a:stretch>
            <a:fillRect/>
          </a:stretch>
        </p:blipFill>
        <p:spPr>
          <a:xfrm>
            <a:off x="-66836" y="-1768013"/>
            <a:ext cx="9771197" cy="13028262"/>
          </a:xfrm>
          <a:prstGeom prst="rect">
            <a:avLst/>
          </a:prstGeom>
        </p:spPr>
      </p:pic>
      <p:sp>
        <p:nvSpPr>
          <p:cNvPr id="9" name="Title 8"/>
          <p:cNvSpPr>
            <a:spLocks noGrp="1"/>
          </p:cNvSpPr>
          <p:nvPr>
            <p:ph type="title"/>
          </p:nvPr>
        </p:nvSpPr>
        <p:spPr>
          <a:xfrm>
            <a:off x="5795901" y="416687"/>
            <a:ext cx="2804683" cy="2142971"/>
          </a:xfrm>
        </p:spPr>
        <p:txBody>
          <a:bodyPr/>
          <a:lstStyle/>
          <a:p>
            <a:r>
              <a:rPr lang="en-US" dirty="0">
                <a:solidFill>
                  <a:schemeClr val="bg2"/>
                </a:solidFill>
              </a:rPr>
              <a:t>Monica: A Case Study</a:t>
            </a:r>
          </a:p>
        </p:txBody>
      </p:sp>
      <p:sp>
        <p:nvSpPr>
          <p:cNvPr id="7" name="Footer Placeholder 6"/>
          <p:cNvSpPr>
            <a:spLocks noGrp="1"/>
          </p:cNvSpPr>
          <p:nvPr>
            <p:ph type="ftr" sz="quarter" idx="11"/>
          </p:nvPr>
        </p:nvSpPr>
        <p:spPr/>
        <p:txBody>
          <a:bodyPr/>
          <a:lstStyle/>
          <a:p>
            <a:r>
              <a:rPr lang="en-US"/>
              <a:t>Copyright 2011 J.Wyse</a:t>
            </a:r>
          </a:p>
        </p:txBody>
      </p:sp>
      <p:sp>
        <p:nvSpPr>
          <p:cNvPr id="8" name="Slide Number Placeholder 7"/>
          <p:cNvSpPr>
            <a:spLocks noGrp="1"/>
          </p:cNvSpPr>
          <p:nvPr>
            <p:ph type="sldNum" sz="quarter" idx="12"/>
          </p:nvPr>
        </p:nvSpPr>
        <p:spPr/>
        <p:txBody>
          <a:bodyPr/>
          <a:lstStyle/>
          <a:p>
            <a:fld id="{7981AD95-BFD0-B547-9E0B-EAF9628CC960}" type="slidenum">
              <a:rPr lang="en-US" smtClean="0"/>
              <a:pPr/>
              <a:t>12</a:t>
            </a:fld>
            <a:endParaRPr lang="en-US"/>
          </a:p>
        </p:txBody>
      </p:sp>
      <p:pic>
        <p:nvPicPr>
          <p:cNvPr id="6" name="12.wav">
            <a:hlinkClick r:id="" action="ppaction://media"/>
          </p:cNvPr>
          <p:cNvPicPr>
            <a:picLocks noRot="1" noChangeAspect="1"/>
          </p:cNvPicPr>
          <p:nvPr>
            <a:audioFile r:link="rId1"/>
          </p:nvPr>
        </p:nvPicPr>
        <p:blipFill>
          <a:blip r:embed="rId5"/>
          <a:stretch>
            <a:fillRect/>
          </a:stretch>
        </p:blipFill>
        <p:spPr>
          <a:xfrm>
            <a:off x="6832188" y="2559658"/>
            <a:ext cx="282575" cy="2825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420"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Interval Recording</a:t>
            </a:r>
          </a:p>
        </p:txBody>
      </p:sp>
      <p:sp>
        <p:nvSpPr>
          <p:cNvPr id="3" name="Content Placeholder 2"/>
          <p:cNvSpPr>
            <a:spLocks noGrp="1"/>
          </p:cNvSpPr>
          <p:nvPr>
            <p:ph idx="1"/>
          </p:nvPr>
        </p:nvSpPr>
        <p:spPr>
          <a:xfrm>
            <a:off x="549275" y="2084849"/>
            <a:ext cx="8042276" cy="2945335"/>
          </a:xfrm>
        </p:spPr>
        <p:txBody>
          <a:bodyPr>
            <a:normAutofit/>
          </a:bodyPr>
          <a:lstStyle/>
          <a:p>
            <a:pPr algn="ctr">
              <a:buNone/>
            </a:pPr>
            <a:r>
              <a:rPr lang="en-US" sz="3200" dirty="0"/>
              <a:t>A paper with boxes that you mark. The marks show how often a behavior happens </a:t>
            </a:r>
            <a:r>
              <a:rPr lang="en-US" sz="3200" baseline="-25000" dirty="0"/>
              <a:t>(5)</a:t>
            </a:r>
          </a:p>
          <a:p>
            <a:endParaRPr lang="en-US" dirty="0"/>
          </a:p>
          <a:p>
            <a:endParaRPr lang="en-US" dirty="0"/>
          </a:p>
        </p:txBody>
      </p:sp>
      <p:sp>
        <p:nvSpPr>
          <p:cNvPr id="4" name="Footer Placeholder 3"/>
          <p:cNvSpPr>
            <a:spLocks noGrp="1"/>
          </p:cNvSpPr>
          <p:nvPr>
            <p:ph type="ftr" sz="quarter" idx="11"/>
          </p:nvPr>
        </p:nvSpPr>
        <p:spPr/>
        <p:txBody>
          <a:bodyPr/>
          <a:lstStyle/>
          <a:p>
            <a:r>
              <a:rPr lang="en-US"/>
              <a:t>Copyright 2011 J.Wyse</a:t>
            </a:r>
          </a:p>
        </p:txBody>
      </p:sp>
      <p:sp>
        <p:nvSpPr>
          <p:cNvPr id="5" name="Slide Number Placeholder 4"/>
          <p:cNvSpPr>
            <a:spLocks noGrp="1"/>
          </p:cNvSpPr>
          <p:nvPr>
            <p:ph type="sldNum" sz="quarter" idx="12"/>
          </p:nvPr>
        </p:nvSpPr>
        <p:spPr/>
        <p:txBody>
          <a:bodyPr/>
          <a:lstStyle/>
          <a:p>
            <a:fld id="{7981AD95-BFD0-B547-9E0B-EAF9628CC960}" type="slidenum">
              <a:rPr lang="en-US" smtClean="0"/>
              <a:pPr/>
              <a:t>13</a:t>
            </a:fld>
            <a:endParaRPr lang="en-US"/>
          </a:p>
        </p:txBody>
      </p:sp>
      <p:sp>
        <p:nvSpPr>
          <p:cNvPr id="14" name="Left Bracket 13"/>
          <p:cNvSpPr/>
          <p:nvPr/>
        </p:nvSpPr>
        <p:spPr>
          <a:xfrm>
            <a:off x="549275" y="1828908"/>
            <a:ext cx="437320" cy="3028893"/>
          </a:xfrm>
          <a:prstGeom prst="leftBracket">
            <a:avLst/>
          </a:prstGeom>
          <a:ln/>
        </p:spPr>
        <p:style>
          <a:lnRef idx="2">
            <a:schemeClr val="accent1"/>
          </a:lnRef>
          <a:fillRef idx="0">
            <a:schemeClr val="accent1"/>
          </a:fillRef>
          <a:effectRef idx="1">
            <a:schemeClr val="accent1"/>
          </a:effectRef>
          <a:fontRef idx="minor">
            <a:schemeClr val="tx1"/>
          </a:fontRef>
        </p:style>
      </p:sp>
      <p:sp>
        <p:nvSpPr>
          <p:cNvPr id="16" name="Right Bracket 15"/>
          <p:cNvSpPr/>
          <p:nvPr/>
        </p:nvSpPr>
        <p:spPr>
          <a:xfrm>
            <a:off x="8220828" y="1828908"/>
            <a:ext cx="667677" cy="3028893"/>
          </a:xfrm>
          <a:prstGeom prst="rightBracket">
            <a:avLst>
              <a:gd name="adj" fmla="val 12052"/>
            </a:avLst>
          </a:prstGeom>
          <a:ln/>
        </p:spPr>
        <p:style>
          <a:lnRef idx="2">
            <a:schemeClr val="accent1"/>
          </a:lnRef>
          <a:fillRef idx="0">
            <a:schemeClr val="accent1"/>
          </a:fillRef>
          <a:effectRef idx="1">
            <a:schemeClr val="accent1"/>
          </a:effectRef>
          <a:fontRef idx="minor">
            <a:schemeClr val="tx1"/>
          </a:fontRef>
        </p:style>
      </p:sp>
      <p:pic>
        <p:nvPicPr>
          <p:cNvPr id="8" name="13.wav">
            <a:hlinkClick r:id="" action="ppaction://media"/>
          </p:cNvPr>
          <p:cNvPicPr>
            <a:picLocks noRot="1" noChangeAspect="1"/>
          </p:cNvPicPr>
          <p:nvPr>
            <a:audioFile r:link="rId1"/>
          </p:nvPr>
        </p:nvPicPr>
        <p:blipFill>
          <a:blip r:embed="rId4"/>
          <a:stretch>
            <a:fillRect/>
          </a:stretch>
        </p:blipFill>
        <p:spPr>
          <a:xfrm>
            <a:off x="4289425" y="1546333"/>
            <a:ext cx="282575" cy="2825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63"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46256"/>
            <a:ext cx="8042276" cy="1336956"/>
          </a:xfrm>
        </p:spPr>
        <p:txBody>
          <a:bodyPr/>
          <a:lstStyle/>
          <a:p>
            <a:r>
              <a:rPr lang="en-US" dirty="0"/>
              <a:t>Interval Recording:</a:t>
            </a:r>
            <a:br>
              <a:rPr lang="en-US" dirty="0"/>
            </a:br>
            <a:r>
              <a:rPr lang="en-US" sz="3200" dirty="0"/>
              <a:t>What It Looks Like</a:t>
            </a:r>
          </a:p>
        </p:txBody>
      </p:sp>
      <p:graphicFrame>
        <p:nvGraphicFramePr>
          <p:cNvPr id="6" name="Content Placeholder 5"/>
          <p:cNvGraphicFramePr>
            <a:graphicFrameLocks noGrp="1"/>
          </p:cNvGraphicFramePr>
          <p:nvPr>
            <p:ph idx="1"/>
          </p:nvPr>
        </p:nvGraphicFramePr>
        <p:xfrm>
          <a:off x="250635" y="1600196"/>
          <a:ext cx="8535576" cy="4315690"/>
        </p:xfrm>
        <a:graphic>
          <a:graphicData uri="http://schemas.openxmlformats.org/drawingml/2006/table">
            <a:tbl>
              <a:tblPr firstRow="1" bandRow="1">
                <a:tableStyleId>{8A107856-5554-42FB-B03E-39F5DBC370BA}</a:tableStyleId>
              </a:tblPr>
              <a:tblGrid>
                <a:gridCol w="1015189">
                  <a:extLst>
                    <a:ext uri="{9D8B030D-6E8A-4147-A177-3AD203B41FA5}">
                      <a16:colId xmlns:a16="http://schemas.microsoft.com/office/drawing/2014/main" val="20000"/>
                    </a:ext>
                  </a:extLst>
                </a:gridCol>
                <a:gridCol w="1074341">
                  <a:extLst>
                    <a:ext uri="{9D8B030D-6E8A-4147-A177-3AD203B41FA5}">
                      <a16:colId xmlns:a16="http://schemas.microsoft.com/office/drawing/2014/main" val="20001"/>
                    </a:ext>
                  </a:extLst>
                </a:gridCol>
                <a:gridCol w="1074341">
                  <a:extLst>
                    <a:ext uri="{9D8B030D-6E8A-4147-A177-3AD203B41FA5}">
                      <a16:colId xmlns:a16="http://schemas.microsoft.com/office/drawing/2014/main" val="20002"/>
                    </a:ext>
                  </a:extLst>
                </a:gridCol>
                <a:gridCol w="1074341">
                  <a:extLst>
                    <a:ext uri="{9D8B030D-6E8A-4147-A177-3AD203B41FA5}">
                      <a16:colId xmlns:a16="http://schemas.microsoft.com/office/drawing/2014/main" val="20003"/>
                    </a:ext>
                  </a:extLst>
                </a:gridCol>
                <a:gridCol w="1074341">
                  <a:extLst>
                    <a:ext uri="{9D8B030D-6E8A-4147-A177-3AD203B41FA5}">
                      <a16:colId xmlns:a16="http://schemas.microsoft.com/office/drawing/2014/main" val="20004"/>
                    </a:ext>
                  </a:extLst>
                </a:gridCol>
                <a:gridCol w="1074341">
                  <a:extLst>
                    <a:ext uri="{9D8B030D-6E8A-4147-A177-3AD203B41FA5}">
                      <a16:colId xmlns:a16="http://schemas.microsoft.com/office/drawing/2014/main" val="20005"/>
                    </a:ext>
                  </a:extLst>
                </a:gridCol>
                <a:gridCol w="1074341">
                  <a:extLst>
                    <a:ext uri="{9D8B030D-6E8A-4147-A177-3AD203B41FA5}">
                      <a16:colId xmlns:a16="http://schemas.microsoft.com/office/drawing/2014/main" val="20006"/>
                    </a:ext>
                  </a:extLst>
                </a:gridCol>
                <a:gridCol w="1074341">
                  <a:extLst>
                    <a:ext uri="{9D8B030D-6E8A-4147-A177-3AD203B41FA5}">
                      <a16:colId xmlns:a16="http://schemas.microsoft.com/office/drawing/2014/main" val="20007"/>
                    </a:ext>
                  </a:extLst>
                </a:gridCol>
              </a:tblGrid>
              <a:tr h="431569">
                <a:tc>
                  <a:txBody>
                    <a:bodyPr/>
                    <a:lstStyle/>
                    <a:p>
                      <a:r>
                        <a:rPr lang="en-US" sz="1400" dirty="0"/>
                        <a:t>Interval #</a:t>
                      </a:r>
                    </a:p>
                  </a:txBody>
                  <a:tcPr/>
                </a:tc>
                <a:tc>
                  <a:txBody>
                    <a:bodyPr/>
                    <a:lstStyle/>
                    <a:p>
                      <a:pPr algn="ctr"/>
                      <a:r>
                        <a:rPr lang="en-US" sz="1400" dirty="0"/>
                        <a:t>1</a:t>
                      </a:r>
                    </a:p>
                  </a:txBody>
                  <a:tcPr/>
                </a:tc>
                <a:tc>
                  <a:txBody>
                    <a:bodyPr/>
                    <a:lstStyle/>
                    <a:p>
                      <a:pPr algn="ctr"/>
                      <a:r>
                        <a:rPr lang="en-US" sz="1400" dirty="0"/>
                        <a:t>2</a:t>
                      </a:r>
                    </a:p>
                  </a:txBody>
                  <a:tcPr/>
                </a:tc>
                <a:tc>
                  <a:txBody>
                    <a:bodyPr/>
                    <a:lstStyle/>
                    <a:p>
                      <a:pPr algn="ctr"/>
                      <a:r>
                        <a:rPr lang="en-US" sz="1400" dirty="0"/>
                        <a:t>3</a:t>
                      </a:r>
                    </a:p>
                  </a:txBody>
                  <a:tcPr/>
                </a:tc>
                <a:tc>
                  <a:txBody>
                    <a:bodyPr/>
                    <a:lstStyle/>
                    <a:p>
                      <a:pPr algn="ctr"/>
                      <a:r>
                        <a:rPr lang="en-US" sz="1400" dirty="0"/>
                        <a:t>4</a:t>
                      </a:r>
                    </a:p>
                  </a:txBody>
                  <a:tcPr/>
                </a:tc>
                <a:tc>
                  <a:txBody>
                    <a:bodyPr/>
                    <a:lstStyle/>
                    <a:p>
                      <a:pPr algn="ctr"/>
                      <a:r>
                        <a:rPr lang="en-US" sz="1400" dirty="0"/>
                        <a:t>5</a:t>
                      </a:r>
                    </a:p>
                  </a:txBody>
                  <a:tcPr/>
                </a:tc>
                <a:tc>
                  <a:txBody>
                    <a:bodyPr/>
                    <a:lstStyle/>
                    <a:p>
                      <a:pPr algn="ctr"/>
                      <a:r>
                        <a:rPr lang="en-US" sz="1400" dirty="0"/>
                        <a:t>6</a:t>
                      </a:r>
                    </a:p>
                  </a:txBody>
                  <a:tcPr/>
                </a:tc>
                <a:tc>
                  <a:txBody>
                    <a:bodyPr/>
                    <a:lstStyle/>
                    <a:p>
                      <a:r>
                        <a:rPr lang="en-US" dirty="0"/>
                        <a:t>Total X</a:t>
                      </a:r>
                    </a:p>
                  </a:txBody>
                  <a:tcPr/>
                </a:tc>
                <a:extLst>
                  <a:ext uri="{0D108BD9-81ED-4DB2-BD59-A6C34878D82A}">
                    <a16:rowId xmlns:a16="http://schemas.microsoft.com/office/drawing/2014/main" val="10000"/>
                  </a:ext>
                </a:extLst>
              </a:tr>
              <a:tr h="431569">
                <a:tc>
                  <a:txBody>
                    <a:bodyPr/>
                    <a:lstStyle/>
                    <a:p>
                      <a:r>
                        <a:rPr lang="en-US" dirty="0"/>
                        <a:t>X or O</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431569">
                <a:tc>
                  <a:txBody>
                    <a:bodyPr/>
                    <a:lstStyle/>
                    <a:p>
                      <a:r>
                        <a:rPr lang="en-US" sz="1400" b="1" dirty="0"/>
                        <a:t>Interval</a:t>
                      </a:r>
                      <a:r>
                        <a:rPr lang="en-US" sz="1400" b="1" baseline="0" dirty="0"/>
                        <a:t> #</a:t>
                      </a:r>
                      <a:endParaRPr lang="en-US" sz="1400" b="1" dirty="0"/>
                    </a:p>
                  </a:txBody>
                  <a:tcPr/>
                </a:tc>
                <a:tc>
                  <a:txBody>
                    <a:bodyPr/>
                    <a:lstStyle/>
                    <a:p>
                      <a:pPr algn="ctr"/>
                      <a:r>
                        <a:rPr lang="en-US" sz="1400" b="1" dirty="0"/>
                        <a:t>1</a:t>
                      </a:r>
                    </a:p>
                  </a:txBody>
                  <a:tcPr/>
                </a:tc>
                <a:tc>
                  <a:txBody>
                    <a:bodyPr/>
                    <a:lstStyle/>
                    <a:p>
                      <a:pPr algn="ctr"/>
                      <a:r>
                        <a:rPr lang="en-US" sz="1400" b="1" dirty="0"/>
                        <a:t>2</a:t>
                      </a:r>
                    </a:p>
                  </a:txBody>
                  <a:tcPr/>
                </a:tc>
                <a:tc>
                  <a:txBody>
                    <a:bodyPr/>
                    <a:lstStyle/>
                    <a:p>
                      <a:pPr algn="ctr"/>
                      <a:r>
                        <a:rPr lang="en-US" sz="1400" b="1" dirty="0"/>
                        <a:t>3</a:t>
                      </a:r>
                    </a:p>
                  </a:txBody>
                  <a:tcPr/>
                </a:tc>
                <a:tc>
                  <a:txBody>
                    <a:bodyPr/>
                    <a:lstStyle/>
                    <a:p>
                      <a:pPr algn="ctr"/>
                      <a:r>
                        <a:rPr lang="en-US" sz="1400" b="1" dirty="0"/>
                        <a:t>4</a:t>
                      </a:r>
                    </a:p>
                  </a:txBody>
                  <a:tcPr/>
                </a:tc>
                <a:tc>
                  <a:txBody>
                    <a:bodyPr/>
                    <a:lstStyle/>
                    <a:p>
                      <a:pPr algn="ctr"/>
                      <a:r>
                        <a:rPr lang="en-US" sz="1400" b="1" dirty="0"/>
                        <a:t>5</a:t>
                      </a:r>
                    </a:p>
                  </a:txBody>
                  <a:tcPr/>
                </a:tc>
                <a:tc>
                  <a:txBody>
                    <a:bodyPr/>
                    <a:lstStyle/>
                    <a:p>
                      <a:pPr algn="ctr"/>
                      <a:r>
                        <a:rPr lang="en-US" sz="1400" b="1" dirty="0"/>
                        <a:t>6</a:t>
                      </a:r>
                    </a:p>
                  </a:txBody>
                  <a:tcPr/>
                </a:tc>
                <a:tc>
                  <a:txBody>
                    <a:bodyPr/>
                    <a:lstStyle/>
                    <a:p>
                      <a:r>
                        <a:rPr lang="en-US" sz="1400" b="1" dirty="0"/>
                        <a:t>Total X</a:t>
                      </a:r>
                    </a:p>
                  </a:txBody>
                  <a:tcPr/>
                </a:tc>
                <a:extLst>
                  <a:ext uri="{0D108BD9-81ED-4DB2-BD59-A6C34878D82A}">
                    <a16:rowId xmlns:a16="http://schemas.microsoft.com/office/drawing/2014/main" val="10002"/>
                  </a:ext>
                </a:extLst>
              </a:tr>
              <a:tr h="431569">
                <a:tc>
                  <a:txBody>
                    <a:bodyPr/>
                    <a:lstStyle/>
                    <a:p>
                      <a:r>
                        <a:rPr lang="en-US" dirty="0"/>
                        <a:t>X</a:t>
                      </a:r>
                      <a:r>
                        <a:rPr lang="en-US" baseline="0" dirty="0"/>
                        <a:t> or 0</a:t>
                      </a: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endParaRPr lang="en-US"/>
                    </a:p>
                  </a:txBody>
                  <a:tcPr/>
                </a:tc>
                <a:extLst>
                  <a:ext uri="{0D108BD9-81ED-4DB2-BD59-A6C34878D82A}">
                    <a16:rowId xmlns:a16="http://schemas.microsoft.com/office/drawing/2014/main" val="10003"/>
                  </a:ext>
                </a:extLst>
              </a:tr>
              <a:tr h="431569">
                <a:tc>
                  <a:txBody>
                    <a:bodyPr/>
                    <a:lstStyle/>
                    <a:p>
                      <a:r>
                        <a:rPr lang="en-US" sz="1400" b="1" dirty="0"/>
                        <a:t>Interval #</a:t>
                      </a:r>
                    </a:p>
                  </a:txBody>
                  <a:tcPr/>
                </a:tc>
                <a:tc>
                  <a:txBody>
                    <a:bodyPr/>
                    <a:lstStyle/>
                    <a:p>
                      <a:pPr algn="ctr"/>
                      <a:r>
                        <a:rPr lang="en-US" sz="1400" b="1" dirty="0"/>
                        <a:t>1</a:t>
                      </a:r>
                    </a:p>
                  </a:txBody>
                  <a:tcPr/>
                </a:tc>
                <a:tc>
                  <a:txBody>
                    <a:bodyPr/>
                    <a:lstStyle/>
                    <a:p>
                      <a:pPr algn="ctr"/>
                      <a:r>
                        <a:rPr lang="en-US" sz="1400" b="1" dirty="0"/>
                        <a:t>2</a:t>
                      </a:r>
                    </a:p>
                  </a:txBody>
                  <a:tcPr/>
                </a:tc>
                <a:tc>
                  <a:txBody>
                    <a:bodyPr/>
                    <a:lstStyle/>
                    <a:p>
                      <a:pPr algn="ctr"/>
                      <a:r>
                        <a:rPr lang="en-US" sz="1400" b="1" dirty="0"/>
                        <a:t>3</a:t>
                      </a:r>
                    </a:p>
                  </a:txBody>
                  <a:tcPr/>
                </a:tc>
                <a:tc>
                  <a:txBody>
                    <a:bodyPr/>
                    <a:lstStyle/>
                    <a:p>
                      <a:pPr algn="ctr"/>
                      <a:r>
                        <a:rPr lang="en-US" sz="1400" b="1" dirty="0"/>
                        <a:t>4</a:t>
                      </a:r>
                    </a:p>
                  </a:txBody>
                  <a:tcPr/>
                </a:tc>
                <a:tc>
                  <a:txBody>
                    <a:bodyPr/>
                    <a:lstStyle/>
                    <a:p>
                      <a:pPr algn="ctr"/>
                      <a:r>
                        <a:rPr lang="en-US" sz="1400" b="1" dirty="0"/>
                        <a:t>5</a:t>
                      </a:r>
                    </a:p>
                  </a:txBody>
                  <a:tcPr/>
                </a:tc>
                <a:tc>
                  <a:txBody>
                    <a:bodyPr/>
                    <a:lstStyle/>
                    <a:p>
                      <a:pPr algn="ctr"/>
                      <a:r>
                        <a:rPr lang="en-US" sz="1400" b="1" dirty="0"/>
                        <a:t>6</a:t>
                      </a:r>
                    </a:p>
                  </a:txBody>
                  <a:tcPr/>
                </a:tc>
                <a:tc>
                  <a:txBody>
                    <a:bodyPr/>
                    <a:lstStyle/>
                    <a:p>
                      <a:r>
                        <a:rPr lang="en-US" sz="1400" b="1" dirty="0"/>
                        <a:t>Total X</a:t>
                      </a:r>
                    </a:p>
                  </a:txBody>
                  <a:tcPr/>
                </a:tc>
                <a:extLst>
                  <a:ext uri="{0D108BD9-81ED-4DB2-BD59-A6C34878D82A}">
                    <a16:rowId xmlns:a16="http://schemas.microsoft.com/office/drawing/2014/main" val="10004"/>
                  </a:ext>
                </a:extLst>
              </a:tr>
              <a:tr h="431569">
                <a:tc>
                  <a:txBody>
                    <a:bodyPr/>
                    <a:lstStyle/>
                    <a:p>
                      <a:r>
                        <a:rPr lang="en-US" dirty="0"/>
                        <a:t>X or O</a:t>
                      </a:r>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endParaRPr lang="en-US"/>
                    </a:p>
                  </a:txBody>
                  <a:tcPr/>
                </a:tc>
                <a:extLst>
                  <a:ext uri="{0D108BD9-81ED-4DB2-BD59-A6C34878D82A}">
                    <a16:rowId xmlns:a16="http://schemas.microsoft.com/office/drawing/2014/main" val="10005"/>
                  </a:ext>
                </a:extLst>
              </a:tr>
              <a:tr h="431569">
                <a:tc>
                  <a:txBody>
                    <a:bodyPr/>
                    <a:lstStyle/>
                    <a:p>
                      <a:r>
                        <a:rPr lang="en-US" sz="1400" b="1" dirty="0"/>
                        <a:t>Interval #</a:t>
                      </a:r>
                    </a:p>
                  </a:txBody>
                  <a:tcPr/>
                </a:tc>
                <a:tc>
                  <a:txBody>
                    <a:bodyPr/>
                    <a:lstStyle/>
                    <a:p>
                      <a:pPr algn="ctr"/>
                      <a:r>
                        <a:rPr lang="en-US" sz="1400" b="1" dirty="0"/>
                        <a:t>1</a:t>
                      </a:r>
                    </a:p>
                  </a:txBody>
                  <a:tcPr/>
                </a:tc>
                <a:tc>
                  <a:txBody>
                    <a:bodyPr/>
                    <a:lstStyle/>
                    <a:p>
                      <a:pPr algn="ctr"/>
                      <a:r>
                        <a:rPr lang="en-US" sz="1400" b="1" dirty="0"/>
                        <a:t>2</a:t>
                      </a:r>
                    </a:p>
                  </a:txBody>
                  <a:tcPr/>
                </a:tc>
                <a:tc>
                  <a:txBody>
                    <a:bodyPr/>
                    <a:lstStyle/>
                    <a:p>
                      <a:pPr algn="ctr"/>
                      <a:r>
                        <a:rPr lang="en-US" sz="1400" b="1" dirty="0"/>
                        <a:t>3</a:t>
                      </a:r>
                    </a:p>
                  </a:txBody>
                  <a:tcPr/>
                </a:tc>
                <a:tc>
                  <a:txBody>
                    <a:bodyPr/>
                    <a:lstStyle/>
                    <a:p>
                      <a:pPr algn="ctr"/>
                      <a:r>
                        <a:rPr lang="en-US" sz="1400" b="1" dirty="0"/>
                        <a:t>4</a:t>
                      </a:r>
                    </a:p>
                  </a:txBody>
                  <a:tcPr/>
                </a:tc>
                <a:tc>
                  <a:txBody>
                    <a:bodyPr/>
                    <a:lstStyle/>
                    <a:p>
                      <a:pPr algn="ctr"/>
                      <a:r>
                        <a:rPr lang="en-US" sz="1400" b="1" dirty="0"/>
                        <a:t>5</a:t>
                      </a:r>
                    </a:p>
                  </a:txBody>
                  <a:tcPr/>
                </a:tc>
                <a:tc>
                  <a:txBody>
                    <a:bodyPr/>
                    <a:lstStyle/>
                    <a:p>
                      <a:pPr algn="ctr"/>
                      <a:r>
                        <a:rPr lang="en-US" sz="1400" b="1" dirty="0"/>
                        <a:t>6</a:t>
                      </a:r>
                    </a:p>
                  </a:txBody>
                  <a:tcPr/>
                </a:tc>
                <a:tc>
                  <a:txBody>
                    <a:bodyPr/>
                    <a:lstStyle/>
                    <a:p>
                      <a:r>
                        <a:rPr lang="en-US" sz="1400" b="1" dirty="0"/>
                        <a:t>Total X</a:t>
                      </a:r>
                    </a:p>
                  </a:txBody>
                  <a:tcPr/>
                </a:tc>
                <a:extLst>
                  <a:ext uri="{0D108BD9-81ED-4DB2-BD59-A6C34878D82A}">
                    <a16:rowId xmlns:a16="http://schemas.microsoft.com/office/drawing/2014/main" val="10006"/>
                  </a:ext>
                </a:extLst>
              </a:tr>
              <a:tr h="431569">
                <a:tc>
                  <a:txBody>
                    <a:bodyPr/>
                    <a:lstStyle/>
                    <a:p>
                      <a:r>
                        <a:rPr lang="en-US" dirty="0"/>
                        <a:t>X or O</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endParaRPr lang="en-US" dirty="0"/>
                    </a:p>
                  </a:txBody>
                  <a:tcPr/>
                </a:tc>
                <a:extLst>
                  <a:ext uri="{0D108BD9-81ED-4DB2-BD59-A6C34878D82A}">
                    <a16:rowId xmlns:a16="http://schemas.microsoft.com/office/drawing/2014/main" val="10007"/>
                  </a:ext>
                </a:extLst>
              </a:tr>
              <a:tr h="431569">
                <a:tc>
                  <a:txBody>
                    <a:bodyPr/>
                    <a:lstStyle/>
                    <a:p>
                      <a:r>
                        <a:rPr lang="en-US" sz="1400" b="1" dirty="0"/>
                        <a:t>Interval #</a:t>
                      </a:r>
                    </a:p>
                  </a:txBody>
                  <a:tcPr/>
                </a:tc>
                <a:tc>
                  <a:txBody>
                    <a:bodyPr/>
                    <a:lstStyle/>
                    <a:p>
                      <a:pPr algn="ctr"/>
                      <a:r>
                        <a:rPr lang="en-US" sz="1400" b="1" dirty="0"/>
                        <a:t>1</a:t>
                      </a:r>
                    </a:p>
                  </a:txBody>
                  <a:tcPr/>
                </a:tc>
                <a:tc>
                  <a:txBody>
                    <a:bodyPr/>
                    <a:lstStyle/>
                    <a:p>
                      <a:pPr algn="ctr"/>
                      <a:r>
                        <a:rPr lang="en-US" sz="1400" b="1" dirty="0"/>
                        <a:t>2</a:t>
                      </a:r>
                    </a:p>
                  </a:txBody>
                  <a:tcPr/>
                </a:tc>
                <a:tc>
                  <a:txBody>
                    <a:bodyPr/>
                    <a:lstStyle/>
                    <a:p>
                      <a:pPr algn="ctr"/>
                      <a:r>
                        <a:rPr lang="en-US" sz="1400" b="1" dirty="0"/>
                        <a:t>3</a:t>
                      </a:r>
                    </a:p>
                  </a:txBody>
                  <a:tcPr/>
                </a:tc>
                <a:tc>
                  <a:txBody>
                    <a:bodyPr/>
                    <a:lstStyle/>
                    <a:p>
                      <a:pPr algn="ctr"/>
                      <a:r>
                        <a:rPr lang="en-US" sz="1400" b="1" dirty="0"/>
                        <a:t>4</a:t>
                      </a:r>
                    </a:p>
                  </a:txBody>
                  <a:tcPr/>
                </a:tc>
                <a:tc>
                  <a:txBody>
                    <a:bodyPr/>
                    <a:lstStyle/>
                    <a:p>
                      <a:pPr algn="ctr"/>
                      <a:r>
                        <a:rPr lang="en-US" sz="1400" b="1" dirty="0"/>
                        <a:t>5</a:t>
                      </a:r>
                    </a:p>
                  </a:txBody>
                  <a:tcPr/>
                </a:tc>
                <a:tc>
                  <a:txBody>
                    <a:bodyPr/>
                    <a:lstStyle/>
                    <a:p>
                      <a:pPr algn="ctr"/>
                      <a:r>
                        <a:rPr lang="en-US" sz="1400" b="1" dirty="0"/>
                        <a:t>6</a:t>
                      </a:r>
                    </a:p>
                  </a:txBody>
                  <a:tcPr/>
                </a:tc>
                <a:tc>
                  <a:txBody>
                    <a:bodyPr/>
                    <a:lstStyle/>
                    <a:p>
                      <a:r>
                        <a:rPr lang="en-US" sz="1400" b="1" dirty="0"/>
                        <a:t>Total X</a:t>
                      </a:r>
                    </a:p>
                  </a:txBody>
                  <a:tcPr/>
                </a:tc>
                <a:extLst>
                  <a:ext uri="{0D108BD9-81ED-4DB2-BD59-A6C34878D82A}">
                    <a16:rowId xmlns:a16="http://schemas.microsoft.com/office/drawing/2014/main" val="10008"/>
                  </a:ext>
                </a:extLst>
              </a:tr>
              <a:tr h="431569">
                <a:tc>
                  <a:txBody>
                    <a:bodyPr/>
                    <a:lstStyle/>
                    <a:p>
                      <a:r>
                        <a:rPr lang="en-US" dirty="0"/>
                        <a:t>X or O</a:t>
                      </a:r>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tc>
                  <a:txBody>
                    <a:bodyPr/>
                    <a:lstStyle/>
                    <a:p>
                      <a:endParaRPr lang="en-US" dirty="0"/>
                    </a:p>
                  </a:txBody>
                  <a:tcPr/>
                </a:tc>
                <a:extLst>
                  <a:ext uri="{0D108BD9-81ED-4DB2-BD59-A6C34878D82A}">
                    <a16:rowId xmlns:a16="http://schemas.microsoft.com/office/drawing/2014/main" val="10009"/>
                  </a:ext>
                </a:extLst>
              </a:tr>
            </a:tbl>
          </a:graphicData>
        </a:graphic>
      </p:graphicFrame>
      <p:sp>
        <p:nvSpPr>
          <p:cNvPr id="4" name="Footer Placeholder 3"/>
          <p:cNvSpPr>
            <a:spLocks noGrp="1"/>
          </p:cNvSpPr>
          <p:nvPr>
            <p:ph type="ftr" sz="quarter" idx="11"/>
          </p:nvPr>
        </p:nvSpPr>
        <p:spPr/>
        <p:txBody>
          <a:bodyPr/>
          <a:lstStyle/>
          <a:p>
            <a:r>
              <a:rPr lang="en-US"/>
              <a:t>Copyright 2011 J.Wyse</a:t>
            </a:r>
          </a:p>
        </p:txBody>
      </p:sp>
      <p:sp>
        <p:nvSpPr>
          <p:cNvPr id="5" name="Slide Number Placeholder 4"/>
          <p:cNvSpPr>
            <a:spLocks noGrp="1"/>
          </p:cNvSpPr>
          <p:nvPr>
            <p:ph type="sldNum" sz="quarter" idx="12"/>
          </p:nvPr>
        </p:nvSpPr>
        <p:spPr/>
        <p:txBody>
          <a:bodyPr/>
          <a:lstStyle/>
          <a:p>
            <a:fld id="{7981AD95-BFD0-B547-9E0B-EAF9628CC960}" type="slidenum">
              <a:rPr lang="en-US" smtClean="0"/>
              <a:pPr/>
              <a:t>14</a:t>
            </a:fld>
            <a:endParaRPr lang="en-US"/>
          </a:p>
        </p:txBody>
      </p:sp>
      <p:pic>
        <p:nvPicPr>
          <p:cNvPr id="7" name="14.wav">
            <a:hlinkClick r:id="" action="ppaction://media"/>
          </p:cNvPr>
          <p:cNvPicPr>
            <a:picLocks noRot="1" noChangeAspect="1"/>
          </p:cNvPicPr>
          <p:nvPr>
            <a:audioFile r:link="rId1"/>
          </p:nvPr>
        </p:nvPicPr>
        <p:blipFill>
          <a:blip r:embed="rId4"/>
          <a:stretch>
            <a:fillRect/>
          </a:stretch>
        </p:blipFill>
        <p:spPr>
          <a:xfrm>
            <a:off x="7347853" y="914377"/>
            <a:ext cx="282575" cy="2825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07"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Interval Recording</a:t>
            </a:r>
          </a:p>
        </p:txBody>
      </p:sp>
      <p:sp>
        <p:nvSpPr>
          <p:cNvPr id="6" name="Text Placeholder 5"/>
          <p:cNvSpPr>
            <a:spLocks noGrp="1"/>
          </p:cNvSpPr>
          <p:nvPr>
            <p:ph type="body" idx="1"/>
          </p:nvPr>
        </p:nvSpPr>
        <p:spPr/>
        <p:txBody>
          <a:bodyPr/>
          <a:lstStyle/>
          <a:p>
            <a:r>
              <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Do</a:t>
            </a:r>
            <a:r>
              <a:rPr lang="en-US" dirty="0"/>
              <a:t>	</a:t>
            </a:r>
          </a:p>
        </p:txBody>
      </p:sp>
      <p:sp>
        <p:nvSpPr>
          <p:cNvPr id="7" name="Content Placeholder 6"/>
          <p:cNvSpPr>
            <a:spLocks noGrp="1"/>
          </p:cNvSpPr>
          <p:nvPr>
            <p:ph sz="half" idx="2"/>
          </p:nvPr>
        </p:nvSpPr>
        <p:spPr/>
        <p:txBody>
          <a:bodyPr>
            <a:normAutofit/>
          </a:bodyPr>
          <a:lstStyle/>
          <a:p>
            <a:r>
              <a:rPr lang="en-US" sz="1800" dirty="0"/>
              <a:t>Use short intervals to record behavior.</a:t>
            </a:r>
          </a:p>
          <a:p>
            <a:r>
              <a:rPr lang="en-US" sz="1800" dirty="0"/>
              <a:t>Use a stopwatch or another watch you can easily read. </a:t>
            </a:r>
          </a:p>
          <a:p>
            <a:r>
              <a:rPr lang="en-US" sz="1800" dirty="0"/>
              <a:t>Use interval recording for behaviors that occur often and quickly such as: hitting, talking out, hand flapping, and getting up out of seat.</a:t>
            </a:r>
          </a:p>
        </p:txBody>
      </p:sp>
      <p:sp>
        <p:nvSpPr>
          <p:cNvPr id="8" name="Text Placeholder 7"/>
          <p:cNvSpPr>
            <a:spLocks noGrp="1"/>
          </p:cNvSpPr>
          <p:nvPr>
            <p:ph type="body" sz="quarter" idx="3"/>
          </p:nvPr>
        </p:nvSpPr>
        <p:spPr/>
        <p:txBody>
          <a:bodyPr/>
          <a:lstStyle/>
          <a:p>
            <a:r>
              <a:rPr lang="en-US" sz="3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Don’t</a:t>
            </a:r>
          </a:p>
        </p:txBody>
      </p:sp>
      <p:sp>
        <p:nvSpPr>
          <p:cNvPr id="9" name="Content Placeholder 8"/>
          <p:cNvSpPr>
            <a:spLocks noGrp="1"/>
          </p:cNvSpPr>
          <p:nvPr>
            <p:ph sz="quarter" idx="4"/>
          </p:nvPr>
        </p:nvSpPr>
        <p:spPr/>
        <p:txBody>
          <a:bodyPr/>
          <a:lstStyle/>
          <a:p>
            <a:r>
              <a:rPr lang="en-US" dirty="0"/>
              <a:t>Don’t choose intervals or boxes that are too long.</a:t>
            </a:r>
          </a:p>
          <a:p>
            <a:r>
              <a:rPr lang="en-US" dirty="0"/>
              <a:t>Try to keep track of time without a watch.</a:t>
            </a:r>
          </a:p>
          <a:p>
            <a:pPr>
              <a:buNone/>
            </a:pPr>
            <a:endParaRPr lang="en-US" dirty="0"/>
          </a:p>
        </p:txBody>
      </p:sp>
      <p:sp>
        <p:nvSpPr>
          <p:cNvPr id="4" name="Footer Placeholder 3"/>
          <p:cNvSpPr>
            <a:spLocks noGrp="1"/>
          </p:cNvSpPr>
          <p:nvPr>
            <p:ph type="ftr" sz="quarter" idx="11"/>
          </p:nvPr>
        </p:nvSpPr>
        <p:spPr/>
        <p:txBody>
          <a:bodyPr/>
          <a:lstStyle/>
          <a:p>
            <a:r>
              <a:rPr lang="en-US" dirty="0"/>
              <a:t>Copyright 2011 </a:t>
            </a:r>
            <a:r>
              <a:rPr lang="en-US" dirty="0" err="1"/>
              <a:t>J.Wyse</a:t>
            </a:r>
            <a:endParaRPr lang="en-US" dirty="0"/>
          </a:p>
        </p:txBody>
      </p:sp>
      <p:sp>
        <p:nvSpPr>
          <p:cNvPr id="5" name="Slide Number Placeholder 4"/>
          <p:cNvSpPr>
            <a:spLocks noGrp="1"/>
          </p:cNvSpPr>
          <p:nvPr>
            <p:ph type="sldNum" sz="quarter" idx="12"/>
          </p:nvPr>
        </p:nvSpPr>
        <p:spPr/>
        <p:txBody>
          <a:bodyPr/>
          <a:lstStyle/>
          <a:p>
            <a:fld id="{7981AD95-BFD0-B547-9E0B-EAF9628CC960}" type="slidenum">
              <a:rPr lang="en-US" smtClean="0"/>
              <a:pPr/>
              <a:t>15</a:t>
            </a:fld>
            <a:endParaRPr lang="en-US"/>
          </a:p>
        </p:txBody>
      </p:sp>
      <p:pic>
        <p:nvPicPr>
          <p:cNvPr id="10" name="15.wav">
            <a:hlinkClick r:id="" action="ppaction://media"/>
          </p:cNvPr>
          <p:cNvPicPr>
            <a:picLocks noRot="1" noChangeAspect="1"/>
          </p:cNvPicPr>
          <p:nvPr>
            <a:audioFile r:link="rId1"/>
          </p:nvPr>
        </p:nvPicPr>
        <p:blipFill>
          <a:blip r:embed="rId4"/>
          <a:stretch>
            <a:fillRect/>
          </a:stretch>
        </p:blipFill>
        <p:spPr>
          <a:xfrm>
            <a:off x="4289425" y="1536326"/>
            <a:ext cx="282575" cy="282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42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Frequently Asked Questions</a:t>
            </a:r>
          </a:p>
        </p:txBody>
      </p:sp>
      <p:sp>
        <p:nvSpPr>
          <p:cNvPr id="10" name="Content Placeholder 9"/>
          <p:cNvSpPr>
            <a:spLocks noGrp="1"/>
          </p:cNvSpPr>
          <p:nvPr>
            <p:ph idx="1"/>
          </p:nvPr>
        </p:nvSpPr>
        <p:spPr/>
        <p:txBody>
          <a:bodyPr>
            <a:normAutofit fontScale="77500" lnSpcReduction="20000"/>
          </a:bodyPr>
          <a:lstStyle/>
          <a:p>
            <a:pPr>
              <a:buNone/>
            </a:pPr>
            <a:r>
              <a:rPr lang="en-US" dirty="0"/>
              <a:t>Q:	Is my child an appropriate age to do interval or latency recording? </a:t>
            </a:r>
            <a:endParaRPr lang="en-US" dirty="0">
              <a:solidFill>
                <a:srgbClr val="3F8DE2"/>
              </a:solidFill>
            </a:endParaRPr>
          </a:p>
          <a:p>
            <a:pPr>
              <a:buNone/>
            </a:pPr>
            <a:r>
              <a:rPr lang="en-US" dirty="0">
                <a:solidFill>
                  <a:srgbClr val="3F8DE2"/>
                </a:solidFill>
              </a:rPr>
              <a:t>A:	Simply put, yes. Recording behaviors are simply a part of the intervention process that will help you and other professionals to monitor effectiveness. Recording behavior can help you understand behavior at </a:t>
            </a:r>
            <a:r>
              <a:rPr lang="en-US" u="sng" dirty="0">
                <a:solidFill>
                  <a:srgbClr val="3F8DE2"/>
                </a:solidFill>
              </a:rPr>
              <a:t>any</a:t>
            </a:r>
            <a:r>
              <a:rPr lang="en-US" dirty="0">
                <a:solidFill>
                  <a:srgbClr val="3F8DE2"/>
                </a:solidFill>
              </a:rPr>
              <a:t> age.</a:t>
            </a:r>
            <a:endParaRPr lang="en-US" dirty="0">
              <a:solidFill>
                <a:schemeClr val="bg2">
                  <a:lumMod val="50000"/>
                </a:schemeClr>
              </a:solidFill>
            </a:endParaRPr>
          </a:p>
          <a:p>
            <a:pPr>
              <a:buNone/>
            </a:pPr>
            <a:r>
              <a:rPr lang="en-US" dirty="0">
                <a:solidFill>
                  <a:schemeClr val="bg2">
                    <a:lumMod val="25000"/>
                  </a:schemeClr>
                </a:solidFill>
              </a:rPr>
              <a:t>Q:	How do I know when to use interval recording versus latency recording?</a:t>
            </a:r>
          </a:p>
          <a:p>
            <a:pPr>
              <a:buNone/>
            </a:pPr>
            <a:r>
              <a:rPr lang="en-US" dirty="0">
                <a:solidFill>
                  <a:schemeClr val="bg2">
                    <a:lumMod val="50000"/>
                  </a:schemeClr>
                </a:solidFill>
              </a:rPr>
              <a:t>A:	</a:t>
            </a:r>
            <a:r>
              <a:rPr lang="en-US" dirty="0">
                <a:solidFill>
                  <a:schemeClr val="tx2">
                    <a:lumMod val="50000"/>
                    <a:lumOff val="50000"/>
                  </a:schemeClr>
                </a:solidFill>
              </a:rPr>
              <a:t>The type of observational method that you will use will depend on the behavior your want to observe. If it is a behavior that occurs frequently and you want to see how often the behavior is happening, interval recording will be an effective choice. If you are measuring a behavior that requires a measurement of time lapse, like following directions, the best choice would be latency recording.</a:t>
            </a:r>
            <a:endParaRPr lang="en-US" dirty="0">
              <a:solidFill>
                <a:schemeClr val="bg2">
                  <a:lumMod val="50000"/>
                </a:schemeClr>
              </a:solidFill>
            </a:endParaRPr>
          </a:p>
          <a:p>
            <a:pPr>
              <a:buNone/>
            </a:pPr>
            <a:endParaRPr lang="en-US" dirty="0"/>
          </a:p>
        </p:txBody>
      </p:sp>
      <p:sp>
        <p:nvSpPr>
          <p:cNvPr id="7" name="Footer Placeholder 6"/>
          <p:cNvSpPr>
            <a:spLocks noGrp="1"/>
          </p:cNvSpPr>
          <p:nvPr>
            <p:ph type="ftr" sz="quarter" idx="11"/>
          </p:nvPr>
        </p:nvSpPr>
        <p:spPr/>
        <p:txBody>
          <a:bodyPr/>
          <a:lstStyle/>
          <a:p>
            <a:r>
              <a:rPr lang="en-US"/>
              <a:t>Copyright 2011 J.Wyse</a:t>
            </a:r>
          </a:p>
        </p:txBody>
      </p:sp>
      <p:sp>
        <p:nvSpPr>
          <p:cNvPr id="8" name="Slide Number Placeholder 7"/>
          <p:cNvSpPr>
            <a:spLocks noGrp="1"/>
          </p:cNvSpPr>
          <p:nvPr>
            <p:ph type="sldNum" sz="quarter" idx="12"/>
          </p:nvPr>
        </p:nvSpPr>
        <p:spPr/>
        <p:txBody>
          <a:bodyPr/>
          <a:lstStyle/>
          <a:p>
            <a:fld id="{7981AD95-BFD0-B547-9E0B-EAF9628CC960}" type="slidenum">
              <a:rPr lang="en-US" smtClean="0"/>
              <a:pPr/>
              <a:t>16</a:t>
            </a:fld>
            <a:endParaRPr lang="en-US"/>
          </a:p>
        </p:txBody>
      </p:sp>
      <p:pic>
        <p:nvPicPr>
          <p:cNvPr id="6" name="16.wav">
            <a:hlinkClick r:id="" action="ppaction://media"/>
          </p:cNvPr>
          <p:cNvPicPr>
            <a:picLocks noRot="1" noChangeAspect="1"/>
          </p:cNvPicPr>
          <p:nvPr>
            <a:audioFile r:link="rId1"/>
          </p:nvPr>
        </p:nvPicPr>
        <p:blipFill>
          <a:blip r:embed="rId4"/>
          <a:stretch>
            <a:fillRect/>
          </a:stretch>
        </p:blipFill>
        <p:spPr>
          <a:xfrm>
            <a:off x="7615331" y="1600201"/>
            <a:ext cx="282575" cy="2825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25"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a:bodyPr>
          <a:lstStyle/>
          <a:p>
            <a:pPr marL="457200" indent="-457200">
              <a:buFont typeface="+mj-lt"/>
              <a:buAutoNum type="arabicPeriod"/>
            </a:pPr>
            <a:r>
              <a:rPr lang="en-US" sz="1800" dirty="0"/>
              <a:t>Alberto, P. A., &amp; Troutman, A. C. (2006). Procedures for collecting data. In </a:t>
            </a:r>
            <a:r>
              <a:rPr lang="en-US" sz="1800" i="1" dirty="0"/>
              <a:t>Applied behavior analysis for teachers (7th ed., pp. 53-93). Columbus, Ohio: Pearson Prentice Hall.</a:t>
            </a:r>
          </a:p>
          <a:p>
            <a:pPr marL="457200" indent="-457200">
              <a:buFont typeface="+mj-lt"/>
              <a:buAutoNum type="arabicPeriod"/>
            </a:pPr>
            <a:r>
              <a:rPr lang="en-US" sz="1800" dirty="0"/>
              <a:t>Filter, K. J., &amp; Horner, R. H. (2009). Function-based academic intervention for problem behavior.</a:t>
            </a:r>
            <a:r>
              <a:rPr lang="en-US" sz="1800" i="1" dirty="0"/>
              <a:t> Education and Treatment of Children, 32</a:t>
            </a:r>
            <a:r>
              <a:rPr lang="en-US" sz="1800" dirty="0"/>
              <a:t>(1), 1-19.</a:t>
            </a:r>
          </a:p>
          <a:p>
            <a:pPr marL="457200" indent="-457200">
              <a:buFont typeface="+mj-lt"/>
              <a:buAutoNum type="arabicPeriod"/>
            </a:pPr>
            <a:r>
              <a:rPr lang="en-US" sz="1800" dirty="0" err="1"/>
              <a:t>Heiman</a:t>
            </a:r>
            <a:r>
              <a:rPr lang="en-US" sz="1800" dirty="0"/>
              <a:t>, T. (2002). Parents of children with disabilities: Resilience, coping, and future expectations.</a:t>
            </a:r>
            <a:r>
              <a:rPr lang="en-US" sz="1800" i="1" dirty="0"/>
              <a:t> Journal of Developmental and Physical Disabilities, 14</a:t>
            </a:r>
            <a:r>
              <a:rPr lang="en-US" sz="1800" dirty="0"/>
              <a:t>(2), 159-171.</a:t>
            </a:r>
          </a:p>
          <a:p>
            <a:pPr marL="457200" indent="-457200">
              <a:buFont typeface="+mj-lt"/>
              <a:buAutoNum type="arabicPeriod"/>
            </a:pPr>
            <a:r>
              <a:rPr lang="en-US" sz="1800" dirty="0"/>
              <a:t>Jull, S., &amp; </a:t>
            </a:r>
            <a:r>
              <a:rPr lang="en-US" sz="1800" dirty="0" err="1"/>
              <a:t>Mirenda</a:t>
            </a:r>
            <a:r>
              <a:rPr lang="en-US" sz="1800" dirty="0"/>
              <a:t>, P. (2011). Parents as play date facilitators for preschoolers with autism.</a:t>
            </a:r>
            <a:r>
              <a:rPr lang="en-US" sz="1800" i="1" dirty="0"/>
              <a:t> Journal of Positive Behavior Interventions, 13(1), 17-14. doi:10.1177/1098300709358111</a:t>
            </a:r>
            <a:endParaRPr lang="en-US" sz="1800" dirty="0"/>
          </a:p>
        </p:txBody>
      </p:sp>
      <p:sp>
        <p:nvSpPr>
          <p:cNvPr id="4" name="Footer Placeholder 3"/>
          <p:cNvSpPr>
            <a:spLocks noGrp="1"/>
          </p:cNvSpPr>
          <p:nvPr>
            <p:ph type="ftr" sz="quarter" idx="11"/>
          </p:nvPr>
        </p:nvSpPr>
        <p:spPr/>
        <p:txBody>
          <a:bodyPr/>
          <a:lstStyle/>
          <a:p>
            <a:r>
              <a:rPr lang="en-US"/>
              <a:t>Copyright 2011 J.Wyse</a:t>
            </a:r>
          </a:p>
        </p:txBody>
      </p:sp>
      <p:sp>
        <p:nvSpPr>
          <p:cNvPr id="5" name="Slide Number Placeholder 4"/>
          <p:cNvSpPr>
            <a:spLocks noGrp="1"/>
          </p:cNvSpPr>
          <p:nvPr>
            <p:ph type="sldNum" sz="quarter" idx="12"/>
          </p:nvPr>
        </p:nvSpPr>
        <p:spPr/>
        <p:txBody>
          <a:bodyPr/>
          <a:lstStyle/>
          <a:p>
            <a:fld id="{7981AD95-BFD0-B547-9E0B-EAF9628CC960}" type="slidenum">
              <a:rPr lang="en-US" smtClean="0"/>
              <a:pPr/>
              <a:t>17</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a:bodyPr>
          <a:lstStyle/>
          <a:p>
            <a:pPr marL="457200" indent="-457200">
              <a:buFont typeface="+mj-lt"/>
              <a:buAutoNum type="arabicPeriod" startAt="5"/>
            </a:pPr>
            <a:r>
              <a:rPr lang="en-US" sz="1800" dirty="0"/>
              <a:t>Kerr, M. M., &amp; Nelson, C. M. (2010). Monitoring student progress. In </a:t>
            </a:r>
            <a:r>
              <a:rPr lang="en-US" sz="1800" i="1" dirty="0"/>
              <a:t>Strategies for addressing behavior problems in the classroom (6th ed., pp. 136-163). Upper Saddle River, New Jersey: Pearson Education, Inc.</a:t>
            </a:r>
          </a:p>
          <a:p>
            <a:pPr marL="457200" indent="-457200">
              <a:buFont typeface="+mj-lt"/>
              <a:buAutoNum type="arabicPeriod" startAt="5"/>
            </a:pPr>
            <a:r>
              <a:rPr lang="en-US" sz="1800" dirty="0" err="1"/>
              <a:t>Maag</a:t>
            </a:r>
            <a:r>
              <a:rPr lang="en-US" sz="1800" dirty="0"/>
              <a:t>, J. W. (2004). Counting and recording behavior. In </a:t>
            </a:r>
            <a:r>
              <a:rPr lang="en-US" sz="1800" i="1" dirty="0"/>
              <a:t>Behavior management: From theoretical implications to practical applications (2nd ed., pp. 93-123). Belmont, CA: Thomson Learning, Inc.</a:t>
            </a:r>
          </a:p>
          <a:p>
            <a:pPr marL="457200" indent="-457200">
              <a:buFont typeface="+mj-lt"/>
              <a:buAutoNum type="arabicPeriod" startAt="5"/>
            </a:pPr>
            <a:r>
              <a:rPr lang="en-US" sz="1800" dirty="0" err="1"/>
              <a:t>Pabico</a:t>
            </a:r>
            <a:r>
              <a:rPr lang="en-US" sz="1800" dirty="0"/>
              <a:t>, R. S., Call, N. A., &amp; Lomas, J. E. (2009). Use of latency to problem behavior to evaluate demands for inclusion in functional analyses.</a:t>
            </a:r>
            <a:r>
              <a:rPr lang="en-US" sz="1800" i="1" dirty="0"/>
              <a:t> Journal of Applied Behavior Analysis, 42</a:t>
            </a:r>
            <a:r>
              <a:rPr lang="en-US" sz="1800" dirty="0"/>
              <a:t>(3), 723.</a:t>
            </a:r>
          </a:p>
          <a:p>
            <a:pPr marL="457200" indent="-457200">
              <a:buFont typeface="+mj-lt"/>
              <a:buAutoNum type="arabicPeriod" startAt="5"/>
            </a:pPr>
            <a:r>
              <a:rPr lang="en-US" sz="1800" dirty="0"/>
              <a:t>Park, J. H., </a:t>
            </a:r>
            <a:r>
              <a:rPr lang="en-US" sz="1800" dirty="0" err="1"/>
              <a:t>Alber</a:t>
            </a:r>
            <a:r>
              <a:rPr lang="en-US" sz="1800" dirty="0"/>
              <a:t>-Morgan, S. R., &amp; Fleming, C. (2011). Collaborating with parents to implement behavioral interventions for children with challenging behaviors.</a:t>
            </a:r>
            <a:r>
              <a:rPr lang="en-US" sz="1800" i="1" dirty="0"/>
              <a:t> Council for Exceptional Children, 43</a:t>
            </a:r>
            <a:r>
              <a:rPr lang="en-US" sz="1800" dirty="0"/>
              <a:t>(3), 22-9.</a:t>
            </a:r>
          </a:p>
        </p:txBody>
      </p:sp>
      <p:sp>
        <p:nvSpPr>
          <p:cNvPr id="4" name="Footer Placeholder 3"/>
          <p:cNvSpPr>
            <a:spLocks noGrp="1"/>
          </p:cNvSpPr>
          <p:nvPr>
            <p:ph type="ftr" sz="quarter" idx="11"/>
          </p:nvPr>
        </p:nvSpPr>
        <p:spPr/>
        <p:txBody>
          <a:bodyPr/>
          <a:lstStyle/>
          <a:p>
            <a:r>
              <a:rPr lang="en-US"/>
              <a:t>Copyright 2011 J.Wyse</a:t>
            </a:r>
          </a:p>
        </p:txBody>
      </p:sp>
      <p:sp>
        <p:nvSpPr>
          <p:cNvPr id="5" name="Slide Number Placeholder 4"/>
          <p:cNvSpPr>
            <a:spLocks noGrp="1"/>
          </p:cNvSpPr>
          <p:nvPr>
            <p:ph type="sldNum" sz="quarter" idx="12"/>
          </p:nvPr>
        </p:nvSpPr>
        <p:spPr/>
        <p:txBody>
          <a:bodyPr/>
          <a:lstStyle/>
          <a:p>
            <a:fld id="{7981AD95-BFD0-B547-9E0B-EAF9628CC960}" type="slidenum">
              <a:rPr lang="en-US" smtClean="0"/>
              <a:pPr/>
              <a:t>18</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779795"/>
          </a:xfrm>
        </p:spPr>
        <p:txBody>
          <a:bodyPr/>
          <a:lstStyle/>
          <a:p>
            <a:r>
              <a:rPr lang="en-US" sz="4400" dirty="0"/>
              <a:t>Outline</a:t>
            </a:r>
          </a:p>
        </p:txBody>
      </p:sp>
      <p:sp>
        <p:nvSpPr>
          <p:cNvPr id="3" name="Content Placeholder 2"/>
          <p:cNvSpPr>
            <a:spLocks noGrp="1"/>
          </p:cNvSpPr>
          <p:nvPr>
            <p:ph idx="1"/>
          </p:nvPr>
        </p:nvSpPr>
        <p:spPr>
          <a:xfrm>
            <a:off x="549275" y="1208660"/>
            <a:ext cx="8042276" cy="4734941"/>
          </a:xfrm>
        </p:spPr>
        <p:txBody>
          <a:bodyPr>
            <a:normAutofit lnSpcReduction="10000"/>
          </a:bodyPr>
          <a:lstStyle/>
          <a:p>
            <a:pPr>
              <a:buClr>
                <a:schemeClr val="accent1">
                  <a:lumMod val="75000"/>
                </a:schemeClr>
              </a:buClr>
            </a:pPr>
            <a:r>
              <a:rPr lang="en-US" sz="2800" dirty="0">
                <a:solidFill>
                  <a:schemeClr val="accent1"/>
                </a:solidFill>
              </a:rPr>
              <a:t>What is Positive Behavior Support and what does it mean to you?</a:t>
            </a:r>
          </a:p>
          <a:p>
            <a:pPr>
              <a:buClr>
                <a:schemeClr val="accent1">
                  <a:lumMod val="75000"/>
                </a:schemeClr>
              </a:buClr>
            </a:pPr>
            <a:r>
              <a:rPr lang="en-US" sz="2800" dirty="0">
                <a:solidFill>
                  <a:schemeClr val="accent1"/>
                </a:solidFill>
              </a:rPr>
              <a:t>Key Terms</a:t>
            </a:r>
          </a:p>
          <a:p>
            <a:pPr>
              <a:buClr>
                <a:schemeClr val="accent1">
                  <a:lumMod val="75000"/>
                </a:schemeClr>
              </a:buClr>
            </a:pPr>
            <a:r>
              <a:rPr lang="en-US" sz="2800" dirty="0">
                <a:solidFill>
                  <a:schemeClr val="accent1"/>
                </a:solidFill>
              </a:rPr>
              <a:t>An Introduction to Recording Behaviors</a:t>
            </a:r>
          </a:p>
          <a:p>
            <a:pPr>
              <a:buClr>
                <a:schemeClr val="accent1">
                  <a:lumMod val="75000"/>
                </a:schemeClr>
              </a:buClr>
            </a:pPr>
            <a:r>
              <a:rPr lang="en-US" sz="2800" dirty="0">
                <a:solidFill>
                  <a:schemeClr val="accent1"/>
                </a:solidFill>
              </a:rPr>
              <a:t>Understanding Latency Recording</a:t>
            </a:r>
          </a:p>
          <a:p>
            <a:pPr>
              <a:buClr>
                <a:schemeClr val="accent1">
                  <a:lumMod val="75000"/>
                </a:schemeClr>
              </a:buClr>
            </a:pPr>
            <a:r>
              <a:rPr lang="en-US" sz="2800" dirty="0">
                <a:solidFill>
                  <a:schemeClr val="accent1"/>
                </a:solidFill>
              </a:rPr>
              <a:t>Understanding Interval Recording</a:t>
            </a:r>
          </a:p>
          <a:p>
            <a:pPr>
              <a:buClr>
                <a:schemeClr val="accent1">
                  <a:lumMod val="75000"/>
                </a:schemeClr>
              </a:buClr>
            </a:pPr>
            <a:r>
              <a:rPr lang="en-US" sz="2800" dirty="0">
                <a:solidFill>
                  <a:schemeClr val="accent1"/>
                </a:solidFill>
              </a:rPr>
              <a:t>Frequently Asked Questions</a:t>
            </a:r>
          </a:p>
          <a:p>
            <a:pPr>
              <a:buClr>
                <a:schemeClr val="accent1">
                  <a:lumMod val="75000"/>
                </a:schemeClr>
              </a:buClr>
            </a:pPr>
            <a:r>
              <a:rPr lang="en-US" sz="2800" dirty="0">
                <a:solidFill>
                  <a:schemeClr val="accent1"/>
                </a:solidFill>
              </a:rPr>
              <a:t>References</a:t>
            </a:r>
          </a:p>
        </p:txBody>
      </p:sp>
      <p:sp>
        <p:nvSpPr>
          <p:cNvPr id="4" name="Footer Placeholder 3"/>
          <p:cNvSpPr>
            <a:spLocks noGrp="1"/>
          </p:cNvSpPr>
          <p:nvPr>
            <p:ph type="ftr" sz="quarter" idx="11"/>
          </p:nvPr>
        </p:nvSpPr>
        <p:spPr/>
        <p:txBody>
          <a:bodyPr/>
          <a:lstStyle/>
          <a:p>
            <a:r>
              <a:rPr lang="en-US" dirty="0"/>
              <a:t>Copyright 2011 </a:t>
            </a:r>
            <a:r>
              <a:rPr lang="en-US" dirty="0" err="1"/>
              <a:t>J.Wyse</a:t>
            </a:r>
            <a:endParaRPr lang="en-US" dirty="0"/>
          </a:p>
        </p:txBody>
      </p:sp>
      <p:sp>
        <p:nvSpPr>
          <p:cNvPr id="5" name="Slide Number Placeholder 4"/>
          <p:cNvSpPr>
            <a:spLocks noGrp="1"/>
          </p:cNvSpPr>
          <p:nvPr>
            <p:ph type="sldNum" sz="quarter" idx="12"/>
          </p:nvPr>
        </p:nvSpPr>
        <p:spPr/>
        <p:txBody>
          <a:bodyPr/>
          <a:lstStyle/>
          <a:p>
            <a:fld id="{7981AD95-BFD0-B547-9E0B-EAF9628CC960}" type="slidenum">
              <a:rPr lang="en-US" smtClean="0"/>
              <a:pPr/>
              <a:t>2</a:t>
            </a:fld>
            <a:endParaRPr lang="en-US" dirty="0"/>
          </a:p>
        </p:txBody>
      </p:sp>
      <p:pic>
        <p:nvPicPr>
          <p:cNvPr id="6" name="Recorded Sound">
            <a:hlinkClick r:id="" action="ppaction://media"/>
          </p:cNvPr>
          <p:cNvPicPr>
            <a:picLocks noRot="1" noChangeAspect="1"/>
          </p:cNvPicPr>
          <p:nvPr>
            <a:wavAudioFile r:embed="rId1" name="Recorded Sound"/>
          </p:nvPr>
        </p:nvPicPr>
        <p:blipFill>
          <a:blip r:embed="rId4"/>
          <a:stretch>
            <a:fillRect/>
          </a:stretch>
        </p:blipFill>
        <p:spPr>
          <a:xfrm>
            <a:off x="4430713" y="3287713"/>
            <a:ext cx="282575" cy="2825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0"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266312"/>
            <a:ext cx="8042276" cy="1336956"/>
          </a:xfrm>
        </p:spPr>
        <p:txBody>
          <a:bodyPr/>
          <a:lstStyle/>
          <a:p>
            <a:r>
              <a:rPr lang="en-US" dirty="0"/>
              <a:t>What is Positive Behavior Support?</a:t>
            </a:r>
          </a:p>
        </p:txBody>
      </p:sp>
      <p:sp>
        <p:nvSpPr>
          <p:cNvPr id="3" name="Content Placeholder 2"/>
          <p:cNvSpPr>
            <a:spLocks noGrp="1"/>
          </p:cNvSpPr>
          <p:nvPr>
            <p:ph idx="1"/>
          </p:nvPr>
        </p:nvSpPr>
        <p:spPr>
          <a:xfrm>
            <a:off x="549275" y="2266375"/>
            <a:ext cx="8042276" cy="2870439"/>
          </a:xfrm>
        </p:spPr>
        <p:txBody>
          <a:bodyPr/>
          <a:lstStyle/>
          <a:p>
            <a:r>
              <a:rPr lang="en-US" sz="2800" dirty="0"/>
              <a:t>A positive way of dealing with problem behaviors.</a:t>
            </a:r>
            <a:r>
              <a:rPr lang="en-US" dirty="0"/>
              <a:t> </a:t>
            </a:r>
            <a:r>
              <a:rPr lang="en-US" baseline="-25000" dirty="0"/>
              <a:t>(5)</a:t>
            </a:r>
          </a:p>
          <a:p>
            <a:r>
              <a:rPr lang="en-US" sz="2800" dirty="0"/>
              <a:t>PBS matches strategies with your child’s personal needs. </a:t>
            </a:r>
            <a:r>
              <a:rPr lang="en-US" baseline="-25000" dirty="0"/>
              <a:t>(5)</a:t>
            </a:r>
          </a:p>
          <a:p>
            <a:pPr>
              <a:buNone/>
            </a:pPr>
            <a:endParaRPr lang="en-US" baseline="-25000" dirty="0"/>
          </a:p>
        </p:txBody>
      </p:sp>
      <p:sp>
        <p:nvSpPr>
          <p:cNvPr id="4" name="Footer Placeholder 3"/>
          <p:cNvSpPr>
            <a:spLocks noGrp="1"/>
          </p:cNvSpPr>
          <p:nvPr>
            <p:ph type="ftr" sz="quarter" idx="11"/>
          </p:nvPr>
        </p:nvSpPr>
        <p:spPr/>
        <p:txBody>
          <a:bodyPr/>
          <a:lstStyle/>
          <a:p>
            <a:r>
              <a:rPr lang="en-US"/>
              <a:t>Copyright 2011 J.Wyse</a:t>
            </a:r>
          </a:p>
        </p:txBody>
      </p:sp>
      <p:sp>
        <p:nvSpPr>
          <p:cNvPr id="5" name="Slide Number Placeholder 4"/>
          <p:cNvSpPr>
            <a:spLocks noGrp="1"/>
          </p:cNvSpPr>
          <p:nvPr>
            <p:ph type="sldNum" sz="quarter" idx="12"/>
          </p:nvPr>
        </p:nvSpPr>
        <p:spPr/>
        <p:txBody>
          <a:bodyPr/>
          <a:lstStyle/>
          <a:p>
            <a:fld id="{7981AD95-BFD0-B547-9E0B-EAF9628CC960}" type="slidenum">
              <a:rPr lang="en-US" smtClean="0"/>
              <a:pPr/>
              <a:t>3</a:t>
            </a:fld>
            <a:endParaRPr lang="en-US"/>
          </a:p>
        </p:txBody>
      </p:sp>
      <p:pic>
        <p:nvPicPr>
          <p:cNvPr id="6" name="Recorded Sound">
            <a:hlinkClick r:id="" action="ppaction://media"/>
          </p:cNvPr>
          <p:cNvPicPr>
            <a:picLocks noRot="1" noChangeAspect="1"/>
          </p:cNvPicPr>
          <p:nvPr>
            <a:wavAudioFile r:embed="rId1" name="Recorded Sound"/>
          </p:nvPr>
        </p:nvPicPr>
        <p:blipFill>
          <a:blip r:embed="rId4"/>
          <a:stretch>
            <a:fillRect/>
          </a:stretch>
        </p:blipFill>
        <p:spPr>
          <a:xfrm>
            <a:off x="4430713" y="3287713"/>
            <a:ext cx="282575" cy="2825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00"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226628"/>
            <a:ext cx="8042276" cy="1336956"/>
          </a:xfrm>
        </p:spPr>
        <p:txBody>
          <a:bodyPr/>
          <a:lstStyle/>
          <a:p>
            <a:r>
              <a:rPr lang="en-US" dirty="0"/>
              <a:t>Can Parents be Involved in PBS?</a:t>
            </a:r>
          </a:p>
        </p:txBody>
      </p:sp>
      <p:sp>
        <p:nvSpPr>
          <p:cNvPr id="3" name="Content Placeholder 2"/>
          <p:cNvSpPr>
            <a:spLocks noGrp="1"/>
          </p:cNvSpPr>
          <p:nvPr>
            <p:ph idx="1"/>
          </p:nvPr>
        </p:nvSpPr>
        <p:spPr>
          <a:xfrm>
            <a:off x="518305" y="2157069"/>
            <a:ext cx="8042276" cy="4343400"/>
          </a:xfrm>
        </p:spPr>
        <p:txBody>
          <a:bodyPr>
            <a:normAutofit/>
          </a:bodyPr>
          <a:lstStyle/>
          <a:p>
            <a:pPr algn="ctr">
              <a:buNone/>
            </a:pPr>
            <a:r>
              <a:rPr lang="en-US" sz="3400" b="1" dirty="0"/>
              <a:t>Absolutely!</a:t>
            </a:r>
            <a:endParaRPr lang="en-US" sz="2800" dirty="0"/>
          </a:p>
          <a:p>
            <a:r>
              <a:rPr lang="en-US" sz="2000" dirty="0"/>
              <a:t>As a parent, you know things about your child that no one else does! </a:t>
            </a:r>
          </a:p>
          <a:p>
            <a:r>
              <a:rPr lang="en-US" sz="2000" dirty="0"/>
              <a:t>This information could help teachers and other professionals get to know your child and make a plan that works best.</a:t>
            </a:r>
          </a:p>
          <a:p>
            <a:endParaRPr lang="en-US" sz="2000" dirty="0"/>
          </a:p>
          <a:p>
            <a:endParaRPr lang="en-US" sz="2800" dirty="0"/>
          </a:p>
          <a:p>
            <a:endParaRPr lang="en-US" sz="2800" dirty="0"/>
          </a:p>
        </p:txBody>
      </p:sp>
      <p:sp>
        <p:nvSpPr>
          <p:cNvPr id="4" name="Footer Placeholder 3"/>
          <p:cNvSpPr>
            <a:spLocks noGrp="1"/>
          </p:cNvSpPr>
          <p:nvPr>
            <p:ph type="ftr" sz="quarter" idx="11"/>
          </p:nvPr>
        </p:nvSpPr>
        <p:spPr/>
        <p:txBody>
          <a:bodyPr/>
          <a:lstStyle/>
          <a:p>
            <a:r>
              <a:rPr lang="en-US" dirty="0"/>
              <a:t>Copyright 2011 </a:t>
            </a:r>
            <a:r>
              <a:rPr lang="en-US" dirty="0" err="1"/>
              <a:t>J.Wyse</a:t>
            </a:r>
            <a:endParaRPr lang="en-US" dirty="0"/>
          </a:p>
        </p:txBody>
      </p:sp>
      <p:sp>
        <p:nvSpPr>
          <p:cNvPr id="5" name="Slide Number Placeholder 4"/>
          <p:cNvSpPr>
            <a:spLocks noGrp="1"/>
          </p:cNvSpPr>
          <p:nvPr>
            <p:ph type="sldNum" sz="quarter" idx="12"/>
          </p:nvPr>
        </p:nvSpPr>
        <p:spPr/>
        <p:txBody>
          <a:bodyPr/>
          <a:lstStyle/>
          <a:p>
            <a:fld id="{7981AD95-BFD0-B547-9E0B-EAF9628CC960}" type="slidenum">
              <a:rPr lang="en-US" smtClean="0"/>
              <a:pPr/>
              <a:t>4</a:t>
            </a:fld>
            <a:endParaRPr lang="en-US"/>
          </a:p>
        </p:txBody>
      </p:sp>
      <p:pic>
        <p:nvPicPr>
          <p:cNvPr id="6" name="Recorded Sound">
            <a:hlinkClick r:id="" action="ppaction://media"/>
          </p:cNvPr>
          <p:cNvPicPr>
            <a:picLocks noRot="1" noChangeAspect="1"/>
          </p:cNvPicPr>
          <p:nvPr>
            <a:wavAudioFile r:embed="rId1" name="Recorded Sound"/>
          </p:nvPr>
        </p:nvPicPr>
        <p:blipFill>
          <a:blip r:embed="rId4"/>
          <a:stretch>
            <a:fillRect/>
          </a:stretch>
        </p:blipFill>
        <p:spPr>
          <a:xfrm>
            <a:off x="4430713" y="3287713"/>
            <a:ext cx="282575" cy="2825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00"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255457_7069.jpg"/>
          <p:cNvPicPr>
            <a:picLocks noChangeAspect="1"/>
          </p:cNvPicPr>
          <p:nvPr/>
        </p:nvPicPr>
        <p:blipFill>
          <a:blip r:embed="rId4">
            <a:alphaModFix amt="31000"/>
          </a:blip>
          <a:stretch>
            <a:fillRect/>
          </a:stretch>
        </p:blipFill>
        <p:spPr>
          <a:xfrm>
            <a:off x="-297526" y="-185539"/>
            <a:ext cx="9742288" cy="6461207"/>
          </a:xfrm>
          <a:prstGeom prst="rect">
            <a:avLst/>
          </a:prstGeom>
        </p:spPr>
      </p:pic>
      <p:sp>
        <p:nvSpPr>
          <p:cNvPr id="2" name="Title 1"/>
          <p:cNvSpPr>
            <a:spLocks noGrp="1"/>
          </p:cNvSpPr>
          <p:nvPr>
            <p:ph type="title"/>
          </p:nvPr>
        </p:nvSpPr>
        <p:spPr>
          <a:xfrm>
            <a:off x="549275" y="-193240"/>
            <a:ext cx="8042276" cy="1336956"/>
          </a:xfrm>
        </p:spPr>
        <p:txBody>
          <a:bodyPr/>
          <a:lstStyle/>
          <a:p>
            <a:r>
              <a:rPr lang="en-US" dirty="0"/>
              <a:t>Key Terms</a:t>
            </a:r>
          </a:p>
        </p:txBody>
      </p:sp>
      <p:sp>
        <p:nvSpPr>
          <p:cNvPr id="4" name="Footer Placeholder 3"/>
          <p:cNvSpPr>
            <a:spLocks noGrp="1"/>
          </p:cNvSpPr>
          <p:nvPr>
            <p:ph type="ftr" sz="quarter" idx="11"/>
          </p:nvPr>
        </p:nvSpPr>
        <p:spPr/>
        <p:txBody>
          <a:bodyPr/>
          <a:lstStyle/>
          <a:p>
            <a:r>
              <a:rPr lang="en-US"/>
              <a:t>Copyright 2011 J.Wyse</a:t>
            </a:r>
          </a:p>
        </p:txBody>
      </p:sp>
      <p:sp>
        <p:nvSpPr>
          <p:cNvPr id="5" name="Slide Number Placeholder 4"/>
          <p:cNvSpPr>
            <a:spLocks noGrp="1"/>
          </p:cNvSpPr>
          <p:nvPr>
            <p:ph type="sldNum" sz="quarter" idx="12"/>
          </p:nvPr>
        </p:nvSpPr>
        <p:spPr/>
        <p:txBody>
          <a:bodyPr/>
          <a:lstStyle/>
          <a:p>
            <a:fld id="{7981AD95-BFD0-B547-9E0B-EAF9628CC960}" type="slidenum">
              <a:rPr lang="en-US" smtClean="0"/>
              <a:pPr/>
              <a:t>5</a:t>
            </a:fld>
            <a:endParaRPr lang="en-US"/>
          </a:p>
        </p:txBody>
      </p:sp>
      <p:sp>
        <p:nvSpPr>
          <p:cNvPr id="11" name="Content Placeholder 10"/>
          <p:cNvSpPr>
            <a:spLocks noGrp="1"/>
          </p:cNvSpPr>
          <p:nvPr>
            <p:ph idx="1"/>
          </p:nvPr>
        </p:nvSpPr>
        <p:spPr>
          <a:xfrm>
            <a:off x="549275" y="1132265"/>
            <a:ext cx="8042276" cy="4934026"/>
          </a:xfrm>
        </p:spPr>
        <p:txBody>
          <a:bodyPr>
            <a:normAutofit/>
          </a:bodyPr>
          <a:lstStyle/>
          <a:p>
            <a:r>
              <a:rPr lang="en-US" sz="2800" b="1" dirty="0">
                <a:solidFill>
                  <a:schemeClr val="tx2">
                    <a:lumMod val="75000"/>
                    <a:lumOff val="25000"/>
                  </a:schemeClr>
                </a:solidFill>
              </a:rPr>
              <a:t>Baseline: How much and how often the behavior happens if we don’t stop it. </a:t>
            </a:r>
            <a:r>
              <a:rPr lang="en-US" sz="2800" b="1" baseline="-25000" dirty="0">
                <a:solidFill>
                  <a:schemeClr val="tx2">
                    <a:lumMod val="75000"/>
                    <a:lumOff val="25000"/>
                  </a:schemeClr>
                </a:solidFill>
              </a:rPr>
              <a:t>(5)</a:t>
            </a:r>
          </a:p>
          <a:p>
            <a:r>
              <a:rPr lang="en-US" sz="2800" b="1" dirty="0">
                <a:solidFill>
                  <a:schemeClr val="tx2">
                    <a:lumMod val="75000"/>
                    <a:lumOff val="25000"/>
                  </a:schemeClr>
                </a:solidFill>
              </a:rPr>
              <a:t>Intervention: Plans that teachers and parents use to help kids get better. </a:t>
            </a:r>
            <a:r>
              <a:rPr lang="en-US" sz="2800" b="1" baseline="-25000" dirty="0">
                <a:solidFill>
                  <a:schemeClr val="tx2">
                    <a:lumMod val="75000"/>
                    <a:lumOff val="25000"/>
                  </a:schemeClr>
                </a:solidFill>
              </a:rPr>
              <a:t>(5)</a:t>
            </a:r>
          </a:p>
          <a:p>
            <a:r>
              <a:rPr lang="en-US" sz="2800" b="1" dirty="0">
                <a:solidFill>
                  <a:schemeClr val="tx2">
                    <a:lumMod val="75000"/>
                    <a:lumOff val="25000"/>
                  </a:schemeClr>
                </a:solidFill>
              </a:rPr>
              <a:t>Latency</a:t>
            </a:r>
            <a:r>
              <a:rPr lang="en-US" sz="2800" b="1" baseline="-25000" dirty="0">
                <a:solidFill>
                  <a:schemeClr val="tx2">
                    <a:lumMod val="75000"/>
                    <a:lumOff val="25000"/>
                  </a:schemeClr>
                </a:solidFill>
              </a:rPr>
              <a:t>:</a:t>
            </a:r>
            <a:r>
              <a:rPr lang="en-US" sz="2800" b="1" dirty="0">
                <a:solidFill>
                  <a:schemeClr val="tx2">
                    <a:lumMod val="75000"/>
                    <a:lumOff val="25000"/>
                  </a:schemeClr>
                </a:solidFill>
              </a:rPr>
              <a:t> Latent is the root word for latency. Latent is a period of time that something is inactive, or not happening. Latency recording measures the amount of time a person is “inactive” or does not do what they are asked. </a:t>
            </a:r>
            <a:endParaRPr lang="en-US" sz="2800" b="1" baseline="-25000" dirty="0">
              <a:solidFill>
                <a:schemeClr val="tx2">
                  <a:lumMod val="75000"/>
                  <a:lumOff val="25000"/>
                </a:schemeClr>
              </a:solidFill>
            </a:endParaRPr>
          </a:p>
          <a:p>
            <a:endParaRPr lang="en-US" dirty="0"/>
          </a:p>
        </p:txBody>
      </p:sp>
      <p:pic>
        <p:nvPicPr>
          <p:cNvPr id="7" name="Recorded Sound">
            <a:hlinkClick r:id="" action="ppaction://media"/>
          </p:cNvPr>
          <p:cNvPicPr>
            <a:picLocks noRot="1" noChangeAspect="1"/>
          </p:cNvPicPr>
          <p:nvPr>
            <a:wavAudioFile r:embed="rId1" name="Recorded Sound"/>
          </p:nvPr>
        </p:nvPicPr>
        <p:blipFill>
          <a:blip r:embed="rId5"/>
          <a:stretch>
            <a:fillRect/>
          </a:stretch>
        </p:blipFill>
        <p:spPr>
          <a:xfrm>
            <a:off x="4222956" y="2042949"/>
            <a:ext cx="282575" cy="2825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00"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5"/>
            <a:ext cx="8042276" cy="1828800"/>
          </a:xfrm>
        </p:spPr>
        <p:txBody>
          <a:bodyPr/>
          <a:lstStyle/>
          <a:p>
            <a:br>
              <a:rPr lang="en-US" dirty="0"/>
            </a:br>
            <a:r>
              <a:rPr lang="en-US" dirty="0"/>
              <a:t>Recording Behaviors:</a:t>
            </a:r>
            <a:br>
              <a:rPr lang="en-US" dirty="0"/>
            </a:br>
            <a:r>
              <a:rPr lang="en-US" dirty="0"/>
              <a:t> </a:t>
            </a:r>
            <a:r>
              <a:rPr lang="en-US" sz="3300" dirty="0"/>
              <a:t>An Introduction to Latency and Interval Recording</a:t>
            </a:r>
          </a:p>
        </p:txBody>
      </p:sp>
      <p:sp>
        <p:nvSpPr>
          <p:cNvPr id="3" name="Content Placeholder 2"/>
          <p:cNvSpPr>
            <a:spLocks noGrp="1"/>
          </p:cNvSpPr>
          <p:nvPr>
            <p:ph idx="1"/>
          </p:nvPr>
        </p:nvSpPr>
        <p:spPr>
          <a:xfrm>
            <a:off x="549275" y="2476267"/>
            <a:ext cx="8042276" cy="3217035"/>
          </a:xfrm>
        </p:spPr>
        <p:txBody>
          <a:bodyPr>
            <a:normAutofit fontScale="25000" lnSpcReduction="20000"/>
          </a:bodyPr>
          <a:lstStyle/>
          <a:p>
            <a:r>
              <a:rPr lang="en-US" sz="8923" dirty="0"/>
              <a:t>Recording behavior is done before, during, and after you have started doing something to help the behavior.</a:t>
            </a:r>
          </a:p>
          <a:p>
            <a:r>
              <a:rPr lang="en-US" sz="8923" dirty="0"/>
              <a:t>By using a behavior recording method, you will be able to: </a:t>
            </a:r>
          </a:p>
          <a:p>
            <a:pPr marL="806450" lvl="1" indent="-457200">
              <a:buFont typeface="+mj-lt"/>
              <a:buAutoNum type="arabicPeriod"/>
            </a:pPr>
            <a:r>
              <a:rPr lang="en-US" sz="8923" dirty="0"/>
              <a:t>Find a baseline for the problem behavior. </a:t>
            </a:r>
            <a:r>
              <a:rPr lang="en-US" sz="8923" baseline="-25000" dirty="0"/>
              <a:t>(6)</a:t>
            </a:r>
          </a:p>
          <a:p>
            <a:pPr marL="806450" lvl="1" indent="-457200">
              <a:buFont typeface="+mj-lt"/>
              <a:buAutoNum type="arabicPeriod"/>
            </a:pPr>
            <a:r>
              <a:rPr lang="en-US" sz="8923" dirty="0"/>
              <a:t>Look and see if it gets better when you do something. </a:t>
            </a:r>
            <a:r>
              <a:rPr lang="en-US" sz="8923" baseline="-25000" dirty="0"/>
              <a:t>(6)</a:t>
            </a:r>
          </a:p>
          <a:p>
            <a:pPr marL="806450" lvl="1" indent="-457200">
              <a:buNone/>
            </a:pPr>
            <a:endParaRPr lang="en-US" sz="8923" dirty="0"/>
          </a:p>
          <a:p>
            <a:pPr marL="806450" lvl="1" indent="-457200">
              <a:buFont typeface="+mj-lt"/>
              <a:buAutoNum type="arabicPeriod"/>
            </a:pPr>
            <a:endParaRPr lang="en-US" sz="8923" dirty="0"/>
          </a:p>
          <a:p>
            <a:pPr marL="806450" lvl="1" indent="-457200">
              <a:buFont typeface="+mj-lt"/>
              <a:buAutoNum type="arabicPeriod"/>
            </a:pPr>
            <a:endParaRPr lang="en-US" dirty="0"/>
          </a:p>
          <a:p>
            <a:endParaRPr lang="en-US" dirty="0"/>
          </a:p>
          <a:p>
            <a:pPr>
              <a:buNone/>
            </a:pPr>
            <a:r>
              <a:rPr lang="en-US" dirty="0"/>
              <a:t> </a:t>
            </a:r>
          </a:p>
          <a:p>
            <a:pPr>
              <a:buNone/>
            </a:pPr>
            <a:endParaRPr lang="en-US" dirty="0"/>
          </a:p>
        </p:txBody>
      </p:sp>
      <p:sp>
        <p:nvSpPr>
          <p:cNvPr id="4" name="Footer Placeholder 3"/>
          <p:cNvSpPr>
            <a:spLocks noGrp="1"/>
          </p:cNvSpPr>
          <p:nvPr>
            <p:ph type="ftr" sz="quarter" idx="11"/>
          </p:nvPr>
        </p:nvSpPr>
        <p:spPr/>
        <p:txBody>
          <a:bodyPr/>
          <a:lstStyle/>
          <a:p>
            <a:r>
              <a:rPr lang="en-US"/>
              <a:t>Copyright 2011 J.Wyse</a:t>
            </a:r>
          </a:p>
        </p:txBody>
      </p:sp>
      <p:sp>
        <p:nvSpPr>
          <p:cNvPr id="5" name="Slide Number Placeholder 4"/>
          <p:cNvSpPr>
            <a:spLocks noGrp="1"/>
          </p:cNvSpPr>
          <p:nvPr>
            <p:ph type="sldNum" sz="quarter" idx="12"/>
          </p:nvPr>
        </p:nvSpPr>
        <p:spPr/>
        <p:txBody>
          <a:bodyPr/>
          <a:lstStyle/>
          <a:p>
            <a:fld id="{7981AD95-BFD0-B547-9E0B-EAF9628CC960}" type="slidenum">
              <a:rPr lang="en-US" smtClean="0"/>
              <a:pPr/>
              <a:t>6</a:t>
            </a:fld>
            <a:endParaRPr lang="en-US"/>
          </a:p>
        </p:txBody>
      </p:sp>
      <p:pic>
        <p:nvPicPr>
          <p:cNvPr id="6" name="6.wav">
            <a:hlinkClick r:id="" action="ppaction://media"/>
          </p:cNvPr>
          <p:cNvPicPr>
            <a:picLocks noRot="1" noChangeAspect="1"/>
          </p:cNvPicPr>
          <p:nvPr>
            <a:audioFile r:link="rId1"/>
          </p:nvPr>
        </p:nvPicPr>
        <p:blipFill>
          <a:blip r:embed="rId4"/>
          <a:stretch>
            <a:fillRect/>
          </a:stretch>
        </p:blipFill>
        <p:spPr>
          <a:xfrm>
            <a:off x="4314759" y="2077662"/>
            <a:ext cx="282575" cy="2825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390"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0"/>
            <a:ext cx="8042276" cy="1932268"/>
          </a:xfrm>
        </p:spPr>
        <p:txBody>
          <a:bodyPr/>
          <a:lstStyle/>
          <a:p>
            <a:r>
              <a:rPr lang="en-US" dirty="0"/>
              <a:t>Recording Behaviors:</a:t>
            </a:r>
            <a:br>
              <a:rPr lang="en-US" dirty="0"/>
            </a:br>
            <a:r>
              <a:rPr lang="en-US" sz="3200" dirty="0"/>
              <a:t> An Introduction to Latency and Interval Recording</a:t>
            </a:r>
          </a:p>
        </p:txBody>
      </p:sp>
      <p:sp>
        <p:nvSpPr>
          <p:cNvPr id="3" name="Content Placeholder 2"/>
          <p:cNvSpPr>
            <a:spLocks noGrp="1"/>
          </p:cNvSpPr>
          <p:nvPr>
            <p:ph idx="1"/>
          </p:nvPr>
        </p:nvSpPr>
        <p:spPr>
          <a:xfrm>
            <a:off x="0" y="2015552"/>
            <a:ext cx="8042276" cy="4343400"/>
          </a:xfrm>
        </p:spPr>
        <p:txBody>
          <a:bodyPr>
            <a:normAutofit/>
          </a:bodyPr>
          <a:lstStyle/>
          <a:p>
            <a:pPr>
              <a:buNone/>
            </a:pPr>
            <a:r>
              <a:rPr lang="en-US" dirty="0"/>
              <a:t>	There are many different methods for recording data. Here we will focus on</a:t>
            </a:r>
          </a:p>
          <a:p>
            <a:pPr lvl="1"/>
            <a:endParaRPr lang="en-US" sz="1800" dirty="0"/>
          </a:p>
          <a:p>
            <a:pPr lvl="1">
              <a:buNone/>
            </a:pPr>
            <a:r>
              <a:rPr lang="en-US" sz="3200" b="1" dirty="0"/>
              <a:t>Interval Recording</a:t>
            </a:r>
          </a:p>
          <a:p>
            <a:pPr lvl="1">
              <a:buNone/>
            </a:pPr>
            <a:r>
              <a:rPr lang="en-US" sz="3200" b="1" dirty="0"/>
              <a:t>			</a:t>
            </a:r>
            <a:r>
              <a:rPr lang="en-US" sz="3200" b="1" dirty="0">
                <a:latin typeface="Apple Chancery"/>
                <a:cs typeface="Apple Chancery"/>
              </a:rPr>
              <a:t>and</a:t>
            </a:r>
          </a:p>
          <a:p>
            <a:pPr lvl="1">
              <a:buNone/>
            </a:pPr>
            <a:r>
              <a:rPr lang="en-US" sz="3200" b="1" dirty="0"/>
              <a:t>Latency Recording </a:t>
            </a:r>
          </a:p>
          <a:p>
            <a:pPr lvl="1">
              <a:buNone/>
            </a:pPr>
            <a:endParaRPr lang="en-US" sz="1800" dirty="0"/>
          </a:p>
          <a:p>
            <a:pPr>
              <a:buNone/>
            </a:pPr>
            <a:endParaRPr lang="en-US" dirty="0"/>
          </a:p>
        </p:txBody>
      </p:sp>
      <p:sp>
        <p:nvSpPr>
          <p:cNvPr id="4" name="Footer Placeholder 3"/>
          <p:cNvSpPr>
            <a:spLocks noGrp="1"/>
          </p:cNvSpPr>
          <p:nvPr>
            <p:ph type="ftr" sz="quarter" idx="11"/>
          </p:nvPr>
        </p:nvSpPr>
        <p:spPr/>
        <p:txBody>
          <a:bodyPr/>
          <a:lstStyle/>
          <a:p>
            <a:r>
              <a:rPr lang="en-US" dirty="0"/>
              <a:t>Copyright 2011 </a:t>
            </a:r>
            <a:r>
              <a:rPr lang="en-US" dirty="0" err="1"/>
              <a:t>J.Wyse</a:t>
            </a:r>
            <a:endParaRPr lang="en-US" dirty="0"/>
          </a:p>
        </p:txBody>
      </p:sp>
      <p:sp>
        <p:nvSpPr>
          <p:cNvPr id="5" name="Slide Number Placeholder 4"/>
          <p:cNvSpPr>
            <a:spLocks noGrp="1"/>
          </p:cNvSpPr>
          <p:nvPr>
            <p:ph type="sldNum" sz="quarter" idx="12"/>
          </p:nvPr>
        </p:nvSpPr>
        <p:spPr/>
        <p:txBody>
          <a:bodyPr/>
          <a:lstStyle/>
          <a:p>
            <a:fld id="{7981AD95-BFD0-B547-9E0B-EAF9628CC960}" type="slidenum">
              <a:rPr lang="en-US" smtClean="0"/>
              <a:pPr/>
              <a:t>7</a:t>
            </a:fld>
            <a:endParaRPr lang="en-US"/>
          </a:p>
        </p:txBody>
      </p:sp>
      <p:sp>
        <p:nvSpPr>
          <p:cNvPr id="6" name="TextBox 5"/>
          <p:cNvSpPr txBox="1"/>
          <p:nvPr/>
        </p:nvSpPr>
        <p:spPr>
          <a:xfrm>
            <a:off x="4879589" y="2944082"/>
            <a:ext cx="4264411" cy="2677656"/>
          </a:xfrm>
          <a:prstGeom prst="rect">
            <a:avLst/>
          </a:prstGeom>
          <a:noFill/>
        </p:spPr>
        <p:txBody>
          <a:bodyPr wrap="square" rtlCol="0">
            <a:spAutoFit/>
          </a:bodyPr>
          <a:lstStyle/>
          <a:p>
            <a:pPr lvl="1"/>
            <a:r>
              <a:rPr lang="en-US" sz="2800" dirty="0"/>
              <a:t>Choosing the recording method that is right for you will depend on the behavior that you want to observe.</a:t>
            </a:r>
            <a:r>
              <a:rPr lang="en-US" sz="2800" b="0" i="0" dirty="0">
                <a:latin typeface="ＭＳ ゴシック"/>
                <a:ea typeface="ＭＳ ゴシック"/>
                <a:cs typeface="ＭＳ ゴシック"/>
              </a:rPr>
              <a:t> </a:t>
            </a:r>
            <a:endParaRPr lang="en-US" sz="2800" dirty="0"/>
          </a:p>
        </p:txBody>
      </p:sp>
      <p:sp>
        <p:nvSpPr>
          <p:cNvPr id="7" name="Left Bracket 6"/>
          <p:cNvSpPr/>
          <p:nvPr/>
        </p:nvSpPr>
        <p:spPr>
          <a:xfrm>
            <a:off x="5105399" y="2944082"/>
            <a:ext cx="304800" cy="2677656"/>
          </a:xfrm>
          <a:prstGeom prst="leftBracket">
            <a:avLst/>
          </a:prstGeom>
          <a:ln/>
        </p:spPr>
        <p:style>
          <a:lnRef idx="2">
            <a:schemeClr val="accent1"/>
          </a:lnRef>
          <a:fillRef idx="0">
            <a:schemeClr val="accent1"/>
          </a:fillRef>
          <a:effectRef idx="1">
            <a:schemeClr val="accent1"/>
          </a:effectRef>
          <a:fontRef idx="minor">
            <a:schemeClr val="tx1"/>
          </a:fontRef>
        </p:style>
      </p:sp>
      <p:sp>
        <p:nvSpPr>
          <p:cNvPr id="9" name="Left Bracket 8"/>
          <p:cNvSpPr/>
          <p:nvPr/>
        </p:nvSpPr>
        <p:spPr>
          <a:xfrm flipH="1">
            <a:off x="8416244" y="2944082"/>
            <a:ext cx="350614" cy="2677656"/>
          </a:xfrm>
          <a:prstGeom prst="leftBracket">
            <a:avLst/>
          </a:prstGeom>
          <a:ln/>
        </p:spPr>
        <p:style>
          <a:lnRef idx="2">
            <a:schemeClr val="accent1"/>
          </a:lnRef>
          <a:fillRef idx="0">
            <a:schemeClr val="accent1"/>
          </a:fillRef>
          <a:effectRef idx="1">
            <a:schemeClr val="accent1"/>
          </a:effectRef>
          <a:fontRef idx="minor">
            <a:schemeClr val="tx1"/>
          </a:fontRef>
        </p:style>
      </p:sp>
      <p:pic>
        <p:nvPicPr>
          <p:cNvPr id="10" name="7.wav">
            <a:hlinkClick r:id="" action="ppaction://media"/>
          </p:cNvPr>
          <p:cNvPicPr>
            <a:picLocks noRot="1" noChangeAspect="1"/>
          </p:cNvPicPr>
          <p:nvPr>
            <a:audioFile r:link="rId1"/>
          </p:nvPr>
        </p:nvPicPr>
        <p:blipFill>
          <a:blip r:embed="rId4"/>
          <a:stretch>
            <a:fillRect/>
          </a:stretch>
        </p:blipFill>
        <p:spPr>
          <a:xfrm>
            <a:off x="4430713" y="3287713"/>
            <a:ext cx="282575" cy="2825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72" fill="hold"/>
                                        <p:tgtEl>
                                          <p:spTgt spid="10"/>
                                        </p:tgtEl>
                                      </p:cBhvr>
                                    </p:cmd>
                                  </p:childTnLst>
                                </p:cTn>
                              </p:par>
                            </p:childTnLst>
                          </p:cTn>
                        </p:par>
                      </p:childTnLst>
                    </p:cTn>
                  </p:par>
                </p:childTnLst>
              </p:cTn>
              <p:nextCondLst>
                <p:cond evt="onClick" delay="0">
                  <p:tgtEl>
                    <p:spTgt spid="1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1193063_15193489.jpg"/>
          <p:cNvPicPr>
            <a:picLocks noGrp="1" noChangeAspect="1"/>
          </p:cNvPicPr>
          <p:nvPr>
            <p:ph idx="1"/>
          </p:nvPr>
        </p:nvPicPr>
        <p:blipFill>
          <a:blip r:embed="rId4">
            <a:alphaModFix amt="59000"/>
          </a:blip>
          <a:srcRect l="-19435" r="-19435"/>
          <a:stretch>
            <a:fillRect/>
          </a:stretch>
        </p:blipFill>
        <p:spPr>
          <a:xfrm>
            <a:off x="-1979566" y="-366195"/>
            <a:ext cx="12974198" cy="7006988"/>
          </a:xfrm>
        </p:spPr>
      </p:pic>
      <p:sp>
        <p:nvSpPr>
          <p:cNvPr id="2" name="Title 1"/>
          <p:cNvSpPr>
            <a:spLocks noGrp="1"/>
          </p:cNvSpPr>
          <p:nvPr>
            <p:ph type="title"/>
          </p:nvPr>
        </p:nvSpPr>
        <p:spPr>
          <a:xfrm>
            <a:off x="608079" y="-231947"/>
            <a:ext cx="8042276" cy="1336956"/>
          </a:xfrm>
        </p:spPr>
        <p:txBody>
          <a:bodyPr/>
          <a:lstStyle/>
          <a:p>
            <a:r>
              <a:rPr lang="en-US" dirty="0">
                <a:solidFill>
                  <a:schemeClr val="bg1"/>
                </a:solidFill>
              </a:rPr>
              <a:t>Jack: A Case Study</a:t>
            </a:r>
          </a:p>
        </p:txBody>
      </p:sp>
      <p:sp>
        <p:nvSpPr>
          <p:cNvPr id="4" name="Footer Placeholder 3"/>
          <p:cNvSpPr>
            <a:spLocks noGrp="1"/>
          </p:cNvSpPr>
          <p:nvPr>
            <p:ph type="ftr" sz="quarter" idx="11"/>
          </p:nvPr>
        </p:nvSpPr>
        <p:spPr/>
        <p:txBody>
          <a:bodyPr/>
          <a:lstStyle/>
          <a:p>
            <a:r>
              <a:rPr lang="en-US"/>
              <a:t>Copyright 2011 J.Wyse</a:t>
            </a:r>
          </a:p>
        </p:txBody>
      </p:sp>
      <p:sp>
        <p:nvSpPr>
          <p:cNvPr id="5" name="Slide Number Placeholder 4"/>
          <p:cNvSpPr>
            <a:spLocks noGrp="1"/>
          </p:cNvSpPr>
          <p:nvPr>
            <p:ph type="sldNum" sz="quarter" idx="12"/>
          </p:nvPr>
        </p:nvSpPr>
        <p:spPr/>
        <p:txBody>
          <a:bodyPr/>
          <a:lstStyle/>
          <a:p>
            <a:fld id="{7981AD95-BFD0-B547-9E0B-EAF9628CC960}" type="slidenum">
              <a:rPr lang="en-US" smtClean="0"/>
              <a:pPr/>
              <a:t>8</a:t>
            </a:fld>
            <a:endParaRPr lang="en-US"/>
          </a:p>
        </p:txBody>
      </p:sp>
      <p:pic>
        <p:nvPicPr>
          <p:cNvPr id="7" name="8.wav">
            <a:hlinkClick r:id="" action="ppaction://media"/>
          </p:cNvPr>
          <p:cNvPicPr>
            <a:picLocks noRot="1" noChangeAspect="1"/>
          </p:cNvPicPr>
          <p:nvPr>
            <a:audioFile r:link="rId1"/>
          </p:nvPr>
        </p:nvPicPr>
        <p:blipFill>
          <a:blip r:embed="rId5"/>
          <a:stretch>
            <a:fillRect/>
          </a:stretch>
        </p:blipFill>
        <p:spPr>
          <a:xfrm flipV="1">
            <a:off x="7460908" y="651770"/>
            <a:ext cx="379210" cy="379210"/>
          </a:xfrm>
          <a:prstGeom prst="rect">
            <a:avLst/>
          </a:prstGeom>
        </p:spPr>
      </p:pic>
    </p:spTree>
  </p:cSld>
  <p:clrMapOvr>
    <a:masterClrMapping/>
  </p:clrMapOvr>
  <p:transition spd="slow">
    <p:pull dir="u"/>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908"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Latency Recording</a:t>
            </a:r>
          </a:p>
        </p:txBody>
      </p:sp>
      <p:sp>
        <p:nvSpPr>
          <p:cNvPr id="3" name="Content Placeholder 2"/>
          <p:cNvSpPr>
            <a:spLocks noGrp="1"/>
          </p:cNvSpPr>
          <p:nvPr>
            <p:ph idx="1"/>
          </p:nvPr>
        </p:nvSpPr>
        <p:spPr/>
        <p:txBody>
          <a:bodyPr/>
          <a:lstStyle/>
          <a:p>
            <a:pPr algn="ctr">
              <a:buNone/>
            </a:pPr>
            <a:endParaRPr lang="en-US" sz="3200" dirty="0"/>
          </a:p>
          <a:p>
            <a:pPr algn="ctr">
              <a:buNone/>
            </a:pPr>
            <a:endParaRPr lang="en-US" sz="3200" dirty="0"/>
          </a:p>
          <a:p>
            <a:pPr algn="ctr">
              <a:buNone/>
            </a:pPr>
            <a:r>
              <a:rPr lang="en-US" sz="3200" dirty="0"/>
              <a:t>Counting how long it takes your child to do something you ask. </a:t>
            </a:r>
            <a:r>
              <a:rPr lang="en-US" sz="1600" baseline="-25000" dirty="0"/>
              <a:t>(6)</a:t>
            </a:r>
            <a:endParaRPr lang="en-US" sz="1600" dirty="0"/>
          </a:p>
          <a:p>
            <a:pPr algn="ctr">
              <a:buNone/>
            </a:pPr>
            <a:endParaRPr lang="en-US" dirty="0"/>
          </a:p>
        </p:txBody>
      </p:sp>
      <p:sp>
        <p:nvSpPr>
          <p:cNvPr id="4" name="Footer Placeholder 3"/>
          <p:cNvSpPr>
            <a:spLocks noGrp="1"/>
          </p:cNvSpPr>
          <p:nvPr>
            <p:ph type="ftr" sz="quarter" idx="11"/>
          </p:nvPr>
        </p:nvSpPr>
        <p:spPr/>
        <p:txBody>
          <a:bodyPr/>
          <a:lstStyle/>
          <a:p>
            <a:r>
              <a:rPr lang="en-US"/>
              <a:t>Copyright 2011 J.Wyse</a:t>
            </a:r>
          </a:p>
        </p:txBody>
      </p:sp>
      <p:sp>
        <p:nvSpPr>
          <p:cNvPr id="5" name="Slide Number Placeholder 4"/>
          <p:cNvSpPr>
            <a:spLocks noGrp="1"/>
          </p:cNvSpPr>
          <p:nvPr>
            <p:ph type="sldNum" sz="quarter" idx="12"/>
          </p:nvPr>
        </p:nvSpPr>
        <p:spPr/>
        <p:txBody>
          <a:bodyPr/>
          <a:lstStyle/>
          <a:p>
            <a:fld id="{7981AD95-BFD0-B547-9E0B-EAF9628CC960}" type="slidenum">
              <a:rPr lang="en-US" smtClean="0"/>
              <a:pPr/>
              <a:t>9</a:t>
            </a:fld>
            <a:endParaRPr lang="en-US"/>
          </a:p>
        </p:txBody>
      </p:sp>
      <p:sp>
        <p:nvSpPr>
          <p:cNvPr id="8" name="Left Bracket 7"/>
          <p:cNvSpPr/>
          <p:nvPr/>
        </p:nvSpPr>
        <p:spPr>
          <a:xfrm>
            <a:off x="522362" y="2202497"/>
            <a:ext cx="549318" cy="3035874"/>
          </a:xfrm>
          <a:prstGeom prst="leftBracket">
            <a:avLst/>
          </a:prstGeom>
          <a:ln/>
        </p:spPr>
        <p:style>
          <a:lnRef idx="2">
            <a:schemeClr val="accent1"/>
          </a:lnRef>
          <a:fillRef idx="0">
            <a:schemeClr val="accent1"/>
          </a:fillRef>
          <a:effectRef idx="1">
            <a:schemeClr val="accent1"/>
          </a:effectRef>
          <a:fontRef idx="minor">
            <a:schemeClr val="tx1"/>
          </a:fontRef>
        </p:style>
      </p:sp>
      <p:sp>
        <p:nvSpPr>
          <p:cNvPr id="9" name="Left Bracket 8"/>
          <p:cNvSpPr/>
          <p:nvPr/>
        </p:nvSpPr>
        <p:spPr>
          <a:xfrm rot="10800000">
            <a:off x="8101036" y="2202497"/>
            <a:ext cx="549318" cy="3035874"/>
          </a:xfrm>
          <a:prstGeom prst="leftBracket">
            <a:avLst>
              <a:gd name="adj" fmla="val 11945"/>
            </a:avLst>
          </a:prstGeom>
          <a:ln/>
        </p:spPr>
        <p:style>
          <a:lnRef idx="2">
            <a:schemeClr val="accent1"/>
          </a:lnRef>
          <a:fillRef idx="0">
            <a:schemeClr val="accent1"/>
          </a:fillRef>
          <a:effectRef idx="1">
            <a:schemeClr val="accent1"/>
          </a:effectRef>
          <a:fontRef idx="minor">
            <a:schemeClr val="tx1"/>
          </a:fontRef>
        </p:style>
      </p:sp>
      <p:pic>
        <p:nvPicPr>
          <p:cNvPr id="10" name="9.wav">
            <a:hlinkClick r:id="" action="ppaction://media"/>
          </p:cNvPr>
          <p:cNvPicPr>
            <a:picLocks noRot="1" noChangeAspect="1"/>
          </p:cNvPicPr>
          <p:nvPr>
            <a:audioFile r:link="rId1"/>
          </p:nvPr>
        </p:nvPicPr>
        <p:blipFill>
          <a:blip r:embed="rId4"/>
          <a:stretch>
            <a:fillRect/>
          </a:stretch>
        </p:blipFill>
        <p:spPr>
          <a:xfrm>
            <a:off x="4289425" y="1694033"/>
            <a:ext cx="282575" cy="2825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35" fill="hold"/>
                                        <p:tgtEl>
                                          <p:spTgt spid="10"/>
                                        </p:tgtEl>
                                      </p:cBhvr>
                                    </p:cmd>
                                  </p:childTnLst>
                                </p:cTn>
                              </p:par>
                            </p:childTnLst>
                          </p:cTn>
                        </p:par>
                      </p:childTnLst>
                    </p:cTn>
                  </p:par>
                </p:childTnLst>
              </p:cTn>
              <p:nextCondLst>
                <p:cond evt="onClick" delay="0">
                  <p:tgtEl>
                    <p:spTgt spid="1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majorFont>
      <a:minorFont>
        <a:latin typeface="News Gothic MT"/>
        <a:ea typeface=""/>
        <a:cs typeface=""/>
        <a:font script="Jpan" typeface="ＭＳ Ｐゴシック"/>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1095</TotalTime>
  <Words>3041</Words>
  <Application>Microsoft Office PowerPoint</Application>
  <PresentationFormat>On-screen Show (4:3)</PresentationFormat>
  <Paragraphs>203</Paragraphs>
  <Slides>18</Slides>
  <Notes>16</Notes>
  <HiddenSlides>0</HiddenSlides>
  <MMClips>17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ＭＳ ゴシック</vt:lpstr>
      <vt:lpstr>Apple Chancery</vt:lpstr>
      <vt:lpstr>Arial</vt:lpstr>
      <vt:lpstr>Big Caslon</vt:lpstr>
      <vt:lpstr>Calibri</vt:lpstr>
      <vt:lpstr>News Gothic MT</vt:lpstr>
      <vt:lpstr>Wingdings 2</vt:lpstr>
      <vt:lpstr>Breeze</vt:lpstr>
      <vt:lpstr>Latency and Interval Recording for Parents</vt:lpstr>
      <vt:lpstr>Outline</vt:lpstr>
      <vt:lpstr>What is Positive Behavior Support?</vt:lpstr>
      <vt:lpstr>Can Parents be Involved in PBS?</vt:lpstr>
      <vt:lpstr>Key Terms</vt:lpstr>
      <vt:lpstr> Recording Behaviors:  An Introduction to Latency and Interval Recording</vt:lpstr>
      <vt:lpstr>Recording Behaviors:  An Introduction to Latency and Interval Recording</vt:lpstr>
      <vt:lpstr>Jack: A Case Study</vt:lpstr>
      <vt:lpstr>Latency Recording</vt:lpstr>
      <vt:lpstr>Latency Recording: What it Looks Like</vt:lpstr>
      <vt:lpstr>Latency Recording</vt:lpstr>
      <vt:lpstr>Monica: A Case Study</vt:lpstr>
      <vt:lpstr>Interval Recording</vt:lpstr>
      <vt:lpstr>Interval Recording: What It Looks Like</vt:lpstr>
      <vt:lpstr>Interval Recording</vt:lpstr>
      <vt:lpstr>Frequently Asked Questions</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Latency and Interval Recording for Parents</dc:title>
  <dc:creator>Jennifer Wyse</dc:creator>
  <cp:lastModifiedBy>Covaleski, Kylea Joyce</cp:lastModifiedBy>
  <cp:revision>44</cp:revision>
  <dcterms:created xsi:type="dcterms:W3CDTF">2011-04-23T18:58:17Z</dcterms:created>
  <dcterms:modified xsi:type="dcterms:W3CDTF">2019-08-31T16:22:56Z</dcterms:modified>
</cp:coreProperties>
</file>