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13"/>
  </p:notesMasterIdLst>
  <p:sldIdLst>
    <p:sldId id="266" r:id="rId2"/>
    <p:sldId id="267" r:id="rId3"/>
    <p:sldId id="260" r:id="rId4"/>
    <p:sldId id="265" r:id="rId5"/>
    <p:sldId id="272" r:id="rId6"/>
    <p:sldId id="256" r:id="rId7"/>
    <p:sldId id="268" r:id="rId8"/>
    <p:sldId id="261" r:id="rId9"/>
    <p:sldId id="258" r:id="rId10"/>
    <p:sldId id="273" r:id="rId11"/>
    <p:sldId id="27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E4E"/>
    <a:srgbClr val="333539"/>
    <a:srgbClr val="121110"/>
    <a:srgbClr val="090907"/>
    <a:srgbClr val="E3E3E3"/>
    <a:srgbClr val="F0F0F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53"/>
    <p:restoredTop sz="58266"/>
  </p:normalViewPr>
  <p:slideViewPr>
    <p:cSldViewPr snapToGrid="0" snapToObjects="1">
      <p:cViewPr varScale="1">
        <p:scale>
          <a:sx n="67" d="100"/>
          <a:sy n="67" d="100"/>
        </p:scale>
        <p:origin x="16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4B0D6-244E-AC45-84C9-BF6E40882587}" type="datetimeFigureOut">
              <a:rPr lang="en-US" smtClean="0"/>
              <a:t>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96510-71A8-BE42-9AE5-D769FBA6E35B}" type="slidenum">
              <a:rPr lang="en-US" smtClean="0"/>
              <a:t>‹#›</a:t>
            </a:fld>
            <a:endParaRPr lang="en-US"/>
          </a:p>
        </p:txBody>
      </p:sp>
    </p:spTree>
    <p:extLst>
      <p:ext uri="{BB962C8B-B14F-4D97-AF65-F5344CB8AC3E}">
        <p14:creationId xmlns:p14="http://schemas.microsoft.com/office/powerpoint/2010/main" val="78507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yourself in a small room and something feels wrong. You can’t seem to find out how to get out and you are starting to panic when you hear everyone else in the room telling you to calm down. This is how people with Generalized Anxiety Disorder feel every day, and in situations where many other people feel relaxed.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this presentation, please click through the slides at your own pace.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496510-71A8-BE42-9AE5-D769FBA6E35B}" type="slidenum">
              <a:rPr lang="en-US" smtClean="0"/>
              <a:t>1</a:t>
            </a:fld>
            <a:endParaRPr lang="en-US"/>
          </a:p>
        </p:txBody>
      </p:sp>
    </p:spTree>
    <p:extLst>
      <p:ext uri="{BB962C8B-B14F-4D97-AF65-F5344CB8AC3E}">
        <p14:creationId xmlns:p14="http://schemas.microsoft.com/office/powerpoint/2010/main" val="2893509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Now Maya is able to manage expectations and create attainable goals with her teacher and family. She is learning how to organize her time and materials, while giving herself breaks. Maya is able to recognize when she is feeling anxious and go talk to someone when she is overwhelmed. If she is not ready to talk, Maya can find a quiet area and implement breathing strategies she learned with the school psychologist. Maya continues to work every day to change negative thoughts to positive thoughts.</a:t>
            </a:r>
          </a:p>
          <a:p>
            <a:endParaRPr lang="en-US" dirty="0"/>
          </a:p>
        </p:txBody>
      </p:sp>
      <p:sp>
        <p:nvSpPr>
          <p:cNvPr id="4" name="Slide Number Placeholder 3"/>
          <p:cNvSpPr>
            <a:spLocks noGrp="1"/>
          </p:cNvSpPr>
          <p:nvPr>
            <p:ph type="sldNum" sz="quarter" idx="10"/>
          </p:nvPr>
        </p:nvSpPr>
        <p:spPr/>
        <p:txBody>
          <a:bodyPr/>
          <a:lstStyle/>
          <a:p>
            <a:fld id="{9A496510-71A8-BE42-9AE5-D769FBA6E35B}" type="slidenum">
              <a:rPr lang="en-US" smtClean="0"/>
              <a:t>10</a:t>
            </a:fld>
            <a:endParaRPr lang="en-US"/>
          </a:p>
        </p:txBody>
      </p:sp>
    </p:spTree>
    <p:extLst>
      <p:ext uri="{BB962C8B-B14F-4D97-AF65-F5344CB8AC3E}">
        <p14:creationId xmlns:p14="http://schemas.microsoft.com/office/powerpoint/2010/main" val="543026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with this presentation you all experienced empathy for Maya and can appreciate this quote by Alfred Adler. </a:t>
            </a:r>
            <a:r>
              <a:rPr lang="en-US" sz="1200" dirty="0">
                <a:solidFill>
                  <a:srgbClr val="FFFFFF"/>
                </a:solidFill>
              </a:rPr>
              <a:t>“Empathy is seeing with the eyes of another, listening with the ears of another and feeling with the heart of another.”  Thank you for your time and attention.</a:t>
            </a:r>
            <a:r>
              <a:rPr lang="en-US" dirty="0"/>
              <a:t> </a:t>
            </a:r>
          </a:p>
        </p:txBody>
      </p:sp>
      <p:sp>
        <p:nvSpPr>
          <p:cNvPr id="4" name="Slide Number Placeholder 3"/>
          <p:cNvSpPr>
            <a:spLocks noGrp="1"/>
          </p:cNvSpPr>
          <p:nvPr>
            <p:ph type="sldNum" sz="quarter" idx="10"/>
          </p:nvPr>
        </p:nvSpPr>
        <p:spPr/>
        <p:txBody>
          <a:bodyPr/>
          <a:lstStyle/>
          <a:p>
            <a:fld id="{9A496510-71A8-BE42-9AE5-D769FBA6E35B}" type="slidenum">
              <a:rPr lang="en-US" smtClean="0"/>
              <a:t>11</a:t>
            </a:fld>
            <a:endParaRPr lang="en-US"/>
          </a:p>
        </p:txBody>
      </p:sp>
    </p:spTree>
    <p:extLst>
      <p:ext uri="{BB962C8B-B14F-4D97-AF65-F5344CB8AC3E}">
        <p14:creationId xmlns:p14="http://schemas.microsoft.com/office/powerpoint/2010/main" val="3494309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goal in this presentation is to understand what Generalized Anxiety Disorder is and what it looks like using a case study. We will look into what teachers can do to support students with generalized anxiety disorder. At the end of the presentation we will revisit our case study.</a:t>
            </a:r>
          </a:p>
        </p:txBody>
      </p:sp>
      <p:sp>
        <p:nvSpPr>
          <p:cNvPr id="4" name="Slide Number Placeholder 3"/>
          <p:cNvSpPr>
            <a:spLocks noGrp="1"/>
          </p:cNvSpPr>
          <p:nvPr>
            <p:ph type="sldNum" sz="quarter" idx="10"/>
          </p:nvPr>
        </p:nvSpPr>
        <p:spPr/>
        <p:txBody>
          <a:bodyPr/>
          <a:lstStyle/>
          <a:p>
            <a:fld id="{9A496510-71A8-BE42-9AE5-D769FBA6E35B}" type="slidenum">
              <a:rPr lang="en-US" smtClean="0"/>
              <a:t>2</a:t>
            </a:fld>
            <a:endParaRPr lang="en-US"/>
          </a:p>
        </p:txBody>
      </p:sp>
    </p:spTree>
    <p:extLst>
      <p:ext uri="{BB962C8B-B14F-4D97-AF65-F5344CB8AC3E}">
        <p14:creationId xmlns:p14="http://schemas.microsoft.com/office/powerpoint/2010/main" val="2192427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Terms you might see when speaking of generalized anxiety disorder are located in your hangout.</a:t>
            </a:r>
          </a:p>
        </p:txBody>
      </p:sp>
      <p:sp>
        <p:nvSpPr>
          <p:cNvPr id="4" name="Slide Number Placeholder 3"/>
          <p:cNvSpPr>
            <a:spLocks noGrp="1"/>
          </p:cNvSpPr>
          <p:nvPr>
            <p:ph type="sldNum" sz="quarter" idx="10"/>
          </p:nvPr>
        </p:nvSpPr>
        <p:spPr/>
        <p:txBody>
          <a:bodyPr/>
          <a:lstStyle/>
          <a:p>
            <a:fld id="{9A496510-71A8-BE42-9AE5-D769FBA6E35B}" type="slidenum">
              <a:rPr lang="en-US" smtClean="0"/>
              <a:t>3</a:t>
            </a:fld>
            <a:endParaRPr lang="en-US"/>
          </a:p>
        </p:txBody>
      </p:sp>
    </p:spTree>
    <p:extLst>
      <p:ext uri="{BB962C8B-B14F-4D97-AF65-F5344CB8AC3E}">
        <p14:creationId xmlns:p14="http://schemas.microsoft.com/office/powerpoint/2010/main" val="394326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you felt at the beginning of the presentation when I asked you to imagine yourself in a closed room with something wrong, that is what those with Generalized Anxiety Disorder feel most days. Generalized anxiety disorder is when someone has anxiety, fears, and worries about future events. Now, you may think, “Who doesn’t?” The differences is that the symptoms are uncontrollable and they have to last more than 6 months for someone to be diagnosed. When someone tells someone with generalized anxiety disorder to calm down, or its not a big deal, it is not that simple.</a:t>
            </a:r>
          </a:p>
          <a:p>
            <a:pPr marL="171450" indent="-171450">
              <a:buFont typeface="Arial" panose="020B0604020202020204" pitchFamily="34" charset="0"/>
              <a:buChar char="•"/>
            </a:pPr>
            <a:r>
              <a:rPr lang="en-US" dirty="0"/>
              <a:t>Some symptoms include feeling on edge, difficulty concentrating, irritability, and difficulty with sleep among others. For adults, 3 of the following symptoms must be present, but for children, only one needs to be present. These symptoms must cause significant harm or disruption to daily tasks, </a:t>
            </a:r>
          </a:p>
          <a:p>
            <a:pPr marL="171450" indent="-171450">
              <a:buFont typeface="Arial" panose="020B0604020202020204" pitchFamily="34" charset="0"/>
              <a:buChar char="•"/>
            </a:pPr>
            <a:r>
              <a:rPr lang="en-US" dirty="0"/>
              <a:t>Further, here are some more examples of what those with generalized anxiety disorder may feel. They may anticipate disaster in many situations, even if it is a small situation. They could have heightened states of physical arousal, which makes it more difficult for someone to calm down and think rationally. Adolescents specifically have many worries surrounding social and academic performance. Those with Generalized Anxiety Disorder may also have a hard time controlling and regulating emotions, which is already a tough thing to do as an adolescent.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Crucially, Don’t immediately assume the child has a disorder, keep track of what you see and talk to someone first.</a:t>
            </a:r>
            <a:r>
              <a:rPr lang="en-US" dirty="0">
                <a:effectLst/>
              </a:rPr>
              <a:t> </a:t>
            </a:r>
            <a:r>
              <a:rPr lang="en-US" sz="1200" kern="1200" dirty="0">
                <a:solidFill>
                  <a:schemeClr val="tx1"/>
                </a:solidFill>
                <a:effectLst/>
                <a:latin typeface="+mn-lt"/>
                <a:ea typeface="+mn-ea"/>
                <a:cs typeface="+mn-cs"/>
              </a:rPr>
              <a:t>If you are concerned about a child speak to the school counselor, learning or emotional support person, school psychologist. As someone who sees the student every day, you are an important part of the team when helping a child. </a:t>
            </a:r>
            <a:endParaRPr lang="en-US" dirty="0"/>
          </a:p>
        </p:txBody>
      </p:sp>
      <p:sp>
        <p:nvSpPr>
          <p:cNvPr id="4" name="Slide Number Placeholder 3"/>
          <p:cNvSpPr>
            <a:spLocks noGrp="1"/>
          </p:cNvSpPr>
          <p:nvPr>
            <p:ph type="sldNum" sz="quarter" idx="10"/>
          </p:nvPr>
        </p:nvSpPr>
        <p:spPr/>
        <p:txBody>
          <a:bodyPr/>
          <a:lstStyle/>
          <a:p>
            <a:fld id="{9A496510-71A8-BE42-9AE5-D769FBA6E35B}" type="slidenum">
              <a:rPr lang="en-US" smtClean="0"/>
              <a:t>4</a:t>
            </a:fld>
            <a:endParaRPr lang="en-US"/>
          </a:p>
        </p:txBody>
      </p:sp>
    </p:spTree>
    <p:extLst>
      <p:ext uri="{BB962C8B-B14F-4D97-AF65-F5344CB8AC3E}">
        <p14:creationId xmlns:p14="http://schemas.microsoft.com/office/powerpoint/2010/main" val="352460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what does generalized anxiety disorder look like specifically in different areas?</a:t>
            </a:r>
          </a:p>
          <a:p>
            <a:pPr marL="171450" indent="-171450">
              <a:buFont typeface="Arial" panose="020B0604020202020204" pitchFamily="34" charset="0"/>
              <a:buChar char="•"/>
            </a:pPr>
            <a:r>
              <a:rPr lang="en-US" dirty="0"/>
              <a:t>With cognition, you could see problems with attention, memory, problem-solving, and concentration. </a:t>
            </a:r>
          </a:p>
          <a:p>
            <a:pPr marL="171450" indent="-171450">
              <a:buFont typeface="Arial" panose="020B0604020202020204" pitchFamily="34" charset="0"/>
              <a:buChar char="•"/>
            </a:pPr>
            <a:r>
              <a:rPr lang="en-US" dirty="0"/>
              <a:t>With behavior, you could see restlessness, fidgeting, speaking too quickly, irritability, avoiding or not completing work, seeking easier work to do, or withdrawal from friends, peers, or the class. </a:t>
            </a:r>
          </a:p>
          <a:p>
            <a:pPr marL="171450" indent="-171450">
              <a:buFont typeface="Arial" panose="020B0604020202020204" pitchFamily="34" charset="0"/>
              <a:buChar char="•"/>
            </a:pPr>
            <a:r>
              <a:rPr lang="en-US" dirty="0"/>
              <a:t>Physically, you could see fast heart rate, sweating or flushed skin, headaches, muscle tension, stomach pains, sleeping problems or nausea. </a:t>
            </a:r>
          </a:p>
          <a:p>
            <a:pPr marL="171450" indent="-171450">
              <a:buFont typeface="Arial" panose="020B0604020202020204" pitchFamily="34" charset="0"/>
              <a:buChar char="•"/>
            </a:pPr>
            <a:r>
              <a:rPr lang="en-US" dirty="0"/>
              <a:t>Keep in mine that these are basic lists. Children are unique and will often present different symptoms and in different ways.</a:t>
            </a:r>
          </a:p>
        </p:txBody>
      </p:sp>
      <p:sp>
        <p:nvSpPr>
          <p:cNvPr id="4" name="Slide Number Placeholder 3"/>
          <p:cNvSpPr>
            <a:spLocks noGrp="1"/>
          </p:cNvSpPr>
          <p:nvPr>
            <p:ph type="sldNum" sz="quarter" idx="10"/>
          </p:nvPr>
        </p:nvSpPr>
        <p:spPr/>
        <p:txBody>
          <a:bodyPr/>
          <a:lstStyle/>
          <a:p>
            <a:fld id="{9A496510-71A8-BE42-9AE5-D769FBA6E35B}" type="slidenum">
              <a:rPr lang="en-US" smtClean="0"/>
              <a:t>5</a:t>
            </a:fld>
            <a:endParaRPr lang="en-US"/>
          </a:p>
        </p:txBody>
      </p:sp>
    </p:spTree>
    <p:extLst>
      <p:ext uri="{BB962C8B-B14F-4D97-AF65-F5344CB8AC3E}">
        <p14:creationId xmlns:p14="http://schemas.microsoft.com/office/powerpoint/2010/main" val="97405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you to consider the case of 16-year old Maya. She is a 10th grader, has high grades, and is a hard-worker. Her parents have high expectations for her to succeed in school and often talk about her future after high school. Additionally, Maya has even more pressure because her two older siblings have difficulty with school. Maya constantly worries about school and future and it has been this way ever since she started earning grades. Within the past year, Maya started having trouble with back pains and has trouble breathing normally while thinking about goals and her future. Her teacher, Ms. Park often notices that Maya is staring out of the window, vigorously taping her foot, and not paying attention. Recently, it has been so bad that Ms. Park had to repeat herself more than four times in a short conversation. Ms. Park is also concerned because Maya has been making careless mistakes in her assignments and gets angry with Ms. Park when she takes off points.</a:t>
            </a:r>
          </a:p>
        </p:txBody>
      </p:sp>
      <p:sp>
        <p:nvSpPr>
          <p:cNvPr id="4" name="Slide Number Placeholder 3"/>
          <p:cNvSpPr>
            <a:spLocks noGrp="1"/>
          </p:cNvSpPr>
          <p:nvPr>
            <p:ph type="sldNum" sz="quarter" idx="10"/>
          </p:nvPr>
        </p:nvSpPr>
        <p:spPr/>
        <p:txBody>
          <a:bodyPr/>
          <a:lstStyle/>
          <a:p>
            <a:fld id="{9A496510-71A8-BE42-9AE5-D769FBA6E35B}" type="slidenum">
              <a:rPr lang="en-US" smtClean="0"/>
              <a:t>6</a:t>
            </a:fld>
            <a:endParaRPr lang="en-US"/>
          </a:p>
        </p:txBody>
      </p:sp>
    </p:spTree>
    <p:extLst>
      <p:ext uri="{BB962C8B-B14F-4D97-AF65-F5344CB8AC3E}">
        <p14:creationId xmlns:p14="http://schemas.microsoft.com/office/powerpoint/2010/main" val="45142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plenty of small things that could make a big difference for a student with generalized anxiety disorder. First, establish predictable routines. If the routine will be disrupted, let the student know in advance and offer support for transition.</a:t>
            </a:r>
          </a:p>
          <a:p>
            <a:pPr marL="171450" indent="-171450">
              <a:buFont typeface="Arial" panose="020B0604020202020204" pitchFamily="34" charset="0"/>
              <a:buChar char="•"/>
            </a:pPr>
            <a:r>
              <a:rPr lang="en-US" dirty="0"/>
              <a:t>Second, you could ensure that tasks are manageable. This could be in terms of content, or even giving more opportunities for group work to take the stress off of competition and encourage social connections. </a:t>
            </a:r>
          </a:p>
          <a:p>
            <a:pPr marL="171450" indent="-171450">
              <a:buFont typeface="Arial" panose="020B0604020202020204" pitchFamily="34" charset="0"/>
              <a:buChar char="•"/>
            </a:pPr>
            <a:r>
              <a:rPr lang="en-US" dirty="0"/>
              <a:t>Provide specific expectations for evaluation like rubrics for assignments to minimize uncertainty for students while completing the assignment.</a:t>
            </a:r>
          </a:p>
          <a:p>
            <a:pPr marL="171450" indent="-171450">
              <a:buFont typeface="Arial" panose="020B0604020202020204" pitchFamily="34" charset="0"/>
              <a:buChar char="•"/>
            </a:pPr>
            <a:r>
              <a:rPr lang="en-US" dirty="0"/>
              <a:t>For test accommodations, a teacher could provide some extra time to take the test, and ensure a quiet work environment. Some research has even shown that writing down fears before a test could help students work through their anxiety.</a:t>
            </a:r>
          </a:p>
          <a:p>
            <a:pPr marL="171450" indent="-171450">
              <a:buFont typeface="Arial" panose="020B0604020202020204" pitchFamily="34" charset="0"/>
              <a:buChar char="•"/>
            </a:pPr>
            <a:r>
              <a:rPr lang="en-US" dirty="0"/>
              <a:t>Pairing the student with generalized anxiety disorder with a supportive peer could be during group or free work activities and bigger projects. Also asking a supportive peer to take notes to share with student with GAD if they ever miss class or need to take a break.</a:t>
            </a:r>
          </a:p>
          <a:p>
            <a:pPr marL="171450" indent="-171450">
              <a:buFont typeface="Arial" panose="020B0604020202020204" pitchFamily="34" charset="0"/>
              <a:buChar char="•"/>
            </a:pPr>
            <a:r>
              <a:rPr lang="en-US" dirty="0"/>
              <a:t>Giving a student time to relax and calm down could be as simple as allowing them to exit the classroom quietly to get a drink, go to the bathroom, or go to the nurses office in order to encourage the use of coping skills. </a:t>
            </a:r>
          </a:p>
          <a:p>
            <a:pPr marL="171450" indent="-171450">
              <a:buFont typeface="Arial" panose="020B0604020202020204" pitchFamily="34" charset="0"/>
              <a:buChar char="•"/>
            </a:pPr>
            <a:r>
              <a:rPr lang="en-US" dirty="0"/>
              <a:t>With this, allowing the student to sit in a quieter area of the room or near the door (if ever they need to leave) could help student feel more comfortable.</a:t>
            </a:r>
          </a:p>
          <a:p>
            <a:pPr marL="171450" indent="-171450">
              <a:buFont typeface="Arial" panose="020B0604020202020204" pitchFamily="34" charset="0"/>
              <a:buChar char="•"/>
            </a:pPr>
            <a:r>
              <a:rPr lang="en-US" dirty="0"/>
              <a:t>Encouraging coping skills is useful tools for any teenager. Teachers could introduce stress balls, quick deep breathing exercises, and encourage telling oneself positive words.</a:t>
            </a:r>
          </a:p>
          <a:p>
            <a:pPr marL="171450" indent="-171450">
              <a:buFont typeface="Arial" panose="020B0604020202020204" pitchFamily="34" charset="0"/>
              <a:buChar char="•"/>
            </a:pPr>
            <a:r>
              <a:rPr lang="en-US" dirty="0"/>
              <a:t>Finally, while working and interacting one-on-one with these students, praise effort and accept their mistakes. Praising lets them know that they are doing the right thing which can decrease their stress in the situation. Even giving them a special job could help their confidence and give you more to praise. Accepting that mistakes are a natural part of development will help show the student that no one is perfect and it is normal to make mistakes.</a:t>
            </a:r>
          </a:p>
          <a:p>
            <a:pPr marL="171450" indent="-171450">
              <a:buFont typeface="Arial" panose="020B0604020202020204" pitchFamily="34" charset="0"/>
              <a:buChar char="•"/>
            </a:pPr>
            <a:r>
              <a:rPr lang="en-US" dirty="0"/>
              <a:t>Further, if the student is expressing their thoughts and fears, make sure to listen first to everything they need to say. After, confirm and reflect about how their experience is tough by showing understanding and empathy towards them. Wait until they are calmer to give solutions.</a:t>
            </a:r>
          </a:p>
          <a:p>
            <a:endParaRPr lang="en-US" dirty="0"/>
          </a:p>
        </p:txBody>
      </p:sp>
      <p:sp>
        <p:nvSpPr>
          <p:cNvPr id="4" name="Slide Number Placeholder 3"/>
          <p:cNvSpPr>
            <a:spLocks noGrp="1"/>
          </p:cNvSpPr>
          <p:nvPr>
            <p:ph type="sldNum" sz="quarter" idx="10"/>
          </p:nvPr>
        </p:nvSpPr>
        <p:spPr/>
        <p:txBody>
          <a:bodyPr/>
          <a:lstStyle/>
          <a:p>
            <a:fld id="{9A496510-71A8-BE42-9AE5-D769FBA6E35B}" type="slidenum">
              <a:rPr lang="en-US" smtClean="0"/>
              <a:t>7</a:t>
            </a:fld>
            <a:endParaRPr lang="en-US"/>
          </a:p>
        </p:txBody>
      </p:sp>
    </p:spTree>
    <p:extLst>
      <p:ext uri="{BB962C8B-B14F-4D97-AF65-F5344CB8AC3E}">
        <p14:creationId xmlns:p14="http://schemas.microsoft.com/office/powerpoint/2010/main" val="533674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doesn’t help and what can we avoid doing?</a:t>
            </a:r>
          </a:p>
          <a:p>
            <a:r>
              <a:rPr lang="en-US" dirty="0"/>
              <a:t>First, just as we discussed maintaining a routine, avoid unexpected situations as much as possible. If possible tell students before there is a change in schedule.</a:t>
            </a:r>
          </a:p>
          <a:p>
            <a:r>
              <a:rPr lang="en-US" dirty="0"/>
              <a:t>Also, avoid unclear expectations of the student. If needed, post basic expectations in the room and give clear expectations for each activity, especially those that are different to routine.</a:t>
            </a:r>
          </a:p>
          <a:p>
            <a:r>
              <a:rPr lang="en-US" dirty="0"/>
              <a:t>Dealing with someone else’s anxiety can be tough and produce anxiety in yourself. Make sure that you avoid negative and reactive attitudes as much as possible. </a:t>
            </a:r>
          </a:p>
          <a:p>
            <a:r>
              <a:rPr lang="en-US" dirty="0"/>
              <a:t>Avoid being impatient and criticizing the student. Practice regulating those emotions and helping the student do the same.</a:t>
            </a:r>
          </a:p>
          <a:p>
            <a:r>
              <a:rPr lang="en-US" dirty="0"/>
              <a:t>Additionally, it is hard when you feel the situation does not warrant this reaction, but avoid saying things such as, “just calm down” or ”its not that big of a deal”. This will be met with an even stronger reaction and will not decrease the student’s anxiety.</a:t>
            </a:r>
          </a:p>
          <a:p>
            <a:r>
              <a:rPr lang="en-US" dirty="0"/>
              <a:t>Finally, as much as possible, avoid time constraints. By giving as much time as possible, this helps the student concentrate less on the time and more on the task at hand.</a:t>
            </a:r>
          </a:p>
          <a:p>
            <a:endParaRPr lang="en-US" dirty="0"/>
          </a:p>
        </p:txBody>
      </p:sp>
      <p:sp>
        <p:nvSpPr>
          <p:cNvPr id="4" name="Slide Number Placeholder 3"/>
          <p:cNvSpPr>
            <a:spLocks noGrp="1"/>
          </p:cNvSpPr>
          <p:nvPr>
            <p:ph type="sldNum" sz="quarter" idx="10"/>
          </p:nvPr>
        </p:nvSpPr>
        <p:spPr/>
        <p:txBody>
          <a:bodyPr/>
          <a:lstStyle/>
          <a:p>
            <a:fld id="{9A496510-71A8-BE42-9AE5-D769FBA6E35B}" type="slidenum">
              <a:rPr lang="en-US" smtClean="0"/>
              <a:t>8</a:t>
            </a:fld>
            <a:endParaRPr lang="en-US"/>
          </a:p>
        </p:txBody>
      </p:sp>
    </p:spTree>
    <p:extLst>
      <p:ext uri="{BB962C8B-B14F-4D97-AF65-F5344CB8AC3E}">
        <p14:creationId xmlns:p14="http://schemas.microsoft.com/office/powerpoint/2010/main" val="2995426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revisit the case with Maya. By learning information about generalized anxiety disorder and Maya’s individual case, Ms. Park can now recognize when Maya is becoming anxious when she has trouble concentrating, especially during conversations, when she complains about her back pain frequently, and when she fidgets during class lessons a lot. </a:t>
            </a:r>
          </a:p>
          <a:p>
            <a:r>
              <a:rPr lang="en-US" dirty="0"/>
              <a:t>When these signs appear, Ms. Park can let Maya take a break, reminder her to use her coping strategies, and offer her a time to talk about it further.</a:t>
            </a:r>
          </a:p>
          <a:p>
            <a:r>
              <a:rPr lang="en-US" dirty="0"/>
              <a:t>Now that Ms. Park understands her unique situation and symptoms, she is able to recognize Maya’s difficulties and be more patient with her.</a:t>
            </a:r>
          </a:p>
          <a:p>
            <a:r>
              <a:rPr lang="en-US" dirty="0"/>
              <a:t>Ms. Park praises Maya’s efforts and success often, and she gave Maya a special job that helps her keep her mind off of other work and lets her interact with her peers more.</a:t>
            </a:r>
          </a:p>
          <a:p>
            <a:r>
              <a:rPr lang="en-US" dirty="0"/>
              <a:t>Ms. Park also helps Maya plan and make realistic goals for herself.</a:t>
            </a:r>
          </a:p>
          <a:p>
            <a:r>
              <a:rPr lang="en-US" dirty="0"/>
              <a:t>Lastly, for the entire class, Ms. Park ensures that the daily schedule is posted, any changes are made every day and discussed the day prior. She gives rubrics to each assignment that details expectations and reminds students to ask questions during free time.</a:t>
            </a:r>
          </a:p>
          <a:p>
            <a:endParaRPr lang="en-US" dirty="0"/>
          </a:p>
          <a:p>
            <a:endParaRPr lang="en-US" dirty="0"/>
          </a:p>
        </p:txBody>
      </p:sp>
      <p:sp>
        <p:nvSpPr>
          <p:cNvPr id="4" name="Slide Number Placeholder 3"/>
          <p:cNvSpPr>
            <a:spLocks noGrp="1"/>
          </p:cNvSpPr>
          <p:nvPr>
            <p:ph type="sldNum" sz="quarter" idx="10"/>
          </p:nvPr>
        </p:nvSpPr>
        <p:spPr/>
        <p:txBody>
          <a:bodyPr/>
          <a:lstStyle/>
          <a:p>
            <a:fld id="{9A496510-71A8-BE42-9AE5-D769FBA6E35B}" type="slidenum">
              <a:rPr lang="en-US" smtClean="0"/>
              <a:t>9</a:t>
            </a:fld>
            <a:endParaRPr lang="en-US"/>
          </a:p>
        </p:txBody>
      </p:sp>
    </p:spTree>
    <p:extLst>
      <p:ext uri="{BB962C8B-B14F-4D97-AF65-F5344CB8AC3E}">
        <p14:creationId xmlns:p14="http://schemas.microsoft.com/office/powerpoint/2010/main" val="59191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7FD6E-43A6-6E4E-B446-52A4A2E36D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5A2D98-8A1B-8549-A786-0628863FA1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C3C36-621E-BE40-B439-5F9E9ED209BB}"/>
              </a:ext>
            </a:extLst>
          </p:cNvPr>
          <p:cNvSpPr>
            <a:spLocks noGrp="1"/>
          </p:cNvSpPr>
          <p:nvPr>
            <p:ph type="dt" sz="half" idx="10"/>
          </p:nvPr>
        </p:nvSpPr>
        <p:spPr/>
        <p:txBody>
          <a:bodyPr/>
          <a:lstStyle/>
          <a:p>
            <a:fld id="{4EE2BE6C-1B15-A94F-9ED4-B33CC173D201}" type="datetimeFigureOut">
              <a:rPr lang="en-US" smtClean="0"/>
              <a:t>4/20/18</a:t>
            </a:fld>
            <a:endParaRPr lang="en-US"/>
          </a:p>
        </p:txBody>
      </p:sp>
      <p:sp>
        <p:nvSpPr>
          <p:cNvPr id="5" name="Footer Placeholder 4">
            <a:extLst>
              <a:ext uri="{FF2B5EF4-FFF2-40B4-BE49-F238E27FC236}">
                <a16:creationId xmlns:a16="http://schemas.microsoft.com/office/drawing/2014/main" id="{D83CE580-292E-2D40-9D82-9896D9A88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66450-8158-A94C-9E35-ED56718C14DA}"/>
              </a:ext>
            </a:extLst>
          </p:cNvPr>
          <p:cNvSpPr>
            <a:spLocks noGrp="1"/>
          </p:cNvSpPr>
          <p:nvPr>
            <p:ph type="sldNum" sz="quarter" idx="12"/>
          </p:nvPr>
        </p:nvSpPr>
        <p:spPr/>
        <p:txBody>
          <a:bodyPr/>
          <a:lstStyle/>
          <a:p>
            <a:fld id="{CE4CB2F1-1C80-9644-82CA-824F446B9BBC}" type="slidenum">
              <a:rPr lang="en-US" smtClean="0"/>
              <a:t>‹#›</a:t>
            </a:fld>
            <a:endParaRPr lang="en-US"/>
          </a:p>
        </p:txBody>
      </p:sp>
    </p:spTree>
    <p:extLst>
      <p:ext uri="{BB962C8B-B14F-4D97-AF65-F5344CB8AC3E}">
        <p14:creationId xmlns:p14="http://schemas.microsoft.com/office/powerpoint/2010/main" val="1105001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8103-1CD1-364A-B556-7C2490548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D13D5F-6AE8-4846-8A00-EF828E2C89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1266CF-D6DC-4548-8859-D28651726192}"/>
              </a:ext>
            </a:extLst>
          </p:cNvPr>
          <p:cNvSpPr>
            <a:spLocks noGrp="1"/>
          </p:cNvSpPr>
          <p:nvPr>
            <p:ph type="dt" sz="half" idx="10"/>
          </p:nvPr>
        </p:nvSpPr>
        <p:spPr/>
        <p:txBody>
          <a:bodyPr/>
          <a:lstStyle/>
          <a:p>
            <a:fld id="{4EE2BE6C-1B15-A94F-9ED4-B33CC173D201}" type="datetimeFigureOut">
              <a:rPr lang="en-US" smtClean="0"/>
              <a:t>4/20/18</a:t>
            </a:fld>
            <a:endParaRPr lang="en-US"/>
          </a:p>
        </p:txBody>
      </p:sp>
      <p:sp>
        <p:nvSpPr>
          <p:cNvPr id="5" name="Footer Placeholder 4">
            <a:extLst>
              <a:ext uri="{FF2B5EF4-FFF2-40B4-BE49-F238E27FC236}">
                <a16:creationId xmlns:a16="http://schemas.microsoft.com/office/drawing/2014/main" id="{D75CADBA-0BB4-444E-BF8C-3C094AF882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099D43-0712-7743-B839-A9DD9C8F7321}"/>
              </a:ext>
            </a:extLst>
          </p:cNvPr>
          <p:cNvSpPr>
            <a:spLocks noGrp="1"/>
          </p:cNvSpPr>
          <p:nvPr>
            <p:ph type="sldNum" sz="quarter" idx="12"/>
          </p:nvPr>
        </p:nvSpPr>
        <p:spPr/>
        <p:txBody>
          <a:bodyPr/>
          <a:lstStyle/>
          <a:p>
            <a:fld id="{CE4CB2F1-1C80-9644-82CA-824F446B9BBC}" type="slidenum">
              <a:rPr lang="en-US" smtClean="0"/>
              <a:t>‹#›</a:t>
            </a:fld>
            <a:endParaRPr lang="en-US"/>
          </a:p>
        </p:txBody>
      </p:sp>
    </p:spTree>
    <p:extLst>
      <p:ext uri="{BB962C8B-B14F-4D97-AF65-F5344CB8AC3E}">
        <p14:creationId xmlns:p14="http://schemas.microsoft.com/office/powerpoint/2010/main" val="1642104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DDFFD2-971C-424D-BAF9-9CC80E9755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DFA27A-67D5-A64C-BB6F-2EAFD2AD91A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26E17-4C86-1D47-AB10-E02488DAAD31}"/>
              </a:ext>
            </a:extLst>
          </p:cNvPr>
          <p:cNvSpPr>
            <a:spLocks noGrp="1"/>
          </p:cNvSpPr>
          <p:nvPr>
            <p:ph type="dt" sz="half" idx="10"/>
          </p:nvPr>
        </p:nvSpPr>
        <p:spPr/>
        <p:txBody>
          <a:bodyPr/>
          <a:lstStyle/>
          <a:p>
            <a:fld id="{4EE2BE6C-1B15-A94F-9ED4-B33CC173D201}" type="datetimeFigureOut">
              <a:rPr lang="en-US" smtClean="0"/>
              <a:t>4/20/18</a:t>
            </a:fld>
            <a:endParaRPr lang="en-US"/>
          </a:p>
        </p:txBody>
      </p:sp>
      <p:sp>
        <p:nvSpPr>
          <p:cNvPr id="5" name="Footer Placeholder 4">
            <a:extLst>
              <a:ext uri="{FF2B5EF4-FFF2-40B4-BE49-F238E27FC236}">
                <a16:creationId xmlns:a16="http://schemas.microsoft.com/office/drawing/2014/main" id="{7FED1ED0-D2BB-1D46-BC2C-DCCBF5B6A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0D510-D5D3-0E4C-8266-E24D5F6F52AF}"/>
              </a:ext>
            </a:extLst>
          </p:cNvPr>
          <p:cNvSpPr>
            <a:spLocks noGrp="1"/>
          </p:cNvSpPr>
          <p:nvPr>
            <p:ph type="sldNum" sz="quarter" idx="12"/>
          </p:nvPr>
        </p:nvSpPr>
        <p:spPr/>
        <p:txBody>
          <a:bodyPr/>
          <a:lstStyle/>
          <a:p>
            <a:fld id="{CE4CB2F1-1C80-9644-82CA-824F446B9BBC}" type="slidenum">
              <a:rPr lang="en-US" smtClean="0"/>
              <a:t>‹#›</a:t>
            </a:fld>
            <a:endParaRPr lang="en-US"/>
          </a:p>
        </p:txBody>
      </p:sp>
    </p:spTree>
    <p:extLst>
      <p:ext uri="{BB962C8B-B14F-4D97-AF65-F5344CB8AC3E}">
        <p14:creationId xmlns:p14="http://schemas.microsoft.com/office/powerpoint/2010/main" val="315238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F680-14AA-074B-8C19-B6ED6B9E23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69E536-F4A8-BD45-AFB3-F1A4B7F303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54D6C-4CC3-3646-B351-2EF471B04EC1}"/>
              </a:ext>
            </a:extLst>
          </p:cNvPr>
          <p:cNvSpPr>
            <a:spLocks noGrp="1"/>
          </p:cNvSpPr>
          <p:nvPr>
            <p:ph type="dt" sz="half" idx="10"/>
          </p:nvPr>
        </p:nvSpPr>
        <p:spPr/>
        <p:txBody>
          <a:bodyPr/>
          <a:lstStyle/>
          <a:p>
            <a:fld id="{4EE2BE6C-1B15-A94F-9ED4-B33CC173D201}" type="datetimeFigureOut">
              <a:rPr lang="en-US" smtClean="0"/>
              <a:t>4/20/18</a:t>
            </a:fld>
            <a:endParaRPr lang="en-US"/>
          </a:p>
        </p:txBody>
      </p:sp>
      <p:sp>
        <p:nvSpPr>
          <p:cNvPr id="5" name="Footer Placeholder 4">
            <a:extLst>
              <a:ext uri="{FF2B5EF4-FFF2-40B4-BE49-F238E27FC236}">
                <a16:creationId xmlns:a16="http://schemas.microsoft.com/office/drawing/2014/main" id="{D5D48C25-5F0C-C747-A5F0-6E3EB297D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705361-C7DE-6745-84F4-AF58BFB0B160}"/>
              </a:ext>
            </a:extLst>
          </p:cNvPr>
          <p:cNvSpPr>
            <a:spLocks noGrp="1"/>
          </p:cNvSpPr>
          <p:nvPr>
            <p:ph type="sldNum" sz="quarter" idx="12"/>
          </p:nvPr>
        </p:nvSpPr>
        <p:spPr/>
        <p:txBody>
          <a:bodyPr/>
          <a:lstStyle/>
          <a:p>
            <a:fld id="{CE4CB2F1-1C80-9644-82CA-824F446B9BBC}" type="slidenum">
              <a:rPr lang="en-US" smtClean="0"/>
              <a:t>‹#›</a:t>
            </a:fld>
            <a:endParaRPr lang="en-US"/>
          </a:p>
        </p:txBody>
      </p:sp>
    </p:spTree>
    <p:extLst>
      <p:ext uri="{BB962C8B-B14F-4D97-AF65-F5344CB8AC3E}">
        <p14:creationId xmlns:p14="http://schemas.microsoft.com/office/powerpoint/2010/main" val="1226026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2459-974F-7240-A21D-44D46D037D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769383-BEA4-8C4D-A9F8-9CB36A52B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DF726E-5DEF-2847-9E81-9CF809517E8B}"/>
              </a:ext>
            </a:extLst>
          </p:cNvPr>
          <p:cNvSpPr>
            <a:spLocks noGrp="1"/>
          </p:cNvSpPr>
          <p:nvPr>
            <p:ph type="dt" sz="half" idx="10"/>
          </p:nvPr>
        </p:nvSpPr>
        <p:spPr/>
        <p:txBody>
          <a:bodyPr/>
          <a:lstStyle/>
          <a:p>
            <a:fld id="{4EE2BE6C-1B15-A94F-9ED4-B33CC173D201}" type="datetimeFigureOut">
              <a:rPr lang="en-US" smtClean="0"/>
              <a:t>4/20/18</a:t>
            </a:fld>
            <a:endParaRPr lang="en-US"/>
          </a:p>
        </p:txBody>
      </p:sp>
      <p:sp>
        <p:nvSpPr>
          <p:cNvPr id="5" name="Footer Placeholder 4">
            <a:extLst>
              <a:ext uri="{FF2B5EF4-FFF2-40B4-BE49-F238E27FC236}">
                <a16:creationId xmlns:a16="http://schemas.microsoft.com/office/drawing/2014/main" id="{96366066-094C-574A-A3E5-9C6AA83CC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386E-337E-3A46-9537-56B2361AF8BF}"/>
              </a:ext>
            </a:extLst>
          </p:cNvPr>
          <p:cNvSpPr>
            <a:spLocks noGrp="1"/>
          </p:cNvSpPr>
          <p:nvPr>
            <p:ph type="sldNum" sz="quarter" idx="12"/>
          </p:nvPr>
        </p:nvSpPr>
        <p:spPr/>
        <p:txBody>
          <a:bodyPr/>
          <a:lstStyle/>
          <a:p>
            <a:fld id="{CE4CB2F1-1C80-9644-82CA-824F446B9BBC}" type="slidenum">
              <a:rPr lang="en-US" smtClean="0"/>
              <a:t>‹#›</a:t>
            </a:fld>
            <a:endParaRPr lang="en-US"/>
          </a:p>
        </p:txBody>
      </p:sp>
    </p:spTree>
    <p:extLst>
      <p:ext uri="{BB962C8B-B14F-4D97-AF65-F5344CB8AC3E}">
        <p14:creationId xmlns:p14="http://schemas.microsoft.com/office/powerpoint/2010/main" val="563739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8D4E1-1AC5-894F-8AF8-4041F4CCC1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6D8443-6FB8-7F43-B95C-05E47557FE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CE896E-7157-AF46-A895-89AD23145D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5ED829-EF68-B346-BB2C-F770B96B1A86}"/>
              </a:ext>
            </a:extLst>
          </p:cNvPr>
          <p:cNvSpPr>
            <a:spLocks noGrp="1"/>
          </p:cNvSpPr>
          <p:nvPr>
            <p:ph type="dt" sz="half" idx="10"/>
          </p:nvPr>
        </p:nvSpPr>
        <p:spPr/>
        <p:txBody>
          <a:bodyPr/>
          <a:lstStyle/>
          <a:p>
            <a:fld id="{4EE2BE6C-1B15-A94F-9ED4-B33CC173D201}" type="datetimeFigureOut">
              <a:rPr lang="en-US" smtClean="0"/>
              <a:t>4/20/18</a:t>
            </a:fld>
            <a:endParaRPr lang="en-US"/>
          </a:p>
        </p:txBody>
      </p:sp>
      <p:sp>
        <p:nvSpPr>
          <p:cNvPr id="6" name="Footer Placeholder 5">
            <a:extLst>
              <a:ext uri="{FF2B5EF4-FFF2-40B4-BE49-F238E27FC236}">
                <a16:creationId xmlns:a16="http://schemas.microsoft.com/office/drawing/2014/main" id="{7AD4CAC2-CC84-BE4B-AAC7-83A9DC89C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40C5-44F6-1748-9914-5BFE70A83B86}"/>
              </a:ext>
            </a:extLst>
          </p:cNvPr>
          <p:cNvSpPr>
            <a:spLocks noGrp="1"/>
          </p:cNvSpPr>
          <p:nvPr>
            <p:ph type="sldNum" sz="quarter" idx="12"/>
          </p:nvPr>
        </p:nvSpPr>
        <p:spPr/>
        <p:txBody>
          <a:bodyPr/>
          <a:lstStyle/>
          <a:p>
            <a:fld id="{CE4CB2F1-1C80-9644-82CA-824F446B9BBC}" type="slidenum">
              <a:rPr lang="en-US" smtClean="0"/>
              <a:t>‹#›</a:t>
            </a:fld>
            <a:endParaRPr lang="en-US"/>
          </a:p>
        </p:txBody>
      </p:sp>
    </p:spTree>
    <p:extLst>
      <p:ext uri="{BB962C8B-B14F-4D97-AF65-F5344CB8AC3E}">
        <p14:creationId xmlns:p14="http://schemas.microsoft.com/office/powerpoint/2010/main" val="942700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553F-3A2B-404C-A240-FBDE24C300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98B6A4-BDA1-4F48-9A84-10333DC80B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BABEBE3-9A40-8D4A-AA3F-EDD1FCDCB7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6AA344-771F-384B-82AB-0D27E9C484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A2F1DF-0CC3-4444-8794-83F286647F0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0782A2-DBBF-A844-90A9-301094315EC4}"/>
              </a:ext>
            </a:extLst>
          </p:cNvPr>
          <p:cNvSpPr>
            <a:spLocks noGrp="1"/>
          </p:cNvSpPr>
          <p:nvPr>
            <p:ph type="dt" sz="half" idx="10"/>
          </p:nvPr>
        </p:nvSpPr>
        <p:spPr/>
        <p:txBody>
          <a:bodyPr/>
          <a:lstStyle/>
          <a:p>
            <a:fld id="{4EE2BE6C-1B15-A94F-9ED4-B33CC173D201}" type="datetimeFigureOut">
              <a:rPr lang="en-US" smtClean="0"/>
              <a:t>4/20/18</a:t>
            </a:fld>
            <a:endParaRPr lang="en-US"/>
          </a:p>
        </p:txBody>
      </p:sp>
      <p:sp>
        <p:nvSpPr>
          <p:cNvPr id="8" name="Footer Placeholder 7">
            <a:extLst>
              <a:ext uri="{FF2B5EF4-FFF2-40B4-BE49-F238E27FC236}">
                <a16:creationId xmlns:a16="http://schemas.microsoft.com/office/drawing/2014/main" id="{F95AD7C0-1682-4146-BD3E-C8925D8931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E99B20-7FD3-8A43-93E7-60C8920E008A}"/>
              </a:ext>
            </a:extLst>
          </p:cNvPr>
          <p:cNvSpPr>
            <a:spLocks noGrp="1"/>
          </p:cNvSpPr>
          <p:nvPr>
            <p:ph type="sldNum" sz="quarter" idx="12"/>
          </p:nvPr>
        </p:nvSpPr>
        <p:spPr/>
        <p:txBody>
          <a:bodyPr/>
          <a:lstStyle/>
          <a:p>
            <a:fld id="{CE4CB2F1-1C80-9644-82CA-824F446B9BBC}" type="slidenum">
              <a:rPr lang="en-US" smtClean="0"/>
              <a:t>‹#›</a:t>
            </a:fld>
            <a:endParaRPr lang="en-US"/>
          </a:p>
        </p:txBody>
      </p:sp>
    </p:spTree>
    <p:extLst>
      <p:ext uri="{BB962C8B-B14F-4D97-AF65-F5344CB8AC3E}">
        <p14:creationId xmlns:p14="http://schemas.microsoft.com/office/powerpoint/2010/main" val="2447209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7F52-295A-744C-803C-CE8A87CACC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EB34B5-AE30-9448-A301-CAEF660B3D61}"/>
              </a:ext>
            </a:extLst>
          </p:cNvPr>
          <p:cNvSpPr>
            <a:spLocks noGrp="1"/>
          </p:cNvSpPr>
          <p:nvPr>
            <p:ph type="dt" sz="half" idx="10"/>
          </p:nvPr>
        </p:nvSpPr>
        <p:spPr/>
        <p:txBody>
          <a:bodyPr/>
          <a:lstStyle/>
          <a:p>
            <a:fld id="{4EE2BE6C-1B15-A94F-9ED4-B33CC173D201}" type="datetimeFigureOut">
              <a:rPr lang="en-US" smtClean="0"/>
              <a:t>4/20/18</a:t>
            </a:fld>
            <a:endParaRPr lang="en-US"/>
          </a:p>
        </p:txBody>
      </p:sp>
      <p:sp>
        <p:nvSpPr>
          <p:cNvPr id="4" name="Footer Placeholder 3">
            <a:extLst>
              <a:ext uri="{FF2B5EF4-FFF2-40B4-BE49-F238E27FC236}">
                <a16:creationId xmlns:a16="http://schemas.microsoft.com/office/drawing/2014/main" id="{47C8E404-F787-674A-9517-9B0F3AAB2E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B18D04-8E7E-184A-AE6E-B37D8F71AF34}"/>
              </a:ext>
            </a:extLst>
          </p:cNvPr>
          <p:cNvSpPr>
            <a:spLocks noGrp="1"/>
          </p:cNvSpPr>
          <p:nvPr>
            <p:ph type="sldNum" sz="quarter" idx="12"/>
          </p:nvPr>
        </p:nvSpPr>
        <p:spPr/>
        <p:txBody>
          <a:bodyPr/>
          <a:lstStyle/>
          <a:p>
            <a:fld id="{CE4CB2F1-1C80-9644-82CA-824F446B9BBC}" type="slidenum">
              <a:rPr lang="en-US" smtClean="0"/>
              <a:t>‹#›</a:t>
            </a:fld>
            <a:endParaRPr lang="en-US"/>
          </a:p>
        </p:txBody>
      </p:sp>
    </p:spTree>
    <p:extLst>
      <p:ext uri="{BB962C8B-B14F-4D97-AF65-F5344CB8AC3E}">
        <p14:creationId xmlns:p14="http://schemas.microsoft.com/office/powerpoint/2010/main" val="380606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E0B26-109B-874F-B1D7-FB412338C4D2}"/>
              </a:ext>
            </a:extLst>
          </p:cNvPr>
          <p:cNvSpPr>
            <a:spLocks noGrp="1"/>
          </p:cNvSpPr>
          <p:nvPr>
            <p:ph type="dt" sz="half" idx="10"/>
          </p:nvPr>
        </p:nvSpPr>
        <p:spPr/>
        <p:txBody>
          <a:bodyPr/>
          <a:lstStyle/>
          <a:p>
            <a:fld id="{4EE2BE6C-1B15-A94F-9ED4-B33CC173D201}" type="datetimeFigureOut">
              <a:rPr lang="en-US" smtClean="0"/>
              <a:t>4/20/18</a:t>
            </a:fld>
            <a:endParaRPr lang="en-US"/>
          </a:p>
        </p:txBody>
      </p:sp>
      <p:sp>
        <p:nvSpPr>
          <p:cNvPr id="3" name="Footer Placeholder 2">
            <a:extLst>
              <a:ext uri="{FF2B5EF4-FFF2-40B4-BE49-F238E27FC236}">
                <a16:creationId xmlns:a16="http://schemas.microsoft.com/office/drawing/2014/main" id="{80E3C55C-3DFF-4640-B964-054A6989BB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42EB0B-286F-864D-B630-C391FD413207}"/>
              </a:ext>
            </a:extLst>
          </p:cNvPr>
          <p:cNvSpPr>
            <a:spLocks noGrp="1"/>
          </p:cNvSpPr>
          <p:nvPr>
            <p:ph type="sldNum" sz="quarter" idx="12"/>
          </p:nvPr>
        </p:nvSpPr>
        <p:spPr/>
        <p:txBody>
          <a:bodyPr/>
          <a:lstStyle/>
          <a:p>
            <a:fld id="{CE4CB2F1-1C80-9644-82CA-824F446B9BBC}" type="slidenum">
              <a:rPr lang="en-US" smtClean="0"/>
              <a:t>‹#›</a:t>
            </a:fld>
            <a:endParaRPr lang="en-US"/>
          </a:p>
        </p:txBody>
      </p:sp>
    </p:spTree>
    <p:extLst>
      <p:ext uri="{BB962C8B-B14F-4D97-AF65-F5344CB8AC3E}">
        <p14:creationId xmlns:p14="http://schemas.microsoft.com/office/powerpoint/2010/main" val="1336340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0695-220A-F249-8C51-14DEC3E07B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24504A-25B7-F648-AB11-AAD0E77C54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4CCD1C-C9CD-B34D-89BF-7444948CC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09A102-6310-9E42-8569-7438563FA72D}"/>
              </a:ext>
            </a:extLst>
          </p:cNvPr>
          <p:cNvSpPr>
            <a:spLocks noGrp="1"/>
          </p:cNvSpPr>
          <p:nvPr>
            <p:ph type="dt" sz="half" idx="10"/>
          </p:nvPr>
        </p:nvSpPr>
        <p:spPr/>
        <p:txBody>
          <a:bodyPr/>
          <a:lstStyle/>
          <a:p>
            <a:fld id="{4EE2BE6C-1B15-A94F-9ED4-B33CC173D201}" type="datetimeFigureOut">
              <a:rPr lang="en-US" smtClean="0"/>
              <a:t>4/20/18</a:t>
            </a:fld>
            <a:endParaRPr lang="en-US"/>
          </a:p>
        </p:txBody>
      </p:sp>
      <p:sp>
        <p:nvSpPr>
          <p:cNvPr id="6" name="Footer Placeholder 5">
            <a:extLst>
              <a:ext uri="{FF2B5EF4-FFF2-40B4-BE49-F238E27FC236}">
                <a16:creationId xmlns:a16="http://schemas.microsoft.com/office/drawing/2014/main" id="{16B58574-F0C7-A245-B55A-93BDAAA83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3A906-E287-4D4C-92C2-1CD55A75A481}"/>
              </a:ext>
            </a:extLst>
          </p:cNvPr>
          <p:cNvSpPr>
            <a:spLocks noGrp="1"/>
          </p:cNvSpPr>
          <p:nvPr>
            <p:ph type="sldNum" sz="quarter" idx="12"/>
          </p:nvPr>
        </p:nvSpPr>
        <p:spPr/>
        <p:txBody>
          <a:bodyPr/>
          <a:lstStyle/>
          <a:p>
            <a:fld id="{CE4CB2F1-1C80-9644-82CA-824F446B9BBC}" type="slidenum">
              <a:rPr lang="en-US" smtClean="0"/>
              <a:t>‹#›</a:t>
            </a:fld>
            <a:endParaRPr lang="en-US"/>
          </a:p>
        </p:txBody>
      </p:sp>
    </p:spTree>
    <p:extLst>
      <p:ext uri="{BB962C8B-B14F-4D97-AF65-F5344CB8AC3E}">
        <p14:creationId xmlns:p14="http://schemas.microsoft.com/office/powerpoint/2010/main" val="3109882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E7AD8-676A-DD42-B95D-B7D4EE967B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4720B2-C29F-DA4A-969E-9D4D3D7452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870E72-F1CD-4F40-9608-B3333143F9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AA575B-552D-0D40-B856-53E7CFFE9A7B}"/>
              </a:ext>
            </a:extLst>
          </p:cNvPr>
          <p:cNvSpPr>
            <a:spLocks noGrp="1"/>
          </p:cNvSpPr>
          <p:nvPr>
            <p:ph type="dt" sz="half" idx="10"/>
          </p:nvPr>
        </p:nvSpPr>
        <p:spPr/>
        <p:txBody>
          <a:bodyPr/>
          <a:lstStyle/>
          <a:p>
            <a:fld id="{4EE2BE6C-1B15-A94F-9ED4-B33CC173D201}" type="datetimeFigureOut">
              <a:rPr lang="en-US" smtClean="0"/>
              <a:t>4/20/18</a:t>
            </a:fld>
            <a:endParaRPr lang="en-US"/>
          </a:p>
        </p:txBody>
      </p:sp>
      <p:sp>
        <p:nvSpPr>
          <p:cNvPr id="6" name="Footer Placeholder 5">
            <a:extLst>
              <a:ext uri="{FF2B5EF4-FFF2-40B4-BE49-F238E27FC236}">
                <a16:creationId xmlns:a16="http://schemas.microsoft.com/office/drawing/2014/main" id="{61CF4FCD-6D8B-1D46-B13B-FB31349BE5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BD777-5714-F447-B985-27BA7A71881A}"/>
              </a:ext>
            </a:extLst>
          </p:cNvPr>
          <p:cNvSpPr>
            <a:spLocks noGrp="1"/>
          </p:cNvSpPr>
          <p:nvPr>
            <p:ph type="sldNum" sz="quarter" idx="12"/>
          </p:nvPr>
        </p:nvSpPr>
        <p:spPr/>
        <p:txBody>
          <a:bodyPr/>
          <a:lstStyle/>
          <a:p>
            <a:fld id="{CE4CB2F1-1C80-9644-82CA-824F446B9BBC}" type="slidenum">
              <a:rPr lang="en-US" smtClean="0"/>
              <a:t>‹#›</a:t>
            </a:fld>
            <a:endParaRPr lang="en-US"/>
          </a:p>
        </p:txBody>
      </p:sp>
    </p:spTree>
    <p:extLst>
      <p:ext uri="{BB962C8B-B14F-4D97-AF65-F5344CB8AC3E}">
        <p14:creationId xmlns:p14="http://schemas.microsoft.com/office/powerpoint/2010/main" val="3352265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E514C9-0F4D-3F4B-B62F-542F392346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33C049-67B9-744D-927D-5276E2DD96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1B51-6117-2543-97A5-4EE2A029F6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2BE6C-1B15-A94F-9ED4-B33CC173D201}" type="datetimeFigureOut">
              <a:rPr lang="en-US" smtClean="0"/>
              <a:t>4/20/18</a:t>
            </a:fld>
            <a:endParaRPr lang="en-US"/>
          </a:p>
        </p:txBody>
      </p:sp>
      <p:sp>
        <p:nvSpPr>
          <p:cNvPr id="5" name="Footer Placeholder 4">
            <a:extLst>
              <a:ext uri="{FF2B5EF4-FFF2-40B4-BE49-F238E27FC236}">
                <a16:creationId xmlns:a16="http://schemas.microsoft.com/office/drawing/2014/main" id="{B6304DCF-408F-D548-AE5D-5CB3BE80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9456BE-FDCE-2840-80A0-EF13D8252A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CB2F1-1C80-9644-82CA-824F446B9BBC}" type="slidenum">
              <a:rPr lang="en-US" smtClean="0"/>
              <a:t>‹#›</a:t>
            </a:fld>
            <a:endParaRPr lang="en-US"/>
          </a:p>
        </p:txBody>
      </p:sp>
    </p:spTree>
    <p:extLst>
      <p:ext uri="{BB962C8B-B14F-4D97-AF65-F5344CB8AC3E}">
        <p14:creationId xmlns:p14="http://schemas.microsoft.com/office/powerpoint/2010/main" val="13715552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tif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tif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60113D-6175-B345-9257-D70F345FFB2B}"/>
              </a:ext>
            </a:extLst>
          </p:cNvPr>
          <p:cNvPicPr>
            <a:picLocks noChangeAspect="1"/>
          </p:cNvPicPr>
          <p:nvPr/>
        </p:nvPicPr>
        <p:blipFill rotWithShape="1">
          <a:blip r:embed="rId5"/>
          <a:srcRect t="18981" b="24416"/>
          <a:stretch/>
        </p:blipFill>
        <p:spPr>
          <a:xfrm>
            <a:off x="20" y="10"/>
            <a:ext cx="12191980" cy="4571990"/>
          </a:xfrm>
          <a:prstGeom prst="rect">
            <a:avLst/>
          </a:prstGeom>
        </p:spPr>
      </p:pic>
      <p:cxnSp>
        <p:nvCxnSpPr>
          <p:cNvPr id="23" name="Straight Connector 15">
            <a:extLst>
              <a:ext uri="{FF2B5EF4-FFF2-40B4-BE49-F238E27FC236}">
                <a16:creationId xmlns:a16="http://schemas.microsoft.com/office/drawing/2014/main" id="{E126E481-B945-4179-BD79-05E96E9B29E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B603C0-2212-CE43-BEB7-ADC8C6B8C072}"/>
              </a:ext>
            </a:extLst>
          </p:cNvPr>
          <p:cNvSpPr>
            <a:spLocks noGrp="1"/>
          </p:cNvSpPr>
          <p:nvPr>
            <p:ph type="ctrTitle"/>
          </p:nvPr>
        </p:nvSpPr>
        <p:spPr>
          <a:xfrm>
            <a:off x="433136" y="5091762"/>
            <a:ext cx="7834193" cy="1264588"/>
          </a:xfrm>
        </p:spPr>
        <p:txBody>
          <a:bodyPr anchor="ctr">
            <a:normAutofit/>
          </a:bodyPr>
          <a:lstStyle/>
          <a:p>
            <a:pPr algn="r"/>
            <a:r>
              <a:rPr lang="en-US" sz="4200" cap="none">
                <a:latin typeface="Arial" panose="020B0604020202020204" pitchFamily="34" charset="0"/>
                <a:cs typeface="Arial" panose="020B0604020202020204" pitchFamily="34" charset="0"/>
              </a:rPr>
              <a:t>Generalized Anxiety Disorder (GAD)</a:t>
            </a:r>
          </a:p>
        </p:txBody>
      </p:sp>
      <p:sp>
        <p:nvSpPr>
          <p:cNvPr id="3" name="Subtitle 2">
            <a:extLst>
              <a:ext uri="{FF2B5EF4-FFF2-40B4-BE49-F238E27FC236}">
                <a16:creationId xmlns:a16="http://schemas.microsoft.com/office/drawing/2014/main" id="{A3A8D529-F154-DE48-8395-E4C019EC21BA}"/>
              </a:ext>
            </a:extLst>
          </p:cNvPr>
          <p:cNvSpPr>
            <a:spLocks noGrp="1"/>
          </p:cNvSpPr>
          <p:nvPr>
            <p:ph type="subTitle" idx="1"/>
          </p:nvPr>
        </p:nvSpPr>
        <p:spPr>
          <a:xfrm>
            <a:off x="8499107" y="5091763"/>
            <a:ext cx="2974207" cy="1264587"/>
          </a:xfrm>
        </p:spPr>
        <p:txBody>
          <a:bodyPr anchor="ctr">
            <a:normAutofit/>
          </a:bodyPr>
          <a:lstStyle/>
          <a:p>
            <a:pPr algn="l"/>
            <a:r>
              <a:rPr lang="en-US" sz="2000" dirty="0"/>
              <a:t>Gabrielle McCardell</a:t>
            </a:r>
          </a:p>
        </p:txBody>
      </p:sp>
      <p:pic>
        <p:nvPicPr>
          <p:cNvPr id="6" name="Picture 5">
            <a:extLst>
              <a:ext uri="{FF2B5EF4-FFF2-40B4-BE49-F238E27FC236}">
                <a16:creationId xmlns:a16="http://schemas.microsoft.com/office/drawing/2014/main" id="{96082962-F9D8-7544-B1CE-8572F0F2A50C}"/>
              </a:ext>
            </a:extLst>
          </p:cNvPr>
          <p:cNvPicPr>
            <a:picLocks noChangeAspect="1"/>
          </p:cNvPicPr>
          <p:nvPr/>
        </p:nvPicPr>
        <p:blipFill rotWithShape="1">
          <a:blip r:embed="rId5"/>
          <a:srcRect t="18981" b="24416"/>
          <a:stretch/>
        </p:blipFill>
        <p:spPr>
          <a:xfrm>
            <a:off x="20" y="0"/>
            <a:ext cx="12191980" cy="4571990"/>
          </a:xfrm>
          <a:prstGeom prst="rect">
            <a:avLst/>
          </a:prstGeom>
        </p:spPr>
      </p:pic>
      <p:pic>
        <p:nvPicPr>
          <p:cNvPr id="5" name="Slide 3.m4a">
            <a:hlinkClick r:id="" action="ppaction://media"/>
            <a:extLst>
              <a:ext uri="{FF2B5EF4-FFF2-40B4-BE49-F238E27FC236}">
                <a16:creationId xmlns:a16="http://schemas.microsoft.com/office/drawing/2014/main" id="{3239DDC0-4B65-DA46-A018-36E470E343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6914" y="5772106"/>
            <a:ext cx="812800" cy="812800"/>
          </a:xfrm>
          <a:prstGeom prst="rect">
            <a:avLst/>
          </a:prstGeom>
        </p:spPr>
      </p:pic>
    </p:spTree>
    <p:extLst>
      <p:ext uri="{BB962C8B-B14F-4D97-AF65-F5344CB8AC3E}">
        <p14:creationId xmlns:p14="http://schemas.microsoft.com/office/powerpoint/2010/main" val="15256067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353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A44D8-0C0E-064B-8F8C-FB5D2BA59704}"/>
              </a:ext>
            </a:extLst>
          </p:cNvPr>
          <p:cNvSpPr>
            <a:spLocks noGrp="1"/>
          </p:cNvSpPr>
          <p:nvPr>
            <p:ph type="title"/>
          </p:nvPr>
        </p:nvSpPr>
        <p:spPr/>
        <p:txBody>
          <a:bodyPr/>
          <a:lstStyle/>
          <a:p>
            <a:r>
              <a:rPr lang="en-US" cap="none" dirty="0">
                <a:solidFill>
                  <a:schemeClr val="bg1"/>
                </a:solidFill>
              </a:rPr>
              <a:t>Case revisited</a:t>
            </a:r>
          </a:p>
        </p:txBody>
      </p:sp>
      <p:pic>
        <p:nvPicPr>
          <p:cNvPr id="4" name="Picture 3">
            <a:extLst>
              <a:ext uri="{FF2B5EF4-FFF2-40B4-BE49-F238E27FC236}">
                <a16:creationId xmlns:a16="http://schemas.microsoft.com/office/drawing/2014/main" id="{B4B9F213-8867-044E-A878-F1E7B5BAD9B8}"/>
              </a:ext>
            </a:extLst>
          </p:cNvPr>
          <p:cNvPicPr>
            <a:picLocks noChangeAspect="1"/>
          </p:cNvPicPr>
          <p:nvPr/>
        </p:nvPicPr>
        <p:blipFill rotWithShape="1">
          <a:blip r:embed="rId5">
            <a:duotone>
              <a:schemeClr val="accent1">
                <a:shade val="45000"/>
                <a:satMod val="135000"/>
              </a:schemeClr>
              <a:prstClr val="white"/>
            </a:duotone>
          </a:blip>
          <a:srcRect l="6440" t="2467" r="9315"/>
          <a:stretch/>
        </p:blipFill>
        <p:spPr>
          <a:xfrm>
            <a:off x="6202488" y="0"/>
            <a:ext cx="5989512" cy="5200650"/>
          </a:xfrm>
          <a:prstGeom prst="teardrop">
            <a:avLst/>
          </a:prstGeom>
        </p:spPr>
      </p:pic>
      <p:sp>
        <p:nvSpPr>
          <p:cNvPr id="5" name="Content Placeholder 2">
            <a:extLst>
              <a:ext uri="{FF2B5EF4-FFF2-40B4-BE49-F238E27FC236}">
                <a16:creationId xmlns:a16="http://schemas.microsoft.com/office/drawing/2014/main" id="{8274C6B1-BCB0-EB47-975B-12E441B5CE9C}"/>
              </a:ext>
            </a:extLst>
          </p:cNvPr>
          <p:cNvSpPr txBox="1">
            <a:spLocks/>
          </p:cNvSpPr>
          <p:nvPr/>
        </p:nvSpPr>
        <p:spPr>
          <a:xfrm>
            <a:off x="804862" y="1690687"/>
            <a:ext cx="5291138" cy="462218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Maya is able to:</a:t>
            </a:r>
          </a:p>
          <a:p>
            <a:r>
              <a:rPr lang="en-US" dirty="0">
                <a:solidFill>
                  <a:schemeClr val="bg1"/>
                </a:solidFill>
              </a:rPr>
              <a:t>Manage expectations and create attainable goals </a:t>
            </a:r>
          </a:p>
          <a:p>
            <a:r>
              <a:rPr lang="en-US" dirty="0">
                <a:solidFill>
                  <a:schemeClr val="bg1"/>
                </a:solidFill>
              </a:rPr>
              <a:t>Organize time and materials efficiently</a:t>
            </a:r>
          </a:p>
          <a:p>
            <a:r>
              <a:rPr lang="en-US" dirty="0">
                <a:solidFill>
                  <a:schemeClr val="bg1"/>
                </a:solidFill>
              </a:rPr>
              <a:t>Recognize triggers and anxiety provoking situations</a:t>
            </a:r>
          </a:p>
          <a:p>
            <a:r>
              <a:rPr lang="en-US" dirty="0">
                <a:solidFill>
                  <a:schemeClr val="bg1"/>
                </a:solidFill>
              </a:rPr>
              <a:t>Talk to teacher or adult when overwhelmed</a:t>
            </a:r>
          </a:p>
          <a:p>
            <a:r>
              <a:rPr lang="en-US" dirty="0">
                <a:solidFill>
                  <a:schemeClr val="bg1"/>
                </a:solidFill>
              </a:rPr>
              <a:t>Find quiet area and implement breathing strategies </a:t>
            </a:r>
          </a:p>
          <a:p>
            <a:r>
              <a:rPr lang="en-US" dirty="0">
                <a:solidFill>
                  <a:schemeClr val="bg1"/>
                </a:solidFill>
              </a:rPr>
              <a:t>Continue to work at changing negative thoughts to positive</a:t>
            </a:r>
          </a:p>
          <a:p>
            <a:endParaRPr lang="en-US" dirty="0">
              <a:solidFill>
                <a:schemeClr val="bg1"/>
              </a:solidFill>
            </a:endParaRPr>
          </a:p>
        </p:txBody>
      </p:sp>
      <p:pic>
        <p:nvPicPr>
          <p:cNvPr id="3" name="Slide 12.m4a">
            <a:hlinkClick r:id="" action="ppaction://media"/>
            <a:extLst>
              <a:ext uri="{FF2B5EF4-FFF2-40B4-BE49-F238E27FC236}">
                <a16:creationId xmlns:a16="http://schemas.microsoft.com/office/drawing/2014/main" id="{CFE0109A-1F08-7445-99C1-3D12C79F03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6950" y="5906476"/>
            <a:ext cx="812800" cy="812800"/>
          </a:xfrm>
          <a:prstGeom prst="rect">
            <a:avLst/>
          </a:prstGeom>
        </p:spPr>
      </p:pic>
    </p:spTree>
    <p:extLst>
      <p:ext uri="{BB962C8B-B14F-4D97-AF65-F5344CB8AC3E}">
        <p14:creationId xmlns:p14="http://schemas.microsoft.com/office/powerpoint/2010/main" val="408568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197D16-FE75-4A0E-A0C9-28C0F04A43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E5D8377-56FC-49A8-9F88-CCD5FA1E483A}"/>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b="10582"/>
          <a:stretch>
            <a:fillRect/>
          </a:stretch>
        </p:blipFill>
        <p:spPr>
          <a:xfrm>
            <a:off x="-1" y="725738"/>
            <a:ext cx="12192000" cy="6132262"/>
          </a:xfrm>
          <a:custGeom>
            <a:avLst/>
            <a:gdLst>
              <a:gd name="connsiteX0" fmla="*/ 0 w 12192000"/>
              <a:gd name="connsiteY0" fmla="*/ 0 h 6132262"/>
              <a:gd name="connsiteX1" fmla="*/ 12192000 w 12192000"/>
              <a:gd name="connsiteY1" fmla="*/ 0 h 6132262"/>
              <a:gd name="connsiteX2" fmla="*/ 12192000 w 12192000"/>
              <a:gd name="connsiteY2" fmla="*/ 6132262 h 6132262"/>
              <a:gd name="connsiteX3" fmla="*/ 0 w 12192000"/>
              <a:gd name="connsiteY3" fmla="*/ 6132262 h 6132262"/>
            </a:gdLst>
            <a:ahLst/>
            <a:cxnLst>
              <a:cxn ang="0">
                <a:pos x="connsiteX0" y="connsiteY0"/>
              </a:cxn>
              <a:cxn ang="0">
                <a:pos x="connsiteX1" y="connsiteY1"/>
              </a:cxn>
              <a:cxn ang="0">
                <a:pos x="connsiteX2" y="connsiteY2"/>
              </a:cxn>
              <a:cxn ang="0">
                <a:pos x="connsiteX3" y="connsiteY3"/>
              </a:cxn>
            </a:cxnLst>
            <a:rect l="l" t="t" r="r" b="b"/>
            <a:pathLst>
              <a:path w="12192000" h="6132262">
                <a:moveTo>
                  <a:pt x="0" y="0"/>
                </a:moveTo>
                <a:lnTo>
                  <a:pt x="12192000" y="0"/>
                </a:lnTo>
                <a:lnTo>
                  <a:pt x="12192000" y="6132262"/>
                </a:lnTo>
                <a:lnTo>
                  <a:pt x="0" y="6132262"/>
                </a:lnTo>
                <a:close/>
              </a:path>
            </a:pathLst>
          </a:custGeom>
        </p:spPr>
      </p:pic>
      <p:sp>
        <p:nvSpPr>
          <p:cNvPr id="2" name="Title 1">
            <a:extLst>
              <a:ext uri="{FF2B5EF4-FFF2-40B4-BE49-F238E27FC236}">
                <a16:creationId xmlns:a16="http://schemas.microsoft.com/office/drawing/2014/main" id="{EB33935A-0E60-B044-8D4C-BFB004CF200C}"/>
              </a:ext>
            </a:extLst>
          </p:cNvPr>
          <p:cNvSpPr>
            <a:spLocks noGrp="1"/>
          </p:cNvSpPr>
          <p:nvPr>
            <p:ph type="ctrTitle"/>
          </p:nvPr>
        </p:nvSpPr>
        <p:spPr>
          <a:xfrm>
            <a:off x="1329139" y="1236766"/>
            <a:ext cx="10021446" cy="3678134"/>
          </a:xfrm>
        </p:spPr>
        <p:txBody>
          <a:bodyPr anchor="ctr">
            <a:normAutofit/>
          </a:bodyPr>
          <a:lstStyle/>
          <a:p>
            <a:pPr algn="l"/>
            <a:r>
              <a:rPr lang="en-US" sz="4100" dirty="0">
                <a:solidFill>
                  <a:srgbClr val="FFFFFF"/>
                </a:solidFill>
              </a:rPr>
              <a:t>“Empathy is seeing with the eyes of another, listening with the ears of another and feeling with the heart of another.” </a:t>
            </a:r>
            <a:br>
              <a:rPr lang="en-US" sz="4100" dirty="0">
                <a:solidFill>
                  <a:srgbClr val="FFFFFF"/>
                </a:solidFill>
              </a:rPr>
            </a:br>
            <a:r>
              <a:rPr lang="en-US" sz="4100" dirty="0">
                <a:solidFill>
                  <a:srgbClr val="FFFFFF"/>
                </a:solidFill>
              </a:rPr>
              <a:t>							</a:t>
            </a:r>
            <a:r>
              <a:rPr lang="en-US" sz="2800" dirty="0">
                <a:solidFill>
                  <a:srgbClr val="FFFFFF"/>
                </a:solidFill>
              </a:rPr>
              <a:t>– Alfred Adler</a:t>
            </a:r>
            <a:br>
              <a:rPr lang="en-US" sz="4100" dirty="0">
                <a:solidFill>
                  <a:srgbClr val="FFFFFF"/>
                </a:solidFill>
              </a:rPr>
            </a:br>
            <a:endParaRPr lang="en-US" sz="4100" dirty="0">
              <a:solidFill>
                <a:srgbClr val="FFFFFF"/>
              </a:solidFill>
            </a:endParaRPr>
          </a:p>
        </p:txBody>
      </p:sp>
      <p:pic>
        <p:nvPicPr>
          <p:cNvPr id="4" name="Slide 14.m4a">
            <a:hlinkClick r:id="" action="ppaction://media"/>
            <a:extLst>
              <a:ext uri="{FF2B5EF4-FFF2-40B4-BE49-F238E27FC236}">
                <a16:creationId xmlns:a16="http://schemas.microsoft.com/office/drawing/2014/main" id="{B4C96837-7324-5742-8E49-40694B119F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5334" y="5889558"/>
            <a:ext cx="812800" cy="812800"/>
          </a:xfrm>
          <a:prstGeom prst="rect">
            <a:avLst/>
          </a:prstGeom>
        </p:spPr>
      </p:pic>
    </p:spTree>
    <p:extLst>
      <p:ext uri="{BB962C8B-B14F-4D97-AF65-F5344CB8AC3E}">
        <p14:creationId xmlns:p14="http://schemas.microsoft.com/office/powerpoint/2010/main" val="277724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C82815-E3F8-5D4C-9667-E50CCDEB789C}"/>
              </a:ext>
            </a:extLst>
          </p:cNvPr>
          <p:cNvPicPr>
            <a:picLocks noChangeAspect="1"/>
          </p:cNvPicPr>
          <p:nvPr/>
        </p:nvPicPr>
        <p:blipFill>
          <a:blip r:embed="rId5"/>
          <a:stretch>
            <a:fillRect/>
          </a:stretch>
        </p:blipFill>
        <p:spPr>
          <a:xfrm>
            <a:off x="4044574" y="813913"/>
            <a:ext cx="8147426" cy="5414643"/>
          </a:xfrm>
          <a:prstGeom prst="rect">
            <a:avLst/>
          </a:prstGeom>
        </p:spPr>
      </p:pic>
      <p:sp>
        <p:nvSpPr>
          <p:cNvPr id="9" name="Freeform: Shape 8">
            <a:extLst>
              <a:ext uri="{FF2B5EF4-FFF2-40B4-BE49-F238E27FC236}">
                <a16:creationId xmlns:a16="http://schemas.microsoft.com/office/drawing/2014/main" id="{64965EAE-E41A-435F-B993-07E824B6C9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152F8994-E6D4-4311-9548-C3607BC436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FDE298B-3605-5E4B-B71A-1140FC60937A}"/>
              </a:ext>
            </a:extLst>
          </p:cNvPr>
          <p:cNvSpPr>
            <a:spLocks noGrp="1"/>
          </p:cNvSpPr>
          <p:nvPr>
            <p:ph type="title"/>
          </p:nvPr>
        </p:nvSpPr>
        <p:spPr>
          <a:xfrm>
            <a:off x="838199" y="365125"/>
            <a:ext cx="5529943" cy="1325563"/>
          </a:xfrm>
        </p:spPr>
        <p:txBody>
          <a:bodyPr>
            <a:normAutofit/>
          </a:bodyPr>
          <a:lstStyle/>
          <a:p>
            <a:r>
              <a:rPr lang="en-US" b="1" cap="none" dirty="0">
                <a:solidFill>
                  <a:schemeClr val="bg1"/>
                </a:solidFill>
              </a:rPr>
              <a:t>Our Goals</a:t>
            </a:r>
          </a:p>
        </p:txBody>
      </p:sp>
      <p:sp>
        <p:nvSpPr>
          <p:cNvPr id="3" name="Content Placeholder 2">
            <a:extLst>
              <a:ext uri="{FF2B5EF4-FFF2-40B4-BE49-F238E27FC236}">
                <a16:creationId xmlns:a16="http://schemas.microsoft.com/office/drawing/2014/main" id="{A682C4D1-F9B9-F548-A10E-FDA1FCAD7A9F}"/>
              </a:ext>
            </a:extLst>
          </p:cNvPr>
          <p:cNvSpPr>
            <a:spLocks noGrp="1"/>
          </p:cNvSpPr>
          <p:nvPr>
            <p:ph idx="1"/>
          </p:nvPr>
        </p:nvSpPr>
        <p:spPr>
          <a:xfrm>
            <a:off x="838199" y="1825625"/>
            <a:ext cx="4128169" cy="3399518"/>
          </a:xfrm>
        </p:spPr>
        <p:txBody>
          <a:bodyPr>
            <a:normAutofit/>
          </a:bodyPr>
          <a:lstStyle/>
          <a:p>
            <a:r>
              <a:rPr lang="en-US" sz="2000" b="1" dirty="0">
                <a:solidFill>
                  <a:schemeClr val="bg1"/>
                </a:solidFill>
              </a:rPr>
              <a:t>What is Generalized Anxiety Disorder (GAD)?</a:t>
            </a:r>
          </a:p>
          <a:p>
            <a:r>
              <a:rPr lang="en-US" sz="2000" b="1" dirty="0">
                <a:solidFill>
                  <a:schemeClr val="bg1"/>
                </a:solidFill>
              </a:rPr>
              <a:t>What does it look like in context? </a:t>
            </a:r>
          </a:p>
          <a:p>
            <a:r>
              <a:rPr lang="en-US" sz="2000" b="1" dirty="0">
                <a:solidFill>
                  <a:schemeClr val="bg1"/>
                </a:solidFill>
              </a:rPr>
              <a:t>What can we do to support students with GAD?</a:t>
            </a:r>
          </a:p>
        </p:txBody>
      </p:sp>
      <p:pic>
        <p:nvPicPr>
          <p:cNvPr id="6" name="Slide 4.m4a">
            <a:hlinkClick r:id="" action="ppaction://media"/>
            <a:extLst>
              <a:ext uri="{FF2B5EF4-FFF2-40B4-BE49-F238E27FC236}">
                <a16:creationId xmlns:a16="http://schemas.microsoft.com/office/drawing/2014/main" id="{D5D4188C-D862-894A-954A-658287A1EE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8069" y="5864544"/>
            <a:ext cx="812800" cy="812800"/>
          </a:xfrm>
          <a:prstGeom prst="rect">
            <a:avLst/>
          </a:prstGeom>
        </p:spPr>
      </p:pic>
    </p:spTree>
    <p:extLst>
      <p:ext uri="{BB962C8B-B14F-4D97-AF65-F5344CB8AC3E}">
        <p14:creationId xmlns:p14="http://schemas.microsoft.com/office/powerpoint/2010/main" val="237100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477C3-6611-0748-9D5A-558391A2481E}"/>
              </a:ext>
            </a:extLst>
          </p:cNvPr>
          <p:cNvSpPr>
            <a:spLocks noGrp="1"/>
          </p:cNvSpPr>
          <p:nvPr>
            <p:ph type="title"/>
          </p:nvPr>
        </p:nvSpPr>
        <p:spPr/>
        <p:txBody>
          <a:bodyPr/>
          <a:lstStyle/>
          <a:p>
            <a:r>
              <a:rPr lang="en-US" cap="none" dirty="0">
                <a:solidFill>
                  <a:schemeClr val="bg1"/>
                </a:solidFill>
              </a:rPr>
              <a:t>Glossary</a:t>
            </a:r>
          </a:p>
        </p:txBody>
      </p:sp>
      <p:sp>
        <p:nvSpPr>
          <p:cNvPr id="3" name="Content Placeholder 2">
            <a:extLst>
              <a:ext uri="{FF2B5EF4-FFF2-40B4-BE49-F238E27FC236}">
                <a16:creationId xmlns:a16="http://schemas.microsoft.com/office/drawing/2014/main" id="{7F570F0D-E4F1-F843-A4F1-4E51A020452A}"/>
              </a:ext>
            </a:extLst>
          </p:cNvPr>
          <p:cNvSpPr>
            <a:spLocks noGrp="1"/>
          </p:cNvSpPr>
          <p:nvPr>
            <p:ph idx="1"/>
          </p:nvPr>
        </p:nvSpPr>
        <p:spPr>
          <a:xfrm>
            <a:off x="838200" y="2782897"/>
            <a:ext cx="4233863" cy="472732"/>
          </a:xfrm>
        </p:spPr>
        <p:txBody>
          <a:bodyPr>
            <a:normAutofit lnSpcReduction="10000"/>
          </a:bodyPr>
          <a:lstStyle/>
          <a:p>
            <a:r>
              <a:rPr lang="en-US" dirty="0">
                <a:solidFill>
                  <a:schemeClr val="bg1"/>
                </a:solidFill>
              </a:rPr>
              <a:t>Anxiety</a:t>
            </a:r>
          </a:p>
        </p:txBody>
      </p:sp>
      <p:pic>
        <p:nvPicPr>
          <p:cNvPr id="4" name="Picture 3">
            <a:extLst>
              <a:ext uri="{FF2B5EF4-FFF2-40B4-BE49-F238E27FC236}">
                <a16:creationId xmlns:a16="http://schemas.microsoft.com/office/drawing/2014/main" id="{AA329641-9426-E040-8B05-7937B95C1343}"/>
              </a:ext>
            </a:extLst>
          </p:cNvPr>
          <p:cNvPicPr>
            <a:picLocks noChangeAspect="1"/>
          </p:cNvPicPr>
          <p:nvPr/>
        </p:nvPicPr>
        <p:blipFill rotWithShape="1">
          <a:blip r:embed="rId5"/>
          <a:srcRect l="8845" r="9615"/>
          <a:stretch/>
        </p:blipFill>
        <p:spPr>
          <a:xfrm>
            <a:off x="5757863" y="833438"/>
            <a:ext cx="6134098" cy="5007427"/>
          </a:xfrm>
          <a:prstGeom prst="rect">
            <a:avLst/>
          </a:prstGeom>
          <a:ln>
            <a:noFill/>
          </a:ln>
        </p:spPr>
      </p:pic>
      <p:cxnSp>
        <p:nvCxnSpPr>
          <p:cNvPr id="6" name="Straight Connector 5">
            <a:extLst>
              <a:ext uri="{FF2B5EF4-FFF2-40B4-BE49-F238E27FC236}">
                <a16:creationId xmlns:a16="http://schemas.microsoft.com/office/drawing/2014/main" id="{0FB9A69F-7A72-204E-A213-80A1AAEE7919}"/>
              </a:ext>
            </a:extLst>
          </p:cNvPr>
          <p:cNvCxnSpPr/>
          <p:nvPr/>
        </p:nvCxnSpPr>
        <p:spPr>
          <a:xfrm>
            <a:off x="5414963" y="1185863"/>
            <a:ext cx="0" cy="4129087"/>
          </a:xfrm>
          <a:prstGeom prst="line">
            <a:avLst/>
          </a:prstGeom>
          <a:ln w="28575"/>
        </p:spPr>
        <p:style>
          <a:lnRef idx="2">
            <a:schemeClr val="dk1"/>
          </a:lnRef>
          <a:fillRef idx="0">
            <a:schemeClr val="dk1"/>
          </a:fillRef>
          <a:effectRef idx="1">
            <a:schemeClr val="dk1"/>
          </a:effectRef>
          <a:fontRef idx="minor">
            <a:schemeClr val="tx1"/>
          </a:fontRef>
        </p:style>
      </p:cxnSp>
      <p:sp>
        <p:nvSpPr>
          <p:cNvPr id="5" name="Rectangle 4">
            <a:extLst>
              <a:ext uri="{FF2B5EF4-FFF2-40B4-BE49-F238E27FC236}">
                <a16:creationId xmlns:a16="http://schemas.microsoft.com/office/drawing/2014/main" id="{83080AE7-91BF-8A4B-835C-7C6BA6029478}"/>
              </a:ext>
            </a:extLst>
          </p:cNvPr>
          <p:cNvSpPr/>
          <p:nvPr/>
        </p:nvSpPr>
        <p:spPr>
          <a:xfrm>
            <a:off x="833878" y="4141117"/>
            <a:ext cx="2219390" cy="523220"/>
          </a:xfrm>
          <a:prstGeom prst="rect">
            <a:avLst/>
          </a:prstGeom>
        </p:spPr>
        <p:txBody>
          <a:bodyPr wrap="square">
            <a:spAutoFit/>
          </a:bodyPr>
          <a:lstStyle/>
          <a:p>
            <a:pPr marL="231775" indent="-231775">
              <a:buFont typeface="Arial" panose="020B0604020202020204" pitchFamily="34" charset="0"/>
              <a:buChar char="•"/>
            </a:pPr>
            <a:r>
              <a:rPr lang="en-US" sz="2800" dirty="0">
                <a:solidFill>
                  <a:schemeClr val="bg1"/>
                </a:solidFill>
              </a:rPr>
              <a:t>Avoidance</a:t>
            </a:r>
            <a:endParaRPr lang="en-US" dirty="0">
              <a:solidFill>
                <a:schemeClr val="bg1"/>
              </a:solidFill>
            </a:endParaRPr>
          </a:p>
        </p:txBody>
      </p:sp>
      <p:sp>
        <p:nvSpPr>
          <p:cNvPr id="7" name="Rectangle 6">
            <a:extLst>
              <a:ext uri="{FF2B5EF4-FFF2-40B4-BE49-F238E27FC236}">
                <a16:creationId xmlns:a16="http://schemas.microsoft.com/office/drawing/2014/main" id="{D0B790FF-533F-1241-A2C4-FCD0F1EDFBFB}"/>
              </a:ext>
            </a:extLst>
          </p:cNvPr>
          <p:cNvSpPr/>
          <p:nvPr/>
        </p:nvSpPr>
        <p:spPr>
          <a:xfrm>
            <a:off x="833878" y="1670994"/>
            <a:ext cx="2219390" cy="523220"/>
          </a:xfrm>
          <a:prstGeom prst="rect">
            <a:avLst/>
          </a:prstGeom>
        </p:spPr>
        <p:txBody>
          <a:bodyPr wrap="square">
            <a:spAutoFit/>
          </a:bodyPr>
          <a:lstStyle/>
          <a:p>
            <a:pPr marL="231775" indent="-231775">
              <a:buFont typeface="Arial" panose="020B0604020202020204" pitchFamily="34" charset="0"/>
              <a:buChar char="•"/>
            </a:pPr>
            <a:r>
              <a:rPr lang="en-US" sz="2800" dirty="0">
                <a:solidFill>
                  <a:schemeClr val="bg1"/>
                </a:solidFill>
              </a:rPr>
              <a:t>Cognition</a:t>
            </a:r>
          </a:p>
        </p:txBody>
      </p:sp>
      <p:sp>
        <p:nvSpPr>
          <p:cNvPr id="8" name="Rectangle 7">
            <a:extLst>
              <a:ext uri="{FF2B5EF4-FFF2-40B4-BE49-F238E27FC236}">
                <a16:creationId xmlns:a16="http://schemas.microsoft.com/office/drawing/2014/main" id="{37A87E35-EE54-0541-9553-9D72A75DD9A6}"/>
              </a:ext>
            </a:extLst>
          </p:cNvPr>
          <p:cNvSpPr/>
          <p:nvPr/>
        </p:nvSpPr>
        <p:spPr>
          <a:xfrm>
            <a:off x="833878" y="3209898"/>
            <a:ext cx="3217484" cy="523220"/>
          </a:xfrm>
          <a:prstGeom prst="rect">
            <a:avLst/>
          </a:prstGeom>
        </p:spPr>
        <p:txBody>
          <a:bodyPr wrap="none">
            <a:spAutoFit/>
          </a:bodyPr>
          <a:lstStyle/>
          <a:p>
            <a:pPr marL="231775" indent="-231775">
              <a:buFont typeface="Arial" panose="020B0604020202020204" pitchFamily="34" charset="0"/>
              <a:buChar char="•"/>
            </a:pPr>
            <a:r>
              <a:rPr lang="en-US" sz="2800" dirty="0">
                <a:solidFill>
                  <a:schemeClr val="bg1"/>
                </a:solidFill>
              </a:rPr>
              <a:t>Emotion regulation</a:t>
            </a:r>
          </a:p>
        </p:txBody>
      </p:sp>
      <p:sp>
        <p:nvSpPr>
          <p:cNvPr id="9" name="Rectangle 8">
            <a:extLst>
              <a:ext uri="{FF2B5EF4-FFF2-40B4-BE49-F238E27FC236}">
                <a16:creationId xmlns:a16="http://schemas.microsoft.com/office/drawing/2014/main" id="{9ED34ADB-E906-CC4A-A9FE-9B94CE9747D7}"/>
              </a:ext>
            </a:extLst>
          </p:cNvPr>
          <p:cNvSpPr/>
          <p:nvPr/>
        </p:nvSpPr>
        <p:spPr>
          <a:xfrm>
            <a:off x="838809" y="2241917"/>
            <a:ext cx="1284391" cy="523220"/>
          </a:xfrm>
          <a:prstGeom prst="rect">
            <a:avLst/>
          </a:prstGeom>
        </p:spPr>
        <p:txBody>
          <a:bodyPr wrap="none">
            <a:spAutoFit/>
          </a:bodyPr>
          <a:lstStyle/>
          <a:p>
            <a:pPr marL="231775" indent="-231775">
              <a:buFont typeface="Arial" panose="020B0604020202020204" pitchFamily="34" charset="0"/>
              <a:buChar char="•"/>
            </a:pPr>
            <a:r>
              <a:rPr lang="en-US" sz="2800" dirty="0">
                <a:solidFill>
                  <a:schemeClr val="bg1"/>
                </a:solidFill>
              </a:rPr>
              <a:t>Stress</a:t>
            </a:r>
          </a:p>
        </p:txBody>
      </p:sp>
      <p:sp>
        <p:nvSpPr>
          <p:cNvPr id="10" name="Rectangle 9">
            <a:extLst>
              <a:ext uri="{FF2B5EF4-FFF2-40B4-BE49-F238E27FC236}">
                <a16:creationId xmlns:a16="http://schemas.microsoft.com/office/drawing/2014/main" id="{954DD510-DC8F-7147-9DA8-A5E0B2D26822}"/>
              </a:ext>
            </a:extLst>
          </p:cNvPr>
          <p:cNvSpPr/>
          <p:nvPr/>
        </p:nvSpPr>
        <p:spPr>
          <a:xfrm>
            <a:off x="833878" y="3674632"/>
            <a:ext cx="1948739" cy="523220"/>
          </a:xfrm>
          <a:prstGeom prst="rect">
            <a:avLst/>
          </a:prstGeom>
        </p:spPr>
        <p:txBody>
          <a:bodyPr wrap="none">
            <a:spAutoFit/>
          </a:bodyPr>
          <a:lstStyle/>
          <a:p>
            <a:pPr marL="231775" indent="-231775">
              <a:buFont typeface="Arial" panose="020B0604020202020204" pitchFamily="34" charset="0"/>
              <a:buChar char="•"/>
            </a:pPr>
            <a:r>
              <a:rPr lang="en-US" sz="2800" dirty="0">
                <a:solidFill>
                  <a:schemeClr val="bg1"/>
                </a:solidFill>
              </a:rPr>
              <a:t>Internalize</a:t>
            </a:r>
          </a:p>
        </p:txBody>
      </p:sp>
      <p:sp>
        <p:nvSpPr>
          <p:cNvPr id="11" name="Rectangle 10">
            <a:extLst>
              <a:ext uri="{FF2B5EF4-FFF2-40B4-BE49-F238E27FC236}">
                <a16:creationId xmlns:a16="http://schemas.microsoft.com/office/drawing/2014/main" id="{02A1B607-B55F-864B-BA02-117699352978}"/>
              </a:ext>
            </a:extLst>
          </p:cNvPr>
          <p:cNvSpPr/>
          <p:nvPr/>
        </p:nvSpPr>
        <p:spPr>
          <a:xfrm>
            <a:off x="833878" y="4600941"/>
            <a:ext cx="2064476" cy="523220"/>
          </a:xfrm>
          <a:prstGeom prst="rect">
            <a:avLst/>
          </a:prstGeom>
        </p:spPr>
        <p:txBody>
          <a:bodyPr wrap="none">
            <a:spAutoFit/>
          </a:bodyPr>
          <a:lstStyle/>
          <a:p>
            <a:pPr marL="231775" indent="-231775">
              <a:buFont typeface="Arial" panose="020B0604020202020204" pitchFamily="34" charset="0"/>
              <a:buChar char="•"/>
            </a:pPr>
            <a:r>
              <a:rPr lang="en-US" sz="2800" dirty="0">
                <a:solidFill>
                  <a:schemeClr val="bg1"/>
                </a:solidFill>
              </a:rPr>
              <a:t>Prevention</a:t>
            </a:r>
          </a:p>
        </p:txBody>
      </p:sp>
      <p:sp>
        <p:nvSpPr>
          <p:cNvPr id="12" name="Rectangle 11">
            <a:extLst>
              <a:ext uri="{FF2B5EF4-FFF2-40B4-BE49-F238E27FC236}">
                <a16:creationId xmlns:a16="http://schemas.microsoft.com/office/drawing/2014/main" id="{3DE5C3D3-1304-594E-89A1-11EA9076F1F9}"/>
              </a:ext>
            </a:extLst>
          </p:cNvPr>
          <p:cNvSpPr/>
          <p:nvPr/>
        </p:nvSpPr>
        <p:spPr>
          <a:xfrm>
            <a:off x="833878" y="5075844"/>
            <a:ext cx="2219390" cy="523220"/>
          </a:xfrm>
          <a:prstGeom prst="rect">
            <a:avLst/>
          </a:prstGeom>
        </p:spPr>
        <p:txBody>
          <a:bodyPr wrap="none">
            <a:spAutoFit/>
          </a:bodyPr>
          <a:lstStyle/>
          <a:p>
            <a:pPr marL="231775" indent="-231775">
              <a:buFont typeface="Arial" panose="020B0604020202020204" pitchFamily="34" charset="0"/>
              <a:buChar char="•"/>
            </a:pPr>
            <a:r>
              <a:rPr lang="en-US" sz="2800" dirty="0">
                <a:solidFill>
                  <a:schemeClr val="bg1"/>
                </a:solidFill>
              </a:rPr>
              <a:t>Intervention</a:t>
            </a:r>
          </a:p>
        </p:txBody>
      </p:sp>
      <p:pic>
        <p:nvPicPr>
          <p:cNvPr id="13" name="Slide 5.m4a">
            <a:hlinkClick r:id="" action="ppaction://media"/>
            <a:extLst>
              <a:ext uri="{FF2B5EF4-FFF2-40B4-BE49-F238E27FC236}">
                <a16:creationId xmlns:a16="http://schemas.microsoft.com/office/drawing/2014/main" id="{286153CF-05D1-4143-9810-97796A7E47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9161" y="5840865"/>
            <a:ext cx="812800" cy="812800"/>
          </a:xfrm>
          <a:prstGeom prst="rect">
            <a:avLst/>
          </a:prstGeom>
        </p:spPr>
      </p:pic>
    </p:spTree>
    <p:extLst>
      <p:ext uri="{BB962C8B-B14F-4D97-AF65-F5344CB8AC3E}">
        <p14:creationId xmlns:p14="http://schemas.microsoft.com/office/powerpoint/2010/main" val="36589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E4E4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B60A44-D22A-7C42-9795-6B5C28109AF8}"/>
              </a:ext>
            </a:extLst>
          </p:cNvPr>
          <p:cNvPicPr>
            <a:picLocks noChangeAspect="1"/>
          </p:cNvPicPr>
          <p:nvPr/>
        </p:nvPicPr>
        <p:blipFill rotWithShape="1">
          <a:blip r:embed="rId5"/>
          <a:srcRect l="16402" t="5071" r="12920" b="21429"/>
          <a:stretch/>
        </p:blipFill>
        <p:spPr>
          <a:xfrm>
            <a:off x="5597235" y="0"/>
            <a:ext cx="6594764" cy="6858000"/>
          </a:xfrm>
          <a:prstGeom prst="rect">
            <a:avLst/>
          </a:prstGeom>
          <a:effectLst/>
        </p:spPr>
      </p:pic>
      <p:sp>
        <p:nvSpPr>
          <p:cNvPr id="2" name="Title 1">
            <a:extLst>
              <a:ext uri="{FF2B5EF4-FFF2-40B4-BE49-F238E27FC236}">
                <a16:creationId xmlns:a16="http://schemas.microsoft.com/office/drawing/2014/main" id="{8FDE298B-3605-5E4B-B71A-1140FC60937A}"/>
              </a:ext>
            </a:extLst>
          </p:cNvPr>
          <p:cNvSpPr>
            <a:spLocks noGrp="1"/>
          </p:cNvSpPr>
          <p:nvPr>
            <p:ph type="title"/>
          </p:nvPr>
        </p:nvSpPr>
        <p:spPr>
          <a:xfrm>
            <a:off x="315296" y="382131"/>
            <a:ext cx="5096961" cy="1073212"/>
          </a:xfrm>
        </p:spPr>
        <p:txBody>
          <a:bodyPr>
            <a:normAutofit/>
          </a:bodyPr>
          <a:lstStyle/>
          <a:p>
            <a:r>
              <a:rPr lang="en-US" b="1" cap="none" dirty="0">
                <a:solidFill>
                  <a:schemeClr val="bg1"/>
                </a:solidFill>
              </a:rPr>
              <a:t>What Is </a:t>
            </a:r>
            <a:r>
              <a:rPr lang="en-US" b="1" dirty="0">
                <a:solidFill>
                  <a:schemeClr val="bg1"/>
                </a:solidFill>
              </a:rPr>
              <a:t>GAD</a:t>
            </a:r>
            <a:r>
              <a:rPr lang="en-US" b="1" cap="none" dirty="0">
                <a:solidFill>
                  <a:schemeClr val="bg1"/>
                </a:solidFill>
              </a:rPr>
              <a:t>?</a:t>
            </a:r>
          </a:p>
        </p:txBody>
      </p:sp>
      <p:sp>
        <p:nvSpPr>
          <p:cNvPr id="3" name="Content Placeholder 2">
            <a:extLst>
              <a:ext uri="{FF2B5EF4-FFF2-40B4-BE49-F238E27FC236}">
                <a16:creationId xmlns:a16="http://schemas.microsoft.com/office/drawing/2014/main" id="{A682C4D1-F9B9-F548-A10E-FDA1FCAD7A9F}"/>
              </a:ext>
            </a:extLst>
          </p:cNvPr>
          <p:cNvSpPr>
            <a:spLocks noGrp="1"/>
          </p:cNvSpPr>
          <p:nvPr>
            <p:ph idx="1"/>
          </p:nvPr>
        </p:nvSpPr>
        <p:spPr>
          <a:xfrm>
            <a:off x="315294" y="1378932"/>
            <a:ext cx="5096961" cy="2352513"/>
          </a:xfrm>
        </p:spPr>
        <p:txBody>
          <a:bodyPr>
            <a:normAutofit/>
          </a:bodyPr>
          <a:lstStyle/>
          <a:p>
            <a:r>
              <a:rPr lang="en-US" sz="1800" b="1" dirty="0">
                <a:solidFill>
                  <a:schemeClr val="bg1"/>
                </a:solidFill>
              </a:rPr>
              <a:t>Uncontrollable fears and worries (for majority of days for 6 months) </a:t>
            </a:r>
          </a:p>
          <a:p>
            <a:pPr lvl="1"/>
            <a:r>
              <a:rPr lang="en-US" sz="1400" b="1" dirty="0">
                <a:solidFill>
                  <a:schemeClr val="bg1"/>
                </a:solidFill>
              </a:rPr>
              <a:t>Restlessness or feeling on edge.</a:t>
            </a:r>
          </a:p>
          <a:p>
            <a:pPr lvl="1"/>
            <a:r>
              <a:rPr lang="en-US" sz="1400" b="1" dirty="0">
                <a:solidFill>
                  <a:schemeClr val="bg1"/>
                </a:solidFill>
              </a:rPr>
              <a:t>Being easily tired.</a:t>
            </a:r>
          </a:p>
          <a:p>
            <a:pPr lvl="1"/>
            <a:r>
              <a:rPr lang="en-US" sz="1400" b="1" dirty="0">
                <a:solidFill>
                  <a:schemeClr val="bg1"/>
                </a:solidFill>
              </a:rPr>
              <a:t>Difficulty concentrating or mind going blank.</a:t>
            </a:r>
          </a:p>
          <a:p>
            <a:pPr lvl="1"/>
            <a:r>
              <a:rPr lang="en-US" sz="1400" b="1" dirty="0">
                <a:solidFill>
                  <a:schemeClr val="bg1"/>
                </a:solidFill>
              </a:rPr>
              <a:t>Irritability.</a:t>
            </a:r>
          </a:p>
          <a:p>
            <a:pPr lvl="1"/>
            <a:r>
              <a:rPr lang="en-US" sz="1400" b="1" dirty="0">
                <a:solidFill>
                  <a:schemeClr val="bg1"/>
                </a:solidFill>
              </a:rPr>
              <a:t>Muscle tension.</a:t>
            </a:r>
          </a:p>
          <a:p>
            <a:pPr lvl="1"/>
            <a:r>
              <a:rPr lang="en-US" sz="1400" b="1" dirty="0">
                <a:solidFill>
                  <a:schemeClr val="bg1"/>
                </a:solidFill>
              </a:rPr>
              <a:t>Difficulty with sleep</a:t>
            </a:r>
          </a:p>
        </p:txBody>
      </p:sp>
      <p:sp>
        <p:nvSpPr>
          <p:cNvPr id="5" name="Rectangle 4">
            <a:extLst>
              <a:ext uri="{FF2B5EF4-FFF2-40B4-BE49-F238E27FC236}">
                <a16:creationId xmlns:a16="http://schemas.microsoft.com/office/drawing/2014/main" id="{90CD2DB3-55E1-334A-ADA3-58DD9CABB529}"/>
              </a:ext>
            </a:extLst>
          </p:cNvPr>
          <p:cNvSpPr/>
          <p:nvPr/>
        </p:nvSpPr>
        <p:spPr>
          <a:xfrm>
            <a:off x="8659479" y="6554800"/>
            <a:ext cx="3532519" cy="261610"/>
          </a:xfrm>
          <a:prstGeom prst="rect">
            <a:avLst/>
          </a:prstGeom>
        </p:spPr>
        <p:txBody>
          <a:bodyPr wrap="square">
            <a:spAutoFit/>
          </a:bodyPr>
          <a:lstStyle/>
          <a:p>
            <a:r>
              <a:rPr lang="en-US" sz="1100" dirty="0">
                <a:solidFill>
                  <a:srgbClr val="4E4E4E"/>
                </a:solidFill>
                <a:latin typeface="Calibri" panose="020F0502020204030204" pitchFamily="34" charset="0"/>
                <a:ea typeface="Calibri" panose="020F0502020204030204" pitchFamily="34" charset="0"/>
                <a:cs typeface="Times New Roman" panose="02020603050405020304" pitchFamily="18" charset="0"/>
              </a:rPr>
              <a:t>Jarrett, Black, Rapport, Grills-</a:t>
            </a:r>
            <a:r>
              <a:rPr lang="en-US" sz="1100" dirty="0" err="1">
                <a:solidFill>
                  <a:srgbClr val="4E4E4E"/>
                </a:solidFill>
                <a:latin typeface="Calibri" panose="020F0502020204030204" pitchFamily="34" charset="0"/>
                <a:ea typeface="Calibri" panose="020F0502020204030204" pitchFamily="34" charset="0"/>
                <a:cs typeface="Times New Roman" panose="02020603050405020304" pitchFamily="18" charset="0"/>
              </a:rPr>
              <a:t>Taquechel</a:t>
            </a:r>
            <a:r>
              <a:rPr lang="en-US" sz="1100" dirty="0">
                <a:solidFill>
                  <a:srgbClr val="4E4E4E"/>
                </a:solidFill>
                <a:latin typeface="Calibri" panose="020F0502020204030204" pitchFamily="34" charset="0"/>
                <a:ea typeface="Calibri" panose="020F0502020204030204" pitchFamily="34" charset="0"/>
                <a:cs typeface="Times New Roman" panose="02020603050405020304" pitchFamily="18" charset="0"/>
              </a:rPr>
              <a:t>,  &amp; Ollendick, 2015</a:t>
            </a:r>
            <a:r>
              <a:rPr lang="en-US" sz="1100" dirty="0">
                <a:solidFill>
                  <a:srgbClr val="4E4E4E"/>
                </a:solidFill>
              </a:rPr>
              <a:t> </a:t>
            </a:r>
          </a:p>
        </p:txBody>
      </p:sp>
      <p:sp>
        <p:nvSpPr>
          <p:cNvPr id="6" name="Rectangle 5">
            <a:extLst>
              <a:ext uri="{FF2B5EF4-FFF2-40B4-BE49-F238E27FC236}">
                <a16:creationId xmlns:a16="http://schemas.microsoft.com/office/drawing/2014/main" id="{D94FB798-E6DF-064C-9D62-904826578355}"/>
              </a:ext>
            </a:extLst>
          </p:cNvPr>
          <p:cNvSpPr/>
          <p:nvPr/>
        </p:nvSpPr>
        <p:spPr>
          <a:xfrm>
            <a:off x="10672030" y="6251600"/>
            <a:ext cx="1519968" cy="261610"/>
          </a:xfrm>
          <a:prstGeom prst="rect">
            <a:avLst/>
          </a:prstGeom>
        </p:spPr>
        <p:txBody>
          <a:bodyPr wrap="none">
            <a:spAutoFit/>
          </a:bodyPr>
          <a:lstStyle/>
          <a:p>
            <a:r>
              <a:rPr lang="en-US" sz="1100" dirty="0" err="1">
                <a:solidFill>
                  <a:srgbClr val="4E4E4E"/>
                </a:solidFill>
                <a:latin typeface="Calibri" panose="020F0502020204030204" pitchFamily="34" charset="0"/>
                <a:ea typeface="Calibri" panose="020F0502020204030204" pitchFamily="34" charset="0"/>
                <a:cs typeface="Times New Roman" panose="02020603050405020304" pitchFamily="18" charset="0"/>
              </a:rPr>
              <a:t>Maslowsky</a:t>
            </a:r>
            <a:r>
              <a:rPr lang="en-US" sz="1100" dirty="0">
                <a:solidFill>
                  <a:srgbClr val="4E4E4E"/>
                </a:solidFill>
                <a:latin typeface="Calibri" panose="020F0502020204030204" pitchFamily="34" charset="0"/>
                <a:ea typeface="Calibri" panose="020F0502020204030204" pitchFamily="34" charset="0"/>
                <a:cs typeface="Times New Roman" panose="02020603050405020304" pitchFamily="18" charset="0"/>
              </a:rPr>
              <a:t> et al., 2010</a:t>
            </a:r>
            <a:r>
              <a:rPr lang="en-US" sz="1100" dirty="0">
                <a:solidFill>
                  <a:srgbClr val="4E4E4E"/>
                </a:solidFill>
              </a:rPr>
              <a:t> </a:t>
            </a:r>
          </a:p>
        </p:txBody>
      </p:sp>
      <p:sp>
        <p:nvSpPr>
          <p:cNvPr id="7" name="Content Placeholder 2">
            <a:extLst>
              <a:ext uri="{FF2B5EF4-FFF2-40B4-BE49-F238E27FC236}">
                <a16:creationId xmlns:a16="http://schemas.microsoft.com/office/drawing/2014/main" id="{4FC33EEC-A7A7-924E-BAE7-240A12F0CE7F}"/>
              </a:ext>
            </a:extLst>
          </p:cNvPr>
          <p:cNvSpPr txBox="1">
            <a:spLocks/>
          </p:cNvSpPr>
          <p:nvPr/>
        </p:nvSpPr>
        <p:spPr>
          <a:xfrm>
            <a:off x="315295" y="3552422"/>
            <a:ext cx="5096961" cy="743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chemeClr val="bg1"/>
                </a:solidFill>
              </a:rPr>
              <a:t>These symptoms cause significant harm to daily life</a:t>
            </a:r>
          </a:p>
        </p:txBody>
      </p:sp>
      <p:sp>
        <p:nvSpPr>
          <p:cNvPr id="8" name="Content Placeholder 2">
            <a:extLst>
              <a:ext uri="{FF2B5EF4-FFF2-40B4-BE49-F238E27FC236}">
                <a16:creationId xmlns:a16="http://schemas.microsoft.com/office/drawing/2014/main" id="{AECFD083-F113-5644-B62C-68EBA094986C}"/>
              </a:ext>
            </a:extLst>
          </p:cNvPr>
          <p:cNvSpPr txBox="1">
            <a:spLocks/>
          </p:cNvSpPr>
          <p:nvPr/>
        </p:nvSpPr>
        <p:spPr>
          <a:xfrm>
            <a:off x="315295" y="4191307"/>
            <a:ext cx="5096961" cy="2602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chemeClr val="bg1"/>
                </a:solidFill>
              </a:rPr>
              <a:t>Examples:</a:t>
            </a:r>
          </a:p>
          <a:p>
            <a:pPr lvl="1"/>
            <a:r>
              <a:rPr lang="en-US" sz="1400" b="1" dirty="0">
                <a:solidFill>
                  <a:schemeClr val="bg1"/>
                </a:solidFill>
              </a:rPr>
              <a:t>Difficulty with daily tasks and activities</a:t>
            </a:r>
          </a:p>
          <a:p>
            <a:pPr lvl="1"/>
            <a:r>
              <a:rPr lang="en-US" sz="1400" b="1" dirty="0">
                <a:solidFill>
                  <a:schemeClr val="bg1"/>
                </a:solidFill>
              </a:rPr>
              <a:t>Anticipation of disaster</a:t>
            </a:r>
          </a:p>
          <a:p>
            <a:pPr lvl="1"/>
            <a:r>
              <a:rPr lang="en-US" sz="1400" b="1" dirty="0">
                <a:solidFill>
                  <a:schemeClr val="bg1"/>
                </a:solidFill>
              </a:rPr>
              <a:t>Heightened states of physical arousal</a:t>
            </a:r>
          </a:p>
          <a:p>
            <a:pPr lvl="1"/>
            <a:r>
              <a:rPr lang="en-US" sz="1400" b="1" dirty="0">
                <a:solidFill>
                  <a:schemeClr val="bg1"/>
                </a:solidFill>
              </a:rPr>
              <a:t>Difficulty with uncertainty</a:t>
            </a:r>
          </a:p>
          <a:p>
            <a:pPr lvl="1"/>
            <a:r>
              <a:rPr lang="en-US" sz="1400" b="1" dirty="0">
                <a:solidFill>
                  <a:schemeClr val="bg1"/>
                </a:solidFill>
              </a:rPr>
              <a:t>Worries in adolescence often surround social and performance fears</a:t>
            </a:r>
          </a:p>
          <a:p>
            <a:pPr lvl="1"/>
            <a:r>
              <a:rPr lang="en-US" sz="1400" b="1" dirty="0">
                <a:solidFill>
                  <a:schemeClr val="bg1"/>
                </a:solidFill>
              </a:rPr>
              <a:t>Trouble regulating emotions</a:t>
            </a:r>
          </a:p>
        </p:txBody>
      </p:sp>
      <p:sp>
        <p:nvSpPr>
          <p:cNvPr id="9" name="Rectangle 8">
            <a:extLst>
              <a:ext uri="{FF2B5EF4-FFF2-40B4-BE49-F238E27FC236}">
                <a16:creationId xmlns:a16="http://schemas.microsoft.com/office/drawing/2014/main" id="{D7785676-E801-0247-AE08-C5E558C4DEA8}"/>
              </a:ext>
            </a:extLst>
          </p:cNvPr>
          <p:cNvSpPr/>
          <p:nvPr/>
        </p:nvSpPr>
        <p:spPr>
          <a:xfrm>
            <a:off x="5597234" y="5839762"/>
            <a:ext cx="6594764" cy="430887"/>
          </a:xfrm>
          <a:prstGeom prst="rect">
            <a:avLst/>
          </a:prstGeom>
        </p:spPr>
        <p:txBody>
          <a:bodyPr wrap="square">
            <a:spAutoFit/>
          </a:bodyPr>
          <a:lstStyle/>
          <a:p>
            <a:pPr algn="r"/>
            <a:r>
              <a:rPr lang="en-US" sz="1100" dirty="0">
                <a:solidFill>
                  <a:srgbClr val="4E4E4E"/>
                </a:solidFill>
                <a:latin typeface="Gotham SSm 4r"/>
              </a:rPr>
              <a:t>American Psychiatric Association. (2013). </a:t>
            </a:r>
            <a:r>
              <a:rPr lang="en-US" sz="1100" i="1" dirty="0">
                <a:solidFill>
                  <a:srgbClr val="4E4E4E"/>
                </a:solidFill>
                <a:latin typeface="Gotham SSm 4r"/>
              </a:rPr>
              <a:t>Diagnostic and statistical manual of mental disorders </a:t>
            </a:r>
            <a:r>
              <a:rPr lang="en-US" sz="1100" dirty="0">
                <a:solidFill>
                  <a:srgbClr val="4E4E4E"/>
                </a:solidFill>
                <a:latin typeface="Gotham SSm 4r"/>
              </a:rPr>
              <a:t>(5th ed.). Arlington, VA: American Psychiatric Publishing.</a:t>
            </a:r>
            <a:endParaRPr lang="en-US" sz="1100" dirty="0">
              <a:solidFill>
                <a:srgbClr val="4E4E4E"/>
              </a:solidFill>
            </a:endParaRPr>
          </a:p>
        </p:txBody>
      </p:sp>
      <p:pic>
        <p:nvPicPr>
          <p:cNvPr id="10" name="Slide 6.m4a">
            <a:hlinkClick r:id="" action="ppaction://media"/>
            <a:extLst>
              <a:ext uri="{FF2B5EF4-FFF2-40B4-BE49-F238E27FC236}">
                <a16:creationId xmlns:a16="http://schemas.microsoft.com/office/drawing/2014/main" id="{58F5E245-C05A-2F43-A63B-445D368887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5164" y="105937"/>
            <a:ext cx="812800" cy="812800"/>
          </a:xfrm>
          <a:prstGeom prst="rect">
            <a:avLst/>
          </a:prstGeom>
        </p:spPr>
      </p:pic>
    </p:spTree>
    <p:extLst>
      <p:ext uri="{BB962C8B-B14F-4D97-AF65-F5344CB8AC3E}">
        <p14:creationId xmlns:p14="http://schemas.microsoft.com/office/powerpoint/2010/main" val="226762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2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E4E4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B60A44-D22A-7C42-9795-6B5C28109AF8}"/>
              </a:ext>
            </a:extLst>
          </p:cNvPr>
          <p:cNvPicPr>
            <a:picLocks noChangeAspect="1"/>
          </p:cNvPicPr>
          <p:nvPr/>
        </p:nvPicPr>
        <p:blipFill rotWithShape="1">
          <a:blip r:embed="rId5"/>
          <a:srcRect l="16402" t="5071" r="12920" b="21429"/>
          <a:stretch/>
        </p:blipFill>
        <p:spPr>
          <a:xfrm>
            <a:off x="9815513" y="0"/>
            <a:ext cx="2376486" cy="2471346"/>
          </a:xfrm>
          <a:prstGeom prst="rect">
            <a:avLst/>
          </a:prstGeom>
          <a:effectLst/>
        </p:spPr>
      </p:pic>
      <p:sp>
        <p:nvSpPr>
          <p:cNvPr id="2" name="Title 1">
            <a:extLst>
              <a:ext uri="{FF2B5EF4-FFF2-40B4-BE49-F238E27FC236}">
                <a16:creationId xmlns:a16="http://schemas.microsoft.com/office/drawing/2014/main" id="{8FDE298B-3605-5E4B-B71A-1140FC60937A}"/>
              </a:ext>
            </a:extLst>
          </p:cNvPr>
          <p:cNvSpPr>
            <a:spLocks noGrp="1"/>
          </p:cNvSpPr>
          <p:nvPr>
            <p:ph type="title"/>
          </p:nvPr>
        </p:nvSpPr>
        <p:spPr>
          <a:xfrm>
            <a:off x="758209" y="398693"/>
            <a:ext cx="6928466" cy="1073212"/>
          </a:xfrm>
        </p:spPr>
        <p:txBody>
          <a:bodyPr>
            <a:normAutofit/>
          </a:bodyPr>
          <a:lstStyle/>
          <a:p>
            <a:r>
              <a:rPr lang="en-US" b="1" cap="none" dirty="0">
                <a:solidFill>
                  <a:schemeClr val="bg1"/>
                </a:solidFill>
              </a:rPr>
              <a:t>What </a:t>
            </a:r>
            <a:r>
              <a:rPr lang="en-US" b="1" dirty="0">
                <a:solidFill>
                  <a:schemeClr val="bg1"/>
                </a:solidFill>
              </a:rPr>
              <a:t>Does GAD Look Like</a:t>
            </a:r>
            <a:r>
              <a:rPr lang="en-US" b="1" cap="none" dirty="0">
                <a:solidFill>
                  <a:schemeClr val="bg1"/>
                </a:solidFill>
              </a:rPr>
              <a:t>?</a:t>
            </a:r>
          </a:p>
        </p:txBody>
      </p:sp>
      <p:sp>
        <p:nvSpPr>
          <p:cNvPr id="5" name="Rectangle 4">
            <a:extLst>
              <a:ext uri="{FF2B5EF4-FFF2-40B4-BE49-F238E27FC236}">
                <a16:creationId xmlns:a16="http://schemas.microsoft.com/office/drawing/2014/main" id="{90CD2DB3-55E1-334A-ADA3-58DD9CABB529}"/>
              </a:ext>
            </a:extLst>
          </p:cNvPr>
          <p:cNvSpPr/>
          <p:nvPr/>
        </p:nvSpPr>
        <p:spPr>
          <a:xfrm>
            <a:off x="6043613" y="6372226"/>
            <a:ext cx="6148385" cy="430887"/>
          </a:xfrm>
          <a:prstGeom prst="rect">
            <a:avLst/>
          </a:prstGeom>
        </p:spPr>
        <p:txBody>
          <a:bodyPr wrap="square">
            <a:spAutoFit/>
          </a:bodyPr>
          <a:lstStyle/>
          <a:p>
            <a:pPr algn="r"/>
            <a:r>
              <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http://</a:t>
            </a:r>
            <a:r>
              <a:rPr lang="en-US" sz="1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www.nasponline.org</a:t>
            </a:r>
            <a:r>
              <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/resources-and-publications/resources/mental-health/mental-health-disorders/anxiety-and-anxiety-disorders-in-children-information-for-parents</a:t>
            </a:r>
            <a:endParaRPr lang="en-US" sz="1100" dirty="0">
              <a:solidFill>
                <a:schemeClr val="bg1"/>
              </a:solidFill>
            </a:endParaRPr>
          </a:p>
        </p:txBody>
      </p:sp>
      <p:sp>
        <p:nvSpPr>
          <p:cNvPr id="12" name="Content Placeholder 2">
            <a:extLst>
              <a:ext uri="{FF2B5EF4-FFF2-40B4-BE49-F238E27FC236}">
                <a16:creationId xmlns:a16="http://schemas.microsoft.com/office/drawing/2014/main" id="{B022D9F3-F5AB-6F40-AC63-9E22903BC0F7}"/>
              </a:ext>
            </a:extLst>
          </p:cNvPr>
          <p:cNvSpPr txBox="1">
            <a:spLocks/>
          </p:cNvSpPr>
          <p:nvPr/>
        </p:nvSpPr>
        <p:spPr>
          <a:xfrm>
            <a:off x="760691" y="1635567"/>
            <a:ext cx="2613643" cy="5711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rPr>
              <a:t>Cognition</a:t>
            </a:r>
            <a:endParaRPr lang="en-US" sz="1800" b="1" dirty="0">
              <a:solidFill>
                <a:schemeClr val="bg1"/>
              </a:solidFill>
            </a:endParaRPr>
          </a:p>
        </p:txBody>
      </p:sp>
      <p:sp>
        <p:nvSpPr>
          <p:cNvPr id="13" name="Content Placeholder 2">
            <a:extLst>
              <a:ext uri="{FF2B5EF4-FFF2-40B4-BE49-F238E27FC236}">
                <a16:creationId xmlns:a16="http://schemas.microsoft.com/office/drawing/2014/main" id="{EE6C8911-D9CE-FB49-9B4D-D9C864FF5DC1}"/>
              </a:ext>
            </a:extLst>
          </p:cNvPr>
          <p:cNvSpPr txBox="1">
            <a:spLocks/>
          </p:cNvSpPr>
          <p:nvPr/>
        </p:nvSpPr>
        <p:spPr>
          <a:xfrm>
            <a:off x="3924060" y="1635567"/>
            <a:ext cx="2613643" cy="571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rPr>
              <a:t>Behavior</a:t>
            </a:r>
            <a:endParaRPr lang="en-US" sz="2400" b="1" dirty="0">
              <a:solidFill>
                <a:schemeClr val="bg1"/>
              </a:solidFill>
            </a:endParaRPr>
          </a:p>
        </p:txBody>
      </p:sp>
      <p:sp>
        <p:nvSpPr>
          <p:cNvPr id="14" name="Content Placeholder 2">
            <a:extLst>
              <a:ext uri="{FF2B5EF4-FFF2-40B4-BE49-F238E27FC236}">
                <a16:creationId xmlns:a16="http://schemas.microsoft.com/office/drawing/2014/main" id="{78973C09-A6FC-704C-B691-8600EC642AD1}"/>
              </a:ext>
            </a:extLst>
          </p:cNvPr>
          <p:cNvSpPr txBox="1">
            <a:spLocks/>
          </p:cNvSpPr>
          <p:nvPr/>
        </p:nvSpPr>
        <p:spPr>
          <a:xfrm>
            <a:off x="7510671" y="1614682"/>
            <a:ext cx="2613643" cy="571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rPr>
              <a:t>Physical</a:t>
            </a:r>
            <a:endParaRPr lang="en-US" sz="2400" b="1" dirty="0">
              <a:solidFill>
                <a:schemeClr val="bg1"/>
              </a:solidFill>
            </a:endParaRPr>
          </a:p>
        </p:txBody>
      </p:sp>
      <p:sp>
        <p:nvSpPr>
          <p:cNvPr id="15" name="Content Placeholder 2">
            <a:extLst>
              <a:ext uri="{FF2B5EF4-FFF2-40B4-BE49-F238E27FC236}">
                <a16:creationId xmlns:a16="http://schemas.microsoft.com/office/drawing/2014/main" id="{9EDDED7F-7956-9E47-8DCA-379C03271A1A}"/>
              </a:ext>
            </a:extLst>
          </p:cNvPr>
          <p:cNvSpPr txBox="1">
            <a:spLocks/>
          </p:cNvSpPr>
          <p:nvPr/>
        </p:nvSpPr>
        <p:spPr>
          <a:xfrm>
            <a:off x="3924060" y="2471345"/>
            <a:ext cx="3586611" cy="39195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Restlessness</a:t>
            </a:r>
          </a:p>
          <a:p>
            <a:r>
              <a:rPr lang="en-US" sz="2400" dirty="0">
                <a:solidFill>
                  <a:schemeClr val="bg1"/>
                </a:solidFill>
              </a:rPr>
              <a:t>Fidgeting</a:t>
            </a:r>
          </a:p>
          <a:p>
            <a:r>
              <a:rPr lang="en-US" sz="2400" dirty="0">
                <a:solidFill>
                  <a:schemeClr val="bg1"/>
                </a:solidFill>
              </a:rPr>
              <a:t>Speaking too quickly</a:t>
            </a:r>
          </a:p>
          <a:p>
            <a:r>
              <a:rPr lang="en-US" sz="2400" dirty="0">
                <a:solidFill>
                  <a:schemeClr val="bg1"/>
                </a:solidFill>
              </a:rPr>
              <a:t>Irritability</a:t>
            </a:r>
          </a:p>
          <a:p>
            <a:r>
              <a:rPr lang="en-US" sz="2400" dirty="0">
                <a:solidFill>
                  <a:schemeClr val="bg1"/>
                </a:solidFill>
              </a:rPr>
              <a:t>Avoiding or not completing work</a:t>
            </a:r>
          </a:p>
          <a:p>
            <a:r>
              <a:rPr lang="en-US" sz="2400" dirty="0">
                <a:solidFill>
                  <a:schemeClr val="bg1"/>
                </a:solidFill>
              </a:rPr>
              <a:t>Looking for easy work</a:t>
            </a:r>
          </a:p>
          <a:p>
            <a:r>
              <a:rPr lang="en-US" sz="2400" dirty="0">
                <a:solidFill>
                  <a:schemeClr val="bg1"/>
                </a:solidFill>
              </a:rPr>
              <a:t>Withdrawing from friends, peers, or class</a:t>
            </a:r>
          </a:p>
          <a:p>
            <a:endParaRPr lang="en-US" sz="2000" dirty="0">
              <a:solidFill>
                <a:schemeClr val="bg1"/>
              </a:solidFill>
            </a:endParaRPr>
          </a:p>
        </p:txBody>
      </p:sp>
      <p:sp>
        <p:nvSpPr>
          <p:cNvPr id="17" name="Content Placeholder 2">
            <a:extLst>
              <a:ext uri="{FF2B5EF4-FFF2-40B4-BE49-F238E27FC236}">
                <a16:creationId xmlns:a16="http://schemas.microsoft.com/office/drawing/2014/main" id="{5D498E71-2726-224C-899C-D03C68783270}"/>
              </a:ext>
            </a:extLst>
          </p:cNvPr>
          <p:cNvSpPr txBox="1">
            <a:spLocks/>
          </p:cNvSpPr>
          <p:nvPr/>
        </p:nvSpPr>
        <p:spPr>
          <a:xfrm>
            <a:off x="7510671" y="2471345"/>
            <a:ext cx="3444610" cy="39008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Fast heart rate</a:t>
            </a:r>
          </a:p>
          <a:p>
            <a:r>
              <a:rPr lang="en-US" sz="2400" dirty="0">
                <a:solidFill>
                  <a:schemeClr val="bg1"/>
                </a:solidFill>
              </a:rPr>
              <a:t>Sweating and flushed skin</a:t>
            </a:r>
          </a:p>
          <a:p>
            <a:r>
              <a:rPr lang="en-US" sz="2400" dirty="0">
                <a:solidFill>
                  <a:schemeClr val="bg1"/>
                </a:solidFill>
              </a:rPr>
              <a:t>Headaches </a:t>
            </a:r>
          </a:p>
          <a:p>
            <a:r>
              <a:rPr lang="en-US" sz="2400" dirty="0">
                <a:solidFill>
                  <a:schemeClr val="bg1"/>
                </a:solidFill>
              </a:rPr>
              <a:t>Muscle tension</a:t>
            </a:r>
          </a:p>
          <a:p>
            <a:r>
              <a:rPr lang="en-US" sz="2400" dirty="0">
                <a:solidFill>
                  <a:schemeClr val="bg1"/>
                </a:solidFill>
              </a:rPr>
              <a:t>Stomach pains</a:t>
            </a:r>
          </a:p>
          <a:p>
            <a:r>
              <a:rPr lang="en-US" sz="2400" dirty="0">
                <a:solidFill>
                  <a:schemeClr val="bg1"/>
                </a:solidFill>
              </a:rPr>
              <a:t>Sleeping problems</a:t>
            </a:r>
          </a:p>
          <a:p>
            <a:r>
              <a:rPr lang="en-US" sz="2400" dirty="0">
                <a:solidFill>
                  <a:schemeClr val="bg1"/>
                </a:solidFill>
              </a:rPr>
              <a:t>Nausea </a:t>
            </a:r>
          </a:p>
          <a:p>
            <a:endParaRPr lang="en-US" sz="2400" dirty="0">
              <a:solidFill>
                <a:schemeClr val="bg1"/>
              </a:solidFill>
            </a:endParaRPr>
          </a:p>
        </p:txBody>
      </p:sp>
      <p:sp>
        <p:nvSpPr>
          <p:cNvPr id="19" name="Content Placeholder 18">
            <a:extLst>
              <a:ext uri="{FF2B5EF4-FFF2-40B4-BE49-F238E27FC236}">
                <a16:creationId xmlns:a16="http://schemas.microsoft.com/office/drawing/2014/main" id="{E4A6CA3B-AA49-B745-8CEE-8954C53B7A9A}"/>
              </a:ext>
            </a:extLst>
          </p:cNvPr>
          <p:cNvSpPr>
            <a:spLocks noGrp="1"/>
          </p:cNvSpPr>
          <p:nvPr>
            <p:ph idx="1"/>
          </p:nvPr>
        </p:nvSpPr>
        <p:spPr>
          <a:xfrm>
            <a:off x="758209" y="2471345"/>
            <a:ext cx="2536135" cy="2781544"/>
          </a:xfrm>
        </p:spPr>
        <p:txBody>
          <a:bodyPr>
            <a:normAutofit/>
          </a:bodyPr>
          <a:lstStyle/>
          <a:p>
            <a:pPr marL="0" indent="0">
              <a:buNone/>
            </a:pPr>
            <a:r>
              <a:rPr lang="en-US" sz="2400" dirty="0">
                <a:solidFill>
                  <a:schemeClr val="bg1"/>
                </a:solidFill>
              </a:rPr>
              <a:t>Difficulties with: </a:t>
            </a:r>
          </a:p>
          <a:p>
            <a:r>
              <a:rPr lang="en-US" sz="2400" dirty="0">
                <a:solidFill>
                  <a:schemeClr val="bg1"/>
                </a:solidFill>
              </a:rPr>
              <a:t>attention </a:t>
            </a:r>
          </a:p>
          <a:p>
            <a:r>
              <a:rPr lang="en-US" sz="2400" dirty="0">
                <a:solidFill>
                  <a:schemeClr val="bg1"/>
                </a:solidFill>
              </a:rPr>
              <a:t>memory </a:t>
            </a:r>
          </a:p>
          <a:p>
            <a:r>
              <a:rPr lang="en-US" sz="2400" dirty="0">
                <a:solidFill>
                  <a:schemeClr val="bg1"/>
                </a:solidFill>
              </a:rPr>
              <a:t>problem-solving </a:t>
            </a:r>
          </a:p>
          <a:p>
            <a:r>
              <a:rPr lang="en-US" sz="2400" dirty="0">
                <a:solidFill>
                  <a:schemeClr val="bg1"/>
                </a:solidFill>
              </a:rPr>
              <a:t>concentration</a:t>
            </a:r>
          </a:p>
          <a:p>
            <a:endParaRPr lang="en-US" sz="2400" dirty="0"/>
          </a:p>
        </p:txBody>
      </p:sp>
      <p:pic>
        <p:nvPicPr>
          <p:cNvPr id="3" name="Slide 7.m4a">
            <a:hlinkClick r:id="" action="ppaction://media"/>
            <a:extLst>
              <a:ext uri="{FF2B5EF4-FFF2-40B4-BE49-F238E27FC236}">
                <a16:creationId xmlns:a16="http://schemas.microsoft.com/office/drawing/2014/main" id="{F4542159-F2C1-534F-A6E6-19923FB801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7239" y="5559424"/>
            <a:ext cx="812800" cy="812800"/>
          </a:xfrm>
          <a:prstGeom prst="rect">
            <a:avLst/>
          </a:prstGeom>
        </p:spPr>
      </p:pic>
    </p:spTree>
    <p:extLst>
      <p:ext uri="{BB962C8B-B14F-4D97-AF65-F5344CB8AC3E}">
        <p14:creationId xmlns:p14="http://schemas.microsoft.com/office/powerpoint/2010/main" val="98010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2111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60113D-6175-B345-9257-D70F345FFB2B}"/>
              </a:ext>
            </a:extLst>
          </p:cNvPr>
          <p:cNvPicPr>
            <a:picLocks noChangeAspect="1"/>
          </p:cNvPicPr>
          <p:nvPr/>
        </p:nvPicPr>
        <p:blipFill rotWithShape="1">
          <a:blip r:embed="rId5">
            <a:alphaModFix/>
            <a:extLst/>
          </a:blip>
          <a:srcRect t="1274" b="17791"/>
          <a:stretch/>
        </p:blipFill>
        <p:spPr>
          <a:xfrm>
            <a:off x="0" y="1"/>
            <a:ext cx="12191980" cy="6857999"/>
          </a:xfrm>
          <a:prstGeom prst="rect">
            <a:avLst/>
          </a:prstGeom>
          <a:noFill/>
        </p:spPr>
      </p:pic>
      <p:sp>
        <p:nvSpPr>
          <p:cNvPr id="6" name="Title 5">
            <a:extLst>
              <a:ext uri="{FF2B5EF4-FFF2-40B4-BE49-F238E27FC236}">
                <a16:creationId xmlns:a16="http://schemas.microsoft.com/office/drawing/2014/main" id="{F8435536-6C56-C34F-BD13-954B2E872A37}"/>
              </a:ext>
            </a:extLst>
          </p:cNvPr>
          <p:cNvSpPr>
            <a:spLocks noGrp="1"/>
          </p:cNvSpPr>
          <p:nvPr>
            <p:ph type="title"/>
          </p:nvPr>
        </p:nvSpPr>
        <p:spPr>
          <a:xfrm>
            <a:off x="556847" y="4022725"/>
            <a:ext cx="4948238" cy="1325563"/>
          </a:xfrm>
        </p:spPr>
        <p:txBody>
          <a:bodyPr/>
          <a:lstStyle/>
          <a:p>
            <a:r>
              <a:rPr lang="en-US" dirty="0"/>
              <a:t>Imagine this…</a:t>
            </a:r>
          </a:p>
        </p:txBody>
      </p:sp>
      <p:pic>
        <p:nvPicPr>
          <p:cNvPr id="2" name="Slide 8.m4a">
            <a:hlinkClick r:id="" action="ppaction://media"/>
            <a:extLst>
              <a:ext uri="{FF2B5EF4-FFF2-40B4-BE49-F238E27FC236}">
                <a16:creationId xmlns:a16="http://schemas.microsoft.com/office/drawing/2014/main" id="{474539ED-E707-174D-BB33-EADBEF2A91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5050" y="5861050"/>
            <a:ext cx="812800" cy="812800"/>
          </a:xfrm>
          <a:prstGeom prst="rect">
            <a:avLst/>
          </a:prstGeom>
        </p:spPr>
      </p:pic>
    </p:spTree>
    <p:extLst>
      <p:ext uri="{BB962C8B-B14F-4D97-AF65-F5344CB8AC3E}">
        <p14:creationId xmlns:p14="http://schemas.microsoft.com/office/powerpoint/2010/main" val="20744018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DE298B-3605-5E4B-B71A-1140FC60937A}"/>
              </a:ext>
            </a:extLst>
          </p:cNvPr>
          <p:cNvSpPr>
            <a:spLocks noGrp="1"/>
          </p:cNvSpPr>
          <p:nvPr>
            <p:ph type="title"/>
          </p:nvPr>
        </p:nvSpPr>
        <p:spPr>
          <a:xfrm>
            <a:off x="761994" y="421361"/>
            <a:ext cx="5314536" cy="1325563"/>
          </a:xfrm>
        </p:spPr>
        <p:txBody>
          <a:bodyPr>
            <a:normAutofit/>
          </a:bodyPr>
          <a:lstStyle/>
          <a:p>
            <a:r>
              <a:rPr lang="en-US" b="1" cap="none" dirty="0"/>
              <a:t>What Helps</a:t>
            </a:r>
          </a:p>
        </p:txBody>
      </p:sp>
      <p:pic>
        <p:nvPicPr>
          <p:cNvPr id="6" name="Picture 5">
            <a:extLst>
              <a:ext uri="{FF2B5EF4-FFF2-40B4-BE49-F238E27FC236}">
                <a16:creationId xmlns:a16="http://schemas.microsoft.com/office/drawing/2014/main" id="{CACAA197-AB34-7344-A34D-6B8B740DABAF}"/>
              </a:ext>
            </a:extLst>
          </p:cNvPr>
          <p:cNvPicPr>
            <a:picLocks noChangeAspect="1"/>
          </p:cNvPicPr>
          <p:nvPr/>
        </p:nvPicPr>
        <p:blipFill rotWithShape="1">
          <a:blip r:embed="rId5"/>
          <a:srcRect l="13963" t="-19023" r="186" b="711"/>
          <a:stretch/>
        </p:blipFill>
        <p:spPr>
          <a:xfrm>
            <a:off x="6582780" y="-914400"/>
            <a:ext cx="6400297" cy="6569339"/>
          </a:xfrm>
          <a:prstGeom prst="ellipse">
            <a:avLst/>
          </a:prstGeom>
        </p:spPr>
      </p:pic>
      <p:sp>
        <p:nvSpPr>
          <p:cNvPr id="3" name="Content Placeholder 2">
            <a:extLst>
              <a:ext uri="{FF2B5EF4-FFF2-40B4-BE49-F238E27FC236}">
                <a16:creationId xmlns:a16="http://schemas.microsoft.com/office/drawing/2014/main" id="{A682C4D1-F9B9-F548-A10E-FDA1FCAD7A9F}"/>
              </a:ext>
            </a:extLst>
          </p:cNvPr>
          <p:cNvSpPr>
            <a:spLocks noGrp="1"/>
          </p:cNvSpPr>
          <p:nvPr>
            <p:ph idx="1"/>
          </p:nvPr>
        </p:nvSpPr>
        <p:spPr>
          <a:xfrm>
            <a:off x="761987" y="1653985"/>
            <a:ext cx="6076668" cy="4913346"/>
          </a:xfrm>
        </p:spPr>
        <p:txBody>
          <a:bodyPr anchor="t">
            <a:normAutofit lnSpcReduction="10000"/>
          </a:bodyPr>
          <a:lstStyle/>
          <a:p>
            <a:r>
              <a:rPr lang="en-US" sz="2400" b="1" dirty="0"/>
              <a:t>Predictable routines</a:t>
            </a:r>
          </a:p>
          <a:p>
            <a:r>
              <a:rPr lang="en-US" sz="2400" b="1" dirty="0"/>
              <a:t>Ensure tasks are manageable</a:t>
            </a:r>
          </a:p>
          <a:p>
            <a:r>
              <a:rPr lang="en-US" sz="2400" b="1" dirty="0"/>
              <a:t>Provide specific evaluation expectations</a:t>
            </a:r>
          </a:p>
          <a:p>
            <a:r>
              <a:rPr lang="en-US" sz="2400" b="1" dirty="0"/>
              <a:t>Test accommodations </a:t>
            </a:r>
          </a:p>
          <a:p>
            <a:r>
              <a:rPr lang="en-US" sz="2400" b="1" dirty="0"/>
              <a:t>Pair student with GAD with supportive peer</a:t>
            </a:r>
          </a:p>
          <a:p>
            <a:r>
              <a:rPr lang="en-US" sz="2400" b="1" dirty="0"/>
              <a:t>Give student time to relax and calm down</a:t>
            </a:r>
          </a:p>
          <a:p>
            <a:r>
              <a:rPr lang="en-US" sz="2400" b="1" dirty="0"/>
              <a:t>Consider where student sits in classroom</a:t>
            </a:r>
          </a:p>
          <a:p>
            <a:r>
              <a:rPr lang="en-US" sz="2400" b="1" dirty="0"/>
              <a:t>Encourage coping skills in whole class</a:t>
            </a:r>
          </a:p>
          <a:p>
            <a:r>
              <a:rPr lang="en-US" sz="2400" b="1" dirty="0"/>
              <a:t>Praise effort and accept mistakes</a:t>
            </a:r>
          </a:p>
          <a:p>
            <a:r>
              <a:rPr lang="en-US" sz="2400" b="1" dirty="0"/>
              <a:t>Listen first, then offer solutions</a:t>
            </a:r>
          </a:p>
          <a:p>
            <a:r>
              <a:rPr lang="en-US" sz="2400" b="1" dirty="0"/>
              <a:t>Show understanding and empathy</a:t>
            </a:r>
          </a:p>
        </p:txBody>
      </p:sp>
      <p:sp>
        <p:nvSpPr>
          <p:cNvPr id="4" name="Rectangle 3">
            <a:extLst>
              <a:ext uri="{FF2B5EF4-FFF2-40B4-BE49-F238E27FC236}">
                <a16:creationId xmlns:a16="http://schemas.microsoft.com/office/drawing/2014/main" id="{B85D614C-E302-8743-9F34-16C51C8F4F4D}"/>
              </a:ext>
            </a:extLst>
          </p:cNvPr>
          <p:cNvSpPr/>
          <p:nvPr/>
        </p:nvSpPr>
        <p:spPr>
          <a:xfrm>
            <a:off x="6807338" y="6373688"/>
            <a:ext cx="5353345" cy="345094"/>
          </a:xfrm>
          <a:prstGeom prst="rect">
            <a:avLst/>
          </a:prstGeom>
        </p:spPr>
        <p:txBody>
          <a:bodyPr wrap="square">
            <a:spAutoFit/>
          </a:bodyPr>
          <a:lstStyle/>
          <a:p>
            <a:pPr algn="r">
              <a:lnSpc>
                <a:spcPts val="2250"/>
              </a:lnSpc>
              <a:spcBef>
                <a:spcPts val="1500"/>
              </a:spcBef>
              <a:spcAft>
                <a:spcPts val="1500"/>
              </a:spcAft>
            </a:pPr>
            <a:r>
              <a:rPr lang="en-US" sz="900" b="1" dirty="0">
                <a:latin typeface="Helvetica" pitchFamily="2" charset="0"/>
                <a:ea typeface="Times New Roman" panose="02020603050405020304" pitchFamily="18" charset="0"/>
                <a:cs typeface="Times New Roman" panose="02020603050405020304" pitchFamily="18" charset="0"/>
              </a:rPr>
              <a:t>https://</a:t>
            </a:r>
            <a:r>
              <a:rPr lang="en-US" sz="900" b="1" dirty="0" err="1">
                <a:latin typeface="Helvetica" pitchFamily="2" charset="0"/>
                <a:ea typeface="Times New Roman" panose="02020603050405020304" pitchFamily="18" charset="0"/>
                <a:cs typeface="Times New Roman" panose="02020603050405020304" pitchFamily="18" charset="0"/>
              </a:rPr>
              <a:t>www.nami.org</a:t>
            </a:r>
            <a:r>
              <a:rPr lang="en-US" sz="900" b="1" dirty="0">
                <a:latin typeface="Helvetica" pitchFamily="2" charset="0"/>
                <a:ea typeface="Times New Roman" panose="02020603050405020304" pitchFamily="18" charset="0"/>
                <a:cs typeface="Times New Roman" panose="02020603050405020304" pitchFamily="18" charset="0"/>
              </a:rPr>
              <a:t>/Learn-More/Mental-Health-Conditions/Anxiety-Disorders/Support</a:t>
            </a:r>
            <a:endParaRPr lang="en-US" sz="1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DD98563-AABB-7542-BC23-4EC2EDE325D1}"/>
              </a:ext>
            </a:extLst>
          </p:cNvPr>
          <p:cNvSpPr/>
          <p:nvPr/>
        </p:nvSpPr>
        <p:spPr>
          <a:xfrm>
            <a:off x="6826739" y="5809562"/>
            <a:ext cx="5348232" cy="637867"/>
          </a:xfrm>
          <a:prstGeom prst="rect">
            <a:avLst/>
          </a:prstGeom>
        </p:spPr>
        <p:txBody>
          <a:bodyPr wrap="square">
            <a:spAutoFit/>
          </a:bodyPr>
          <a:lstStyle/>
          <a:p>
            <a:pPr algn="r" fontAlgn="base">
              <a:lnSpc>
                <a:spcPts val="2250"/>
              </a:lnSpc>
              <a:spcAft>
                <a:spcPts val="1500"/>
              </a:spcAft>
            </a:pPr>
            <a:r>
              <a:rPr lang="en-US" sz="900" b="1" dirty="0">
                <a:latin typeface="Helvetica Neue" panose="02000503000000020004" pitchFamily="2" charset="0"/>
                <a:ea typeface="Times New Roman" panose="02020603050405020304" pitchFamily="18" charset="0"/>
                <a:cs typeface="Times New Roman" panose="02020603050405020304" pitchFamily="18" charset="0"/>
              </a:rPr>
              <a:t>http://</a:t>
            </a:r>
            <a:r>
              <a:rPr lang="en-US" sz="900" b="1" dirty="0" err="1">
                <a:latin typeface="Helvetica Neue" panose="02000503000000020004" pitchFamily="2" charset="0"/>
                <a:ea typeface="Times New Roman" panose="02020603050405020304" pitchFamily="18" charset="0"/>
                <a:cs typeface="Times New Roman" panose="02020603050405020304" pitchFamily="18" charset="0"/>
              </a:rPr>
              <a:t>www.nasponline.org</a:t>
            </a:r>
            <a:r>
              <a:rPr lang="en-US" sz="900" b="1" dirty="0">
                <a:latin typeface="Helvetica Neue" panose="02000503000000020004" pitchFamily="2" charset="0"/>
                <a:ea typeface="Times New Roman" panose="02020603050405020304" pitchFamily="18" charset="0"/>
                <a:cs typeface="Times New Roman" panose="02020603050405020304" pitchFamily="18" charset="0"/>
              </a:rPr>
              <a:t>/resources-and-publications/resources/mental-health/mental-health-disorders/anxiety-and-anxiety-disorders-in-children-information-for-parents</a:t>
            </a:r>
            <a:endParaRPr lang="en-US" sz="900" b="1" dirty="0">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F48FD38-5281-A545-B80F-3579C9768992}"/>
              </a:ext>
            </a:extLst>
          </p:cNvPr>
          <p:cNvSpPr/>
          <p:nvPr/>
        </p:nvSpPr>
        <p:spPr>
          <a:xfrm>
            <a:off x="10897850" y="5689660"/>
            <a:ext cx="1326004" cy="246221"/>
          </a:xfrm>
          <a:prstGeom prst="rect">
            <a:avLst/>
          </a:prstGeom>
        </p:spPr>
        <p:txBody>
          <a:bodyPr wrap="none">
            <a:spAutoFit/>
          </a:bodyPr>
          <a:lstStyle/>
          <a:p>
            <a:r>
              <a:rPr lang="en-US" sz="1000" dirty="0">
                <a:latin typeface="Calibri" panose="020F0502020204030204" pitchFamily="34" charset="0"/>
                <a:ea typeface="Calibri" panose="020F0502020204030204" pitchFamily="34" charset="0"/>
                <a:cs typeface="Times New Roman" panose="02020603050405020304" pitchFamily="18" charset="0"/>
              </a:rPr>
              <a:t>Kristen Moran (2016) </a:t>
            </a:r>
            <a:endParaRPr lang="en-US" sz="1000" dirty="0"/>
          </a:p>
        </p:txBody>
      </p:sp>
      <p:pic>
        <p:nvPicPr>
          <p:cNvPr id="8" name="Slide 9.m4a">
            <a:hlinkClick r:id="" action="ppaction://media"/>
            <a:extLst>
              <a:ext uri="{FF2B5EF4-FFF2-40B4-BE49-F238E27FC236}">
                <a16:creationId xmlns:a16="http://schemas.microsoft.com/office/drawing/2014/main" id="{085DDF5B-E620-2148-9B91-70945E499C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8403" y="14961"/>
            <a:ext cx="812800" cy="812800"/>
          </a:xfrm>
          <a:prstGeom prst="rect">
            <a:avLst/>
          </a:prstGeom>
        </p:spPr>
      </p:pic>
    </p:spTree>
    <p:extLst>
      <p:ext uri="{BB962C8B-B14F-4D97-AF65-F5344CB8AC3E}">
        <p14:creationId xmlns:p14="http://schemas.microsoft.com/office/powerpoint/2010/main" val="38914068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1671C7-AA86-4141-A1A1-481DF2CBCA56}"/>
              </a:ext>
            </a:extLst>
          </p:cNvPr>
          <p:cNvSpPr/>
          <p:nvPr/>
        </p:nvSpPr>
        <p:spPr>
          <a:xfrm>
            <a:off x="0" y="0"/>
            <a:ext cx="5729288"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44620-9546-204C-B8E5-163991A97B3E}"/>
              </a:ext>
            </a:extLst>
          </p:cNvPr>
          <p:cNvSpPr>
            <a:spLocks noGrp="1"/>
          </p:cNvSpPr>
          <p:nvPr>
            <p:ph type="title"/>
          </p:nvPr>
        </p:nvSpPr>
        <p:spPr>
          <a:xfrm>
            <a:off x="542924" y="365125"/>
            <a:ext cx="5186363" cy="1325563"/>
          </a:xfrm>
        </p:spPr>
        <p:txBody>
          <a:bodyPr/>
          <a:lstStyle/>
          <a:p>
            <a:r>
              <a:rPr lang="en-US" dirty="0">
                <a:solidFill>
                  <a:schemeClr val="bg1"/>
                </a:solidFill>
              </a:rPr>
              <a:t>What Doesn’t Help</a:t>
            </a:r>
          </a:p>
        </p:txBody>
      </p:sp>
      <p:sp>
        <p:nvSpPr>
          <p:cNvPr id="3" name="Content Placeholder 2">
            <a:extLst>
              <a:ext uri="{FF2B5EF4-FFF2-40B4-BE49-F238E27FC236}">
                <a16:creationId xmlns:a16="http://schemas.microsoft.com/office/drawing/2014/main" id="{DF6012FA-BFD3-7046-A372-F0594CBA1ED1}"/>
              </a:ext>
            </a:extLst>
          </p:cNvPr>
          <p:cNvSpPr>
            <a:spLocks noGrp="1"/>
          </p:cNvSpPr>
          <p:nvPr>
            <p:ph idx="1"/>
          </p:nvPr>
        </p:nvSpPr>
        <p:spPr>
          <a:xfrm>
            <a:off x="542925" y="1825625"/>
            <a:ext cx="4943475" cy="4351338"/>
          </a:xfrm>
        </p:spPr>
        <p:txBody>
          <a:bodyPr/>
          <a:lstStyle/>
          <a:p>
            <a:r>
              <a:rPr lang="en-US" dirty="0">
                <a:solidFill>
                  <a:schemeClr val="bg1"/>
                </a:solidFill>
              </a:rPr>
              <a:t>Avoid:</a:t>
            </a:r>
          </a:p>
          <a:p>
            <a:pPr lvl="1"/>
            <a:r>
              <a:rPr lang="en-US" dirty="0">
                <a:solidFill>
                  <a:schemeClr val="bg1"/>
                </a:solidFill>
              </a:rPr>
              <a:t>unexpected situations</a:t>
            </a:r>
          </a:p>
          <a:p>
            <a:pPr lvl="1"/>
            <a:r>
              <a:rPr lang="en-US" dirty="0">
                <a:solidFill>
                  <a:schemeClr val="bg1"/>
                </a:solidFill>
              </a:rPr>
              <a:t> unclear expectations</a:t>
            </a:r>
          </a:p>
          <a:p>
            <a:pPr lvl="1"/>
            <a:r>
              <a:rPr lang="en-US" dirty="0">
                <a:solidFill>
                  <a:schemeClr val="bg1"/>
                </a:solidFill>
              </a:rPr>
              <a:t>negative attitudes</a:t>
            </a:r>
          </a:p>
          <a:p>
            <a:pPr lvl="1"/>
            <a:r>
              <a:rPr lang="en-US" dirty="0">
                <a:solidFill>
                  <a:schemeClr val="bg1"/>
                </a:solidFill>
              </a:rPr>
              <a:t>impatience and criticism</a:t>
            </a:r>
          </a:p>
          <a:p>
            <a:pPr lvl="1"/>
            <a:r>
              <a:rPr lang="en-US" dirty="0">
                <a:solidFill>
                  <a:schemeClr val="bg1"/>
                </a:solidFill>
              </a:rPr>
              <a:t>saying, “just calm down”</a:t>
            </a:r>
          </a:p>
          <a:p>
            <a:pPr lvl="1"/>
            <a:r>
              <a:rPr lang="en-US" dirty="0">
                <a:solidFill>
                  <a:schemeClr val="bg1"/>
                </a:solidFill>
              </a:rPr>
              <a:t>time constraints</a:t>
            </a:r>
          </a:p>
          <a:p>
            <a:endParaRPr lang="en-US" dirty="0">
              <a:solidFill>
                <a:schemeClr val="bg1"/>
              </a:solidFill>
            </a:endParaRPr>
          </a:p>
        </p:txBody>
      </p:sp>
      <p:pic>
        <p:nvPicPr>
          <p:cNvPr id="4" name="Picture 3">
            <a:extLst>
              <a:ext uri="{FF2B5EF4-FFF2-40B4-BE49-F238E27FC236}">
                <a16:creationId xmlns:a16="http://schemas.microsoft.com/office/drawing/2014/main" id="{7CDFDA5D-2F51-4F4A-9AC9-7A1EFE319B10}"/>
              </a:ext>
            </a:extLst>
          </p:cNvPr>
          <p:cNvPicPr>
            <a:picLocks noChangeAspect="1"/>
          </p:cNvPicPr>
          <p:nvPr/>
        </p:nvPicPr>
        <p:blipFill rotWithShape="1">
          <a:blip r:embed="rId5"/>
          <a:srcRect l="9031" r="9029"/>
          <a:stretch/>
        </p:blipFill>
        <p:spPr>
          <a:xfrm>
            <a:off x="5753100" y="0"/>
            <a:ext cx="6438900" cy="6858000"/>
          </a:xfrm>
          <a:prstGeom prst="rect">
            <a:avLst/>
          </a:prstGeom>
        </p:spPr>
      </p:pic>
      <p:sp>
        <p:nvSpPr>
          <p:cNvPr id="6" name="Rectangle 5">
            <a:extLst>
              <a:ext uri="{FF2B5EF4-FFF2-40B4-BE49-F238E27FC236}">
                <a16:creationId xmlns:a16="http://schemas.microsoft.com/office/drawing/2014/main" id="{6D09FBED-CB10-2E4A-94B5-0DAFD2099F2F}"/>
              </a:ext>
            </a:extLst>
          </p:cNvPr>
          <p:cNvSpPr/>
          <p:nvPr/>
        </p:nvSpPr>
        <p:spPr>
          <a:xfrm>
            <a:off x="114300" y="6459126"/>
            <a:ext cx="6096000" cy="350352"/>
          </a:xfrm>
          <a:prstGeom prst="rect">
            <a:avLst/>
          </a:prstGeom>
        </p:spPr>
        <p:txBody>
          <a:bodyPr>
            <a:spAutoFit/>
          </a:bodyPr>
          <a:lstStyle/>
          <a:p>
            <a:pPr>
              <a:lnSpc>
                <a:spcPts val="2250"/>
              </a:lnSpc>
              <a:spcBef>
                <a:spcPts val="1500"/>
              </a:spcBef>
              <a:spcAft>
                <a:spcPts val="1500"/>
              </a:spcAft>
            </a:pPr>
            <a:r>
              <a:rPr lang="en-US" sz="900" b="1" dirty="0">
                <a:solidFill>
                  <a:schemeClr val="bg1"/>
                </a:solidFill>
                <a:latin typeface="Helvetica" pitchFamily="2" charset="0"/>
                <a:ea typeface="Times New Roman" panose="02020603050405020304" pitchFamily="18" charset="0"/>
                <a:cs typeface="Times New Roman" panose="02020603050405020304" pitchFamily="18" charset="0"/>
              </a:rPr>
              <a:t>https://</a:t>
            </a:r>
            <a:r>
              <a:rPr lang="en-US" sz="900" b="1" dirty="0" err="1">
                <a:solidFill>
                  <a:schemeClr val="bg1"/>
                </a:solidFill>
                <a:latin typeface="Helvetica" pitchFamily="2" charset="0"/>
                <a:ea typeface="Times New Roman" panose="02020603050405020304" pitchFamily="18" charset="0"/>
                <a:cs typeface="Times New Roman" panose="02020603050405020304" pitchFamily="18" charset="0"/>
              </a:rPr>
              <a:t>www.nami.org</a:t>
            </a:r>
            <a:r>
              <a:rPr lang="en-US" sz="900" b="1" dirty="0">
                <a:solidFill>
                  <a:schemeClr val="bg1"/>
                </a:solidFill>
                <a:latin typeface="Helvetica" pitchFamily="2" charset="0"/>
                <a:ea typeface="Times New Roman" panose="02020603050405020304" pitchFamily="18" charset="0"/>
                <a:cs typeface="Times New Roman" panose="02020603050405020304" pitchFamily="18" charset="0"/>
              </a:rPr>
              <a:t>/Learn-More/Mental-Health-Conditions/Anxiety-Disorders/Support</a:t>
            </a:r>
            <a:endParaRPr lang="en-US" sz="1000"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A332982-6416-F04C-BEEE-D1F78579CCEB}"/>
              </a:ext>
            </a:extLst>
          </p:cNvPr>
          <p:cNvSpPr/>
          <p:nvPr/>
        </p:nvSpPr>
        <p:spPr>
          <a:xfrm>
            <a:off x="114300" y="5920554"/>
            <a:ext cx="5614988" cy="641138"/>
          </a:xfrm>
          <a:prstGeom prst="rect">
            <a:avLst/>
          </a:prstGeom>
        </p:spPr>
        <p:txBody>
          <a:bodyPr wrap="square">
            <a:spAutoFit/>
          </a:bodyPr>
          <a:lstStyle/>
          <a:p>
            <a:pPr fontAlgn="base">
              <a:lnSpc>
                <a:spcPts val="2250"/>
              </a:lnSpc>
              <a:spcAft>
                <a:spcPts val="1500"/>
              </a:spcAft>
            </a:pPr>
            <a:r>
              <a:rPr lang="en-US" sz="900" b="1" dirty="0">
                <a:solidFill>
                  <a:schemeClr val="bg1"/>
                </a:solidFill>
                <a:latin typeface="Helvetica Neue" panose="02000503000000020004" pitchFamily="2" charset="0"/>
                <a:ea typeface="Times New Roman" panose="02020603050405020304" pitchFamily="18" charset="0"/>
                <a:cs typeface="Times New Roman" panose="02020603050405020304" pitchFamily="18" charset="0"/>
              </a:rPr>
              <a:t>http://</a:t>
            </a:r>
            <a:r>
              <a:rPr lang="en-US" sz="900" b="1" dirty="0" err="1">
                <a:solidFill>
                  <a:schemeClr val="bg1"/>
                </a:solidFill>
                <a:latin typeface="Helvetica Neue" panose="02000503000000020004" pitchFamily="2" charset="0"/>
                <a:ea typeface="Times New Roman" panose="02020603050405020304" pitchFamily="18" charset="0"/>
                <a:cs typeface="Times New Roman" panose="02020603050405020304" pitchFamily="18" charset="0"/>
              </a:rPr>
              <a:t>www.nasponline.org</a:t>
            </a:r>
            <a:r>
              <a:rPr lang="en-US" sz="900" b="1" dirty="0">
                <a:solidFill>
                  <a:schemeClr val="bg1"/>
                </a:solidFill>
                <a:latin typeface="Helvetica Neue" panose="02000503000000020004" pitchFamily="2" charset="0"/>
                <a:ea typeface="Times New Roman" panose="02020603050405020304" pitchFamily="18" charset="0"/>
                <a:cs typeface="Times New Roman" panose="02020603050405020304" pitchFamily="18" charset="0"/>
              </a:rPr>
              <a:t>/resources-and-publications/resources/mental-health/mental-health-disorders/anxiety-and-anxiety-disorders-in-children-information-for-parents</a:t>
            </a:r>
            <a:endParaRPr lang="en-US" sz="900" b="1" dirty="0">
              <a:solidFill>
                <a:schemeClr val="bg1"/>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8" name="Slide 10.m4a">
            <a:hlinkClick r:id="" action="ppaction://media"/>
            <a:extLst>
              <a:ext uri="{FF2B5EF4-FFF2-40B4-BE49-F238E27FC236}">
                <a16:creationId xmlns:a16="http://schemas.microsoft.com/office/drawing/2014/main" id="{0ABBDEF0-1938-2548-8EF4-6A7C965B66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4100" y="5920554"/>
            <a:ext cx="812800" cy="812800"/>
          </a:xfrm>
          <a:prstGeom prst="rect">
            <a:avLst/>
          </a:prstGeom>
        </p:spPr>
      </p:pic>
    </p:spTree>
    <p:extLst>
      <p:ext uri="{BB962C8B-B14F-4D97-AF65-F5344CB8AC3E}">
        <p14:creationId xmlns:p14="http://schemas.microsoft.com/office/powerpoint/2010/main" val="273049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353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A44D8-0C0E-064B-8F8C-FB5D2BA59704}"/>
              </a:ext>
            </a:extLst>
          </p:cNvPr>
          <p:cNvSpPr>
            <a:spLocks noGrp="1"/>
          </p:cNvSpPr>
          <p:nvPr>
            <p:ph type="title"/>
          </p:nvPr>
        </p:nvSpPr>
        <p:spPr>
          <a:xfrm>
            <a:off x="838200" y="365125"/>
            <a:ext cx="10515600" cy="1006475"/>
          </a:xfrm>
        </p:spPr>
        <p:txBody>
          <a:bodyPr/>
          <a:lstStyle/>
          <a:p>
            <a:r>
              <a:rPr lang="en-US" cap="none" dirty="0">
                <a:solidFill>
                  <a:schemeClr val="bg1"/>
                </a:solidFill>
              </a:rPr>
              <a:t>Case revisited</a:t>
            </a:r>
          </a:p>
        </p:txBody>
      </p:sp>
      <p:sp>
        <p:nvSpPr>
          <p:cNvPr id="3" name="Content Placeholder 2">
            <a:extLst>
              <a:ext uri="{FF2B5EF4-FFF2-40B4-BE49-F238E27FC236}">
                <a16:creationId xmlns:a16="http://schemas.microsoft.com/office/drawing/2014/main" id="{C29AE5D5-8EDA-AD47-9C90-B7541AB928A4}"/>
              </a:ext>
            </a:extLst>
          </p:cNvPr>
          <p:cNvSpPr>
            <a:spLocks noGrp="1"/>
          </p:cNvSpPr>
          <p:nvPr>
            <p:ph idx="1"/>
          </p:nvPr>
        </p:nvSpPr>
        <p:spPr>
          <a:xfrm>
            <a:off x="838200" y="1371600"/>
            <a:ext cx="5148263" cy="5214938"/>
          </a:xfrm>
        </p:spPr>
        <p:txBody>
          <a:bodyPr>
            <a:normAutofit fontScale="92500"/>
          </a:bodyPr>
          <a:lstStyle/>
          <a:p>
            <a:pPr marL="0" indent="0">
              <a:buNone/>
            </a:pPr>
            <a:r>
              <a:rPr lang="en-US" dirty="0">
                <a:solidFill>
                  <a:schemeClr val="bg1"/>
                </a:solidFill>
              </a:rPr>
              <a:t>Teacher is able to:</a:t>
            </a:r>
          </a:p>
          <a:p>
            <a:r>
              <a:rPr lang="en-US" dirty="0">
                <a:solidFill>
                  <a:schemeClr val="bg1"/>
                </a:solidFill>
              </a:rPr>
              <a:t>Recognize when Maya is becoming anxious and stressed</a:t>
            </a:r>
          </a:p>
          <a:p>
            <a:r>
              <a:rPr lang="en-US" dirty="0">
                <a:solidFill>
                  <a:schemeClr val="bg1"/>
                </a:solidFill>
              </a:rPr>
              <a:t>Can let Maya take a break, remind her of coping strategies, and talk to her during free time</a:t>
            </a:r>
          </a:p>
          <a:p>
            <a:r>
              <a:rPr lang="en-US" dirty="0">
                <a:solidFill>
                  <a:schemeClr val="bg1"/>
                </a:solidFill>
              </a:rPr>
              <a:t>Understand Maya’s unique situation and be patient</a:t>
            </a:r>
          </a:p>
          <a:p>
            <a:r>
              <a:rPr lang="en-US" dirty="0">
                <a:solidFill>
                  <a:schemeClr val="bg1"/>
                </a:solidFill>
              </a:rPr>
              <a:t>Praise Maya</a:t>
            </a:r>
          </a:p>
          <a:p>
            <a:r>
              <a:rPr lang="en-US" dirty="0">
                <a:solidFill>
                  <a:schemeClr val="bg1"/>
                </a:solidFill>
              </a:rPr>
              <a:t>Help make realistic goals</a:t>
            </a:r>
          </a:p>
          <a:p>
            <a:r>
              <a:rPr lang="en-US" dirty="0">
                <a:solidFill>
                  <a:schemeClr val="bg1"/>
                </a:solidFill>
              </a:rPr>
              <a:t>Post daily routine and give specific expectations in assignments</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Picture 3">
            <a:extLst>
              <a:ext uri="{FF2B5EF4-FFF2-40B4-BE49-F238E27FC236}">
                <a16:creationId xmlns:a16="http://schemas.microsoft.com/office/drawing/2014/main" id="{B4B9F213-8867-044E-A878-F1E7B5BAD9B8}"/>
              </a:ext>
            </a:extLst>
          </p:cNvPr>
          <p:cNvPicPr>
            <a:picLocks noChangeAspect="1"/>
          </p:cNvPicPr>
          <p:nvPr/>
        </p:nvPicPr>
        <p:blipFill rotWithShape="1">
          <a:blip r:embed="rId5">
            <a:duotone>
              <a:schemeClr val="accent1">
                <a:shade val="45000"/>
                <a:satMod val="135000"/>
              </a:schemeClr>
              <a:prstClr val="white"/>
            </a:duotone>
          </a:blip>
          <a:srcRect l="6440" t="2467" r="9315"/>
          <a:stretch/>
        </p:blipFill>
        <p:spPr>
          <a:xfrm>
            <a:off x="6202488" y="0"/>
            <a:ext cx="5989512" cy="5200650"/>
          </a:xfrm>
          <a:prstGeom prst="teardrop">
            <a:avLst/>
          </a:prstGeom>
          <a:solidFill>
            <a:srgbClr val="333539"/>
          </a:solidFill>
        </p:spPr>
      </p:pic>
      <p:pic>
        <p:nvPicPr>
          <p:cNvPr id="5" name="Slide 11.m4a">
            <a:hlinkClick r:id="" action="ppaction://media"/>
            <a:extLst>
              <a:ext uri="{FF2B5EF4-FFF2-40B4-BE49-F238E27FC236}">
                <a16:creationId xmlns:a16="http://schemas.microsoft.com/office/drawing/2014/main" id="{55A2B582-C973-E04D-B4E5-FCDCF06377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5050" y="5895975"/>
            <a:ext cx="812800" cy="812800"/>
          </a:xfrm>
          <a:prstGeom prst="rect">
            <a:avLst/>
          </a:prstGeom>
        </p:spPr>
      </p:pic>
    </p:spTree>
    <p:extLst>
      <p:ext uri="{BB962C8B-B14F-4D97-AF65-F5344CB8AC3E}">
        <p14:creationId xmlns:p14="http://schemas.microsoft.com/office/powerpoint/2010/main" val="85827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ustom 2">
      <a:dk1>
        <a:srgbClr val="000000"/>
      </a:dk1>
      <a:lt1>
        <a:srgbClr val="FFFFFF"/>
      </a:lt1>
      <a:dk2>
        <a:srgbClr val="1E4249"/>
      </a:dk2>
      <a:lt2>
        <a:srgbClr val="E7E6E6"/>
      </a:lt2>
      <a:accent1>
        <a:srgbClr val="1E4148"/>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6574</TotalTime>
  <Words>2312</Words>
  <Application>Microsoft Macintosh PowerPoint</Application>
  <PresentationFormat>Widescreen</PresentationFormat>
  <Paragraphs>154</Paragraphs>
  <Slides>11</Slides>
  <Notes>11</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Gotham SSm 4r</vt:lpstr>
      <vt:lpstr>Helvetica</vt:lpstr>
      <vt:lpstr>Helvetica Neue</vt:lpstr>
      <vt:lpstr>Times New Roman</vt:lpstr>
      <vt:lpstr>Office Theme</vt:lpstr>
      <vt:lpstr>Generalized Anxiety Disorder (GAD)</vt:lpstr>
      <vt:lpstr>Our Goals</vt:lpstr>
      <vt:lpstr>Glossary</vt:lpstr>
      <vt:lpstr>What Is GAD?</vt:lpstr>
      <vt:lpstr>What Does GAD Look Like?</vt:lpstr>
      <vt:lpstr>Imagine this…</vt:lpstr>
      <vt:lpstr>What Helps</vt:lpstr>
      <vt:lpstr>What Doesn’t Help</vt:lpstr>
      <vt:lpstr>Case revisited</vt:lpstr>
      <vt:lpstr>Case revisited</vt:lpstr>
      <vt:lpstr>“Empathy is seeing with the eyes of another, listening with the ears of another and feeling with the heart of another.”         – Alfred Adler </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Generalized Anxiety Disorder (GAD)</dc:title>
  <dc:creator>Microsoft Office User</dc:creator>
  <cp:lastModifiedBy>Microsoft Office User</cp:lastModifiedBy>
  <cp:revision>179</cp:revision>
  <dcterms:created xsi:type="dcterms:W3CDTF">2018-02-20T19:07:47Z</dcterms:created>
  <dcterms:modified xsi:type="dcterms:W3CDTF">2018-04-21T00:42:07Z</dcterms:modified>
</cp:coreProperties>
</file>