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9"/>
  </p:notesMasterIdLst>
  <p:sldIdLst>
    <p:sldId id="256" r:id="rId2"/>
    <p:sldId id="257" r:id="rId3"/>
    <p:sldId id="258" r:id="rId4"/>
    <p:sldId id="259" r:id="rId5"/>
    <p:sldId id="280" r:id="rId6"/>
    <p:sldId id="260" r:id="rId7"/>
    <p:sldId id="274" r:id="rId8"/>
    <p:sldId id="292" r:id="rId9"/>
    <p:sldId id="293" r:id="rId10"/>
    <p:sldId id="261" r:id="rId11"/>
    <p:sldId id="281" r:id="rId12"/>
    <p:sldId id="294" r:id="rId13"/>
    <p:sldId id="262" r:id="rId14"/>
    <p:sldId id="285" r:id="rId15"/>
    <p:sldId id="263" r:id="rId16"/>
    <p:sldId id="275" r:id="rId17"/>
    <p:sldId id="276" r:id="rId18"/>
    <p:sldId id="277" r:id="rId19"/>
    <p:sldId id="278" r:id="rId20"/>
    <p:sldId id="279" r:id="rId21"/>
    <p:sldId id="287" r:id="rId22"/>
    <p:sldId id="288" r:id="rId23"/>
    <p:sldId id="271" r:id="rId24"/>
    <p:sldId id="282" r:id="rId25"/>
    <p:sldId id="289" r:id="rId26"/>
    <p:sldId id="272" r:id="rId27"/>
    <p:sldId id="290" r:id="rId28"/>
    <p:sldId id="291" r:id="rId29"/>
    <p:sldId id="273" r:id="rId30"/>
    <p:sldId id="265" r:id="rId31"/>
    <p:sldId id="266" r:id="rId32"/>
    <p:sldId id="267" r:id="rId33"/>
    <p:sldId id="286" r:id="rId34"/>
    <p:sldId id="268" r:id="rId35"/>
    <p:sldId id="283" r:id="rId36"/>
    <p:sldId id="269" r:id="rId37"/>
    <p:sldId id="284"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6333" autoAdjust="0"/>
  </p:normalViewPr>
  <p:slideViewPr>
    <p:cSldViewPr>
      <p:cViewPr varScale="1">
        <p:scale>
          <a:sx n="63" d="100"/>
          <a:sy n="63" d="100"/>
        </p:scale>
        <p:origin x="1512" y="66"/>
      </p:cViewPr>
      <p:guideLst>
        <p:guide orient="horz" pos="2160"/>
        <p:guide pos="2880"/>
      </p:guideLst>
    </p:cSldViewPr>
  </p:slideViewPr>
  <p:outlineViewPr>
    <p:cViewPr>
      <p:scale>
        <a:sx n="33" d="100"/>
        <a:sy n="33" d="100"/>
      </p:scale>
      <p:origin x="0" y="16590"/>
    </p:cViewPr>
  </p:outlineViewPr>
  <p:notesTextViewPr>
    <p:cViewPr>
      <p:scale>
        <a:sx n="100" d="100"/>
        <a:sy n="100" d="100"/>
      </p:scale>
      <p:origin x="0" y="0"/>
    </p:cViewPr>
  </p:notesTextViewPr>
  <p:sorterViewPr>
    <p:cViewPr>
      <p:scale>
        <a:sx n="66" d="100"/>
        <a:sy n="66" d="100"/>
      </p:scale>
      <p:origin x="0" y="132"/>
    </p:cViewPr>
  </p:sorterViewPr>
  <p:notesViewPr>
    <p:cSldViewPr>
      <p:cViewPr>
        <p:scale>
          <a:sx n="200" d="100"/>
          <a:sy n="200" d="100"/>
        </p:scale>
        <p:origin x="528" y="423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D2D994-21E2-4794-8DF2-A948C3A74D0C}" type="doc">
      <dgm:prSet loTypeId="urn:microsoft.com/office/officeart/2005/8/layout/pyramid2" loCatId="pyramid" qsTypeId="urn:microsoft.com/office/officeart/2005/8/quickstyle/simple1" qsCatId="simple" csTypeId="urn:microsoft.com/office/officeart/2005/8/colors/accent1_2" csCatId="accent1" phldr="1"/>
      <dgm:spPr/>
    </dgm:pt>
    <dgm:pt modelId="{D6764159-F787-4541-B40A-B38BAC994466}">
      <dgm:prSet phldrT="[Text]"/>
      <dgm:spPr/>
      <dgm:t>
        <a:bodyPr/>
        <a:lstStyle/>
        <a:p>
          <a:r>
            <a:rPr lang="en-US" dirty="0"/>
            <a:t>Intensive Individualized Treatments</a:t>
          </a:r>
        </a:p>
      </dgm:t>
    </dgm:pt>
    <dgm:pt modelId="{C44BABF3-5501-4D53-86CC-1972E3FA5FC3}" type="parTrans" cxnId="{E31F2F9E-8CE0-450C-BF78-BA7B836547A5}">
      <dgm:prSet/>
      <dgm:spPr/>
      <dgm:t>
        <a:bodyPr/>
        <a:lstStyle/>
        <a:p>
          <a:endParaRPr lang="en-US"/>
        </a:p>
      </dgm:t>
    </dgm:pt>
    <dgm:pt modelId="{E722C1C8-E41B-49FA-8BE2-6F3F3BD8B8CB}" type="sibTrans" cxnId="{E31F2F9E-8CE0-450C-BF78-BA7B836547A5}">
      <dgm:prSet/>
      <dgm:spPr/>
      <dgm:t>
        <a:bodyPr/>
        <a:lstStyle/>
        <a:p>
          <a:endParaRPr lang="en-US"/>
        </a:p>
      </dgm:t>
    </dgm:pt>
    <dgm:pt modelId="{1FAD61F5-E735-4071-8748-D7D41B9CE4BA}">
      <dgm:prSet phldrT="[Text]"/>
      <dgm:spPr/>
      <dgm:t>
        <a:bodyPr/>
        <a:lstStyle/>
        <a:p>
          <a:r>
            <a:rPr lang="en-US" dirty="0"/>
            <a:t>Social Emotional Teaching Strategies</a:t>
          </a:r>
        </a:p>
      </dgm:t>
    </dgm:pt>
    <dgm:pt modelId="{DB8AB101-84D5-4E2B-93E6-AC1FE0212D85}" type="parTrans" cxnId="{91161C02-1223-4444-90B2-69006D5EA0F9}">
      <dgm:prSet/>
      <dgm:spPr/>
      <dgm:t>
        <a:bodyPr/>
        <a:lstStyle/>
        <a:p>
          <a:endParaRPr lang="en-US"/>
        </a:p>
      </dgm:t>
    </dgm:pt>
    <dgm:pt modelId="{E95DBD4C-3573-4119-880A-B97C0CF5E572}" type="sibTrans" cxnId="{91161C02-1223-4444-90B2-69006D5EA0F9}">
      <dgm:prSet/>
      <dgm:spPr/>
      <dgm:t>
        <a:bodyPr/>
        <a:lstStyle/>
        <a:p>
          <a:endParaRPr lang="en-US"/>
        </a:p>
      </dgm:t>
    </dgm:pt>
    <dgm:pt modelId="{880B58F7-A68C-4DB0-922C-70EBB3E29935}">
      <dgm:prSet phldrT="[Text]"/>
      <dgm:spPr/>
      <dgm:t>
        <a:bodyPr/>
        <a:lstStyle/>
        <a:p>
          <a:r>
            <a:rPr lang="en-US" dirty="0"/>
            <a:t>Social Emotional Teaching Strategies</a:t>
          </a:r>
        </a:p>
      </dgm:t>
    </dgm:pt>
    <dgm:pt modelId="{7137DC21-1E33-4F8C-A8A3-BDF3E476BD3A}" type="parTrans" cxnId="{00DF247C-1D6A-4FDA-B7C8-4A3623B66219}">
      <dgm:prSet/>
      <dgm:spPr/>
      <dgm:t>
        <a:bodyPr/>
        <a:lstStyle/>
        <a:p>
          <a:endParaRPr lang="en-US"/>
        </a:p>
      </dgm:t>
    </dgm:pt>
    <dgm:pt modelId="{A3E029AE-1B47-4855-B5D6-2595650D890A}" type="sibTrans" cxnId="{00DF247C-1D6A-4FDA-B7C8-4A3623B66219}">
      <dgm:prSet/>
      <dgm:spPr/>
      <dgm:t>
        <a:bodyPr/>
        <a:lstStyle/>
        <a:p>
          <a:endParaRPr lang="en-US"/>
        </a:p>
      </dgm:t>
    </dgm:pt>
    <dgm:pt modelId="{059D594C-87BD-45A9-B090-514DE0B0C8A2}">
      <dgm:prSet phldrT="[Text]" custT="1"/>
      <dgm:spPr/>
      <dgm:t>
        <a:bodyPr/>
        <a:lstStyle/>
        <a:p>
          <a:r>
            <a:rPr lang="en-US" sz="2000" dirty="0"/>
            <a:t>Positive Relationships with Children, Families, and Colleagues</a:t>
          </a:r>
        </a:p>
      </dgm:t>
    </dgm:pt>
    <dgm:pt modelId="{8C0A4C12-EFA4-4F93-8736-50FD8046D27E}" type="parTrans" cxnId="{3F22A13E-2EC0-4C8B-ABD0-80E4311B9896}">
      <dgm:prSet/>
      <dgm:spPr/>
      <dgm:t>
        <a:bodyPr/>
        <a:lstStyle/>
        <a:p>
          <a:endParaRPr lang="en-US"/>
        </a:p>
      </dgm:t>
    </dgm:pt>
    <dgm:pt modelId="{44B7DC12-B0DC-449B-80C5-373616A5EBF7}" type="sibTrans" cxnId="{3F22A13E-2EC0-4C8B-ABD0-80E4311B9896}">
      <dgm:prSet/>
      <dgm:spPr/>
      <dgm:t>
        <a:bodyPr/>
        <a:lstStyle/>
        <a:p>
          <a:endParaRPr lang="en-US"/>
        </a:p>
      </dgm:t>
    </dgm:pt>
    <dgm:pt modelId="{BED6F561-F364-45F6-9C42-D868445DEA78}" type="pres">
      <dgm:prSet presAssocID="{1FD2D994-21E2-4794-8DF2-A948C3A74D0C}" presName="compositeShape" presStyleCnt="0">
        <dgm:presLayoutVars>
          <dgm:dir/>
          <dgm:resizeHandles/>
        </dgm:presLayoutVars>
      </dgm:prSet>
      <dgm:spPr/>
    </dgm:pt>
    <dgm:pt modelId="{FB77C632-8153-4C38-A07C-B8FF1B60BC45}" type="pres">
      <dgm:prSet presAssocID="{1FD2D994-21E2-4794-8DF2-A948C3A74D0C}" presName="pyramid" presStyleLbl="node1" presStyleIdx="0" presStyleCnt="1" custScaleX="131312" custLinFactNeighborX="4406"/>
      <dgm:spPr/>
    </dgm:pt>
    <dgm:pt modelId="{9B8D4321-A703-4216-A165-99A5744B6944}" type="pres">
      <dgm:prSet presAssocID="{1FD2D994-21E2-4794-8DF2-A948C3A74D0C}" presName="theList" presStyleCnt="0"/>
      <dgm:spPr/>
    </dgm:pt>
    <dgm:pt modelId="{EC1E680D-8779-428C-8547-FBD80E5DDA9C}" type="pres">
      <dgm:prSet presAssocID="{D6764159-F787-4541-B40A-B38BAC994466}" presName="aNode" presStyleLbl="fgAcc1" presStyleIdx="0" presStyleCnt="4">
        <dgm:presLayoutVars>
          <dgm:bulletEnabled val="1"/>
        </dgm:presLayoutVars>
      </dgm:prSet>
      <dgm:spPr/>
    </dgm:pt>
    <dgm:pt modelId="{D7CA2E71-7482-4318-AB41-F6B705D442CE}" type="pres">
      <dgm:prSet presAssocID="{D6764159-F787-4541-B40A-B38BAC994466}" presName="aSpace" presStyleCnt="0"/>
      <dgm:spPr/>
    </dgm:pt>
    <dgm:pt modelId="{65310047-9B74-40ED-A80F-3A2B55D008DA}" type="pres">
      <dgm:prSet presAssocID="{1FAD61F5-E735-4071-8748-D7D41B9CE4BA}" presName="aNode" presStyleLbl="fgAcc1" presStyleIdx="1" presStyleCnt="4">
        <dgm:presLayoutVars>
          <dgm:bulletEnabled val="1"/>
        </dgm:presLayoutVars>
      </dgm:prSet>
      <dgm:spPr/>
    </dgm:pt>
    <dgm:pt modelId="{16692512-C290-47CD-9FFA-E48FE13E71BE}" type="pres">
      <dgm:prSet presAssocID="{1FAD61F5-E735-4071-8748-D7D41B9CE4BA}" presName="aSpace" presStyleCnt="0"/>
      <dgm:spPr/>
    </dgm:pt>
    <dgm:pt modelId="{A774C000-28EE-4D45-B605-6F97902D7620}" type="pres">
      <dgm:prSet presAssocID="{880B58F7-A68C-4DB0-922C-70EBB3E29935}" presName="aNode" presStyleLbl="fgAcc1" presStyleIdx="2" presStyleCnt="4">
        <dgm:presLayoutVars>
          <dgm:bulletEnabled val="1"/>
        </dgm:presLayoutVars>
      </dgm:prSet>
      <dgm:spPr/>
    </dgm:pt>
    <dgm:pt modelId="{9874C1CA-CDF3-41AB-98AB-32E2D4D30B2A}" type="pres">
      <dgm:prSet presAssocID="{880B58F7-A68C-4DB0-922C-70EBB3E29935}" presName="aSpace" presStyleCnt="0"/>
      <dgm:spPr/>
    </dgm:pt>
    <dgm:pt modelId="{A01F3EF7-C040-4698-8050-5A6CA6CD43B0}" type="pres">
      <dgm:prSet presAssocID="{059D594C-87BD-45A9-B090-514DE0B0C8A2}" presName="aNode" presStyleLbl="fgAcc1" presStyleIdx="3" presStyleCnt="4">
        <dgm:presLayoutVars>
          <dgm:bulletEnabled val="1"/>
        </dgm:presLayoutVars>
      </dgm:prSet>
      <dgm:spPr/>
    </dgm:pt>
    <dgm:pt modelId="{7C0A636B-5AEB-4110-B4D8-008B4D40324F}" type="pres">
      <dgm:prSet presAssocID="{059D594C-87BD-45A9-B090-514DE0B0C8A2}" presName="aSpace" presStyleCnt="0"/>
      <dgm:spPr/>
    </dgm:pt>
  </dgm:ptLst>
  <dgm:cxnLst>
    <dgm:cxn modelId="{91161C02-1223-4444-90B2-69006D5EA0F9}" srcId="{1FD2D994-21E2-4794-8DF2-A948C3A74D0C}" destId="{1FAD61F5-E735-4071-8748-D7D41B9CE4BA}" srcOrd="1" destOrd="0" parTransId="{DB8AB101-84D5-4E2B-93E6-AC1FE0212D85}" sibTransId="{E95DBD4C-3573-4119-880A-B97C0CF5E572}"/>
    <dgm:cxn modelId="{BC79280E-8FAA-41B7-BB2F-B144AEBB730B}" type="presOf" srcId="{880B58F7-A68C-4DB0-922C-70EBB3E29935}" destId="{A774C000-28EE-4D45-B605-6F97902D7620}" srcOrd="0" destOrd="0" presId="urn:microsoft.com/office/officeart/2005/8/layout/pyramid2"/>
    <dgm:cxn modelId="{F5C07218-A466-435F-A0CD-A0E48269D190}" type="presOf" srcId="{059D594C-87BD-45A9-B090-514DE0B0C8A2}" destId="{A01F3EF7-C040-4698-8050-5A6CA6CD43B0}" srcOrd="0" destOrd="0" presId="urn:microsoft.com/office/officeart/2005/8/layout/pyramid2"/>
    <dgm:cxn modelId="{3F22A13E-2EC0-4C8B-ABD0-80E4311B9896}" srcId="{1FD2D994-21E2-4794-8DF2-A948C3A74D0C}" destId="{059D594C-87BD-45A9-B090-514DE0B0C8A2}" srcOrd="3" destOrd="0" parTransId="{8C0A4C12-EFA4-4F93-8736-50FD8046D27E}" sibTransId="{44B7DC12-B0DC-449B-80C5-373616A5EBF7}"/>
    <dgm:cxn modelId="{B689345C-C577-477E-9628-FF6225D1A339}" type="presOf" srcId="{1FD2D994-21E2-4794-8DF2-A948C3A74D0C}" destId="{BED6F561-F364-45F6-9C42-D868445DEA78}" srcOrd="0" destOrd="0" presId="urn:microsoft.com/office/officeart/2005/8/layout/pyramid2"/>
    <dgm:cxn modelId="{B9647958-D355-48E2-BC48-0DF7E3AC3CA3}" type="presOf" srcId="{D6764159-F787-4541-B40A-B38BAC994466}" destId="{EC1E680D-8779-428C-8547-FBD80E5DDA9C}" srcOrd="0" destOrd="0" presId="urn:microsoft.com/office/officeart/2005/8/layout/pyramid2"/>
    <dgm:cxn modelId="{00DF247C-1D6A-4FDA-B7C8-4A3623B66219}" srcId="{1FD2D994-21E2-4794-8DF2-A948C3A74D0C}" destId="{880B58F7-A68C-4DB0-922C-70EBB3E29935}" srcOrd="2" destOrd="0" parTransId="{7137DC21-1E33-4F8C-A8A3-BDF3E476BD3A}" sibTransId="{A3E029AE-1B47-4855-B5D6-2595650D890A}"/>
    <dgm:cxn modelId="{E31F2F9E-8CE0-450C-BF78-BA7B836547A5}" srcId="{1FD2D994-21E2-4794-8DF2-A948C3A74D0C}" destId="{D6764159-F787-4541-B40A-B38BAC994466}" srcOrd="0" destOrd="0" parTransId="{C44BABF3-5501-4D53-86CC-1972E3FA5FC3}" sibTransId="{E722C1C8-E41B-49FA-8BE2-6F3F3BD8B8CB}"/>
    <dgm:cxn modelId="{6721B6B0-45FA-4E7F-98A2-322C9FF11C7D}" type="presOf" srcId="{1FAD61F5-E735-4071-8748-D7D41B9CE4BA}" destId="{65310047-9B74-40ED-A80F-3A2B55D008DA}" srcOrd="0" destOrd="0" presId="urn:microsoft.com/office/officeart/2005/8/layout/pyramid2"/>
    <dgm:cxn modelId="{9C515604-13E9-4837-A768-3CF0C3C284EA}" type="presParOf" srcId="{BED6F561-F364-45F6-9C42-D868445DEA78}" destId="{FB77C632-8153-4C38-A07C-B8FF1B60BC45}" srcOrd="0" destOrd="0" presId="urn:microsoft.com/office/officeart/2005/8/layout/pyramid2"/>
    <dgm:cxn modelId="{599AD216-F077-4222-AD08-A9B1CCCBFF68}" type="presParOf" srcId="{BED6F561-F364-45F6-9C42-D868445DEA78}" destId="{9B8D4321-A703-4216-A165-99A5744B6944}" srcOrd="1" destOrd="0" presId="urn:microsoft.com/office/officeart/2005/8/layout/pyramid2"/>
    <dgm:cxn modelId="{DEE66F81-22B9-4B1C-AE02-26BE88BCF868}" type="presParOf" srcId="{9B8D4321-A703-4216-A165-99A5744B6944}" destId="{EC1E680D-8779-428C-8547-FBD80E5DDA9C}" srcOrd="0" destOrd="0" presId="urn:microsoft.com/office/officeart/2005/8/layout/pyramid2"/>
    <dgm:cxn modelId="{B0C043E6-0755-4E8E-AACE-C8ABE655E964}" type="presParOf" srcId="{9B8D4321-A703-4216-A165-99A5744B6944}" destId="{D7CA2E71-7482-4318-AB41-F6B705D442CE}" srcOrd="1" destOrd="0" presId="urn:microsoft.com/office/officeart/2005/8/layout/pyramid2"/>
    <dgm:cxn modelId="{3E9F4DE4-395C-48BB-9FD1-93E8A7337F12}" type="presParOf" srcId="{9B8D4321-A703-4216-A165-99A5744B6944}" destId="{65310047-9B74-40ED-A80F-3A2B55D008DA}" srcOrd="2" destOrd="0" presId="urn:microsoft.com/office/officeart/2005/8/layout/pyramid2"/>
    <dgm:cxn modelId="{5684C811-2853-4F54-9263-FA03C29F2FE7}" type="presParOf" srcId="{9B8D4321-A703-4216-A165-99A5744B6944}" destId="{16692512-C290-47CD-9FFA-E48FE13E71BE}" srcOrd="3" destOrd="0" presId="urn:microsoft.com/office/officeart/2005/8/layout/pyramid2"/>
    <dgm:cxn modelId="{C8706B69-C0B5-4288-B9A5-25FAC4BF2E85}" type="presParOf" srcId="{9B8D4321-A703-4216-A165-99A5744B6944}" destId="{A774C000-28EE-4D45-B605-6F97902D7620}" srcOrd="4" destOrd="0" presId="urn:microsoft.com/office/officeart/2005/8/layout/pyramid2"/>
    <dgm:cxn modelId="{6B03B832-590B-41F3-A213-FBD45B735921}" type="presParOf" srcId="{9B8D4321-A703-4216-A165-99A5744B6944}" destId="{9874C1CA-CDF3-41AB-98AB-32E2D4D30B2A}" srcOrd="5" destOrd="0" presId="urn:microsoft.com/office/officeart/2005/8/layout/pyramid2"/>
    <dgm:cxn modelId="{06B6A261-0236-4097-AC00-AA1FD8BC9AE2}" type="presParOf" srcId="{9B8D4321-A703-4216-A165-99A5744B6944}" destId="{A01F3EF7-C040-4698-8050-5A6CA6CD43B0}" srcOrd="6" destOrd="0" presId="urn:microsoft.com/office/officeart/2005/8/layout/pyramid2"/>
    <dgm:cxn modelId="{A0939B82-C2E5-4F84-A52B-B2FC1160B1E7}" type="presParOf" srcId="{9B8D4321-A703-4216-A165-99A5744B6944}" destId="{7C0A636B-5AEB-4110-B4D8-008B4D40324F}" srcOrd="7"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77C632-8153-4C38-A07C-B8FF1B60BC45}">
      <dsp:nvSpPr>
        <dsp:cNvPr id="0" name=""/>
        <dsp:cNvSpPr/>
      </dsp:nvSpPr>
      <dsp:spPr>
        <a:xfrm>
          <a:off x="784859" y="0"/>
          <a:ext cx="6403824" cy="4876801"/>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1E680D-8779-428C-8547-FBD80E5DDA9C}">
      <dsp:nvSpPr>
        <dsp:cNvPr id="0" name=""/>
        <dsp:cNvSpPr/>
      </dsp:nvSpPr>
      <dsp:spPr>
        <a:xfrm>
          <a:off x="3771900" y="488156"/>
          <a:ext cx="3169920" cy="86677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Intensive Individualized Treatments</a:t>
          </a:r>
        </a:p>
      </dsp:txBody>
      <dsp:txXfrm>
        <a:off x="3814212" y="530468"/>
        <a:ext cx="3085296" cy="782151"/>
      </dsp:txXfrm>
    </dsp:sp>
    <dsp:sp modelId="{65310047-9B74-40ED-A80F-3A2B55D008DA}">
      <dsp:nvSpPr>
        <dsp:cNvPr id="0" name=""/>
        <dsp:cNvSpPr/>
      </dsp:nvSpPr>
      <dsp:spPr>
        <a:xfrm>
          <a:off x="3771900" y="1463278"/>
          <a:ext cx="3169920" cy="86677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Social Emotional Teaching Strategies</a:t>
          </a:r>
        </a:p>
      </dsp:txBody>
      <dsp:txXfrm>
        <a:off x="3814212" y="1505590"/>
        <a:ext cx="3085296" cy="782151"/>
      </dsp:txXfrm>
    </dsp:sp>
    <dsp:sp modelId="{A774C000-28EE-4D45-B605-6F97902D7620}">
      <dsp:nvSpPr>
        <dsp:cNvPr id="0" name=""/>
        <dsp:cNvSpPr/>
      </dsp:nvSpPr>
      <dsp:spPr>
        <a:xfrm>
          <a:off x="3771900" y="2438400"/>
          <a:ext cx="3169920" cy="86677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Social Emotional Teaching Strategies</a:t>
          </a:r>
        </a:p>
      </dsp:txBody>
      <dsp:txXfrm>
        <a:off x="3814212" y="2480712"/>
        <a:ext cx="3085296" cy="782151"/>
      </dsp:txXfrm>
    </dsp:sp>
    <dsp:sp modelId="{A01F3EF7-C040-4698-8050-5A6CA6CD43B0}">
      <dsp:nvSpPr>
        <dsp:cNvPr id="0" name=""/>
        <dsp:cNvSpPr/>
      </dsp:nvSpPr>
      <dsp:spPr>
        <a:xfrm>
          <a:off x="3771900" y="3413522"/>
          <a:ext cx="3169920" cy="86677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Positive Relationships with Children, Families, and Colleagues</a:t>
          </a:r>
        </a:p>
      </dsp:txBody>
      <dsp:txXfrm>
        <a:off x="3814212" y="3455834"/>
        <a:ext cx="3085296" cy="782151"/>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ED9027-364E-4813-99A2-9E98C83305B8}" type="datetimeFigureOut">
              <a:rPr lang="en-US" smtClean="0"/>
              <a:pPr/>
              <a:t>9/6/2019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BAD331-4AE1-43D2-8E37-8B3436AE133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presentation is for teachers to learn more about the </a:t>
            </a:r>
            <a:r>
              <a:rPr lang="en-US"/>
              <a:t>research on challenging</a:t>
            </a:r>
            <a:r>
              <a:rPr lang="en-US" baseline="0"/>
              <a:t> </a:t>
            </a:r>
            <a:r>
              <a:rPr lang="en-US" baseline="0" dirty="0"/>
              <a:t>behavior in young children. </a:t>
            </a:r>
            <a:endParaRPr lang="en-US" dirty="0"/>
          </a:p>
        </p:txBody>
      </p:sp>
      <p:sp>
        <p:nvSpPr>
          <p:cNvPr id="4" name="Slide Number Placeholder 3"/>
          <p:cNvSpPr>
            <a:spLocks noGrp="1"/>
          </p:cNvSpPr>
          <p:nvPr>
            <p:ph type="sldNum" sz="quarter" idx="10"/>
          </p:nvPr>
        </p:nvSpPr>
        <p:spPr/>
        <p:txBody>
          <a:bodyPr/>
          <a:lstStyle/>
          <a:p>
            <a:fld id="{FDBAD331-4AE1-43D2-8E37-8B3436AE1333}"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There</a:t>
            </a:r>
            <a:r>
              <a:rPr lang="en-US" baseline="0" dirty="0"/>
              <a:t> is no one cause of challenging behavior. Children who have more than one risk factor, biological or environmental, have an increased risk of exhibiting challenging behavior. </a:t>
            </a:r>
            <a:endParaRPr lang="en-US" dirty="0"/>
          </a:p>
        </p:txBody>
      </p:sp>
      <p:sp>
        <p:nvSpPr>
          <p:cNvPr id="4" name="Slide Number Placeholder 3"/>
          <p:cNvSpPr>
            <a:spLocks noGrp="1"/>
          </p:cNvSpPr>
          <p:nvPr>
            <p:ph type="sldNum" sz="quarter" idx="10"/>
          </p:nvPr>
        </p:nvSpPr>
        <p:spPr/>
        <p:txBody>
          <a:bodyPr/>
          <a:lstStyle/>
          <a:p>
            <a:fld id="{FDBAD331-4AE1-43D2-8E37-8B3436AE1333}"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slide looks at the environmental risk factors that can</a:t>
            </a:r>
            <a:r>
              <a:rPr lang="en-US" baseline="0" dirty="0"/>
              <a:t> increase challenging behavior. </a:t>
            </a:r>
            <a:endParaRPr lang="en-US" dirty="0"/>
          </a:p>
        </p:txBody>
      </p:sp>
      <p:sp>
        <p:nvSpPr>
          <p:cNvPr id="4" name="Slide Number Placeholder 3"/>
          <p:cNvSpPr>
            <a:spLocks noGrp="1"/>
          </p:cNvSpPr>
          <p:nvPr>
            <p:ph type="sldNum" sz="quarter" idx="10"/>
          </p:nvPr>
        </p:nvSpPr>
        <p:spPr/>
        <p:txBody>
          <a:bodyPr/>
          <a:lstStyle/>
          <a:p>
            <a:fld id="{FDBAD331-4AE1-43D2-8E37-8B3436AE1333}"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techniques and practices discussed in this presentation are intended</a:t>
            </a:r>
            <a:r>
              <a:rPr lang="en-US" baseline="0" dirty="0"/>
              <a:t> for young children with challenging behavior ages three to five in a school setting. Many of the strategies are effective for older children as well. Some of the strategies, universal prevention, teaching strategies, and tips on classroom environments can be beneficial for all children, not just children with challenging behavior.</a:t>
            </a:r>
            <a:endParaRPr lang="en-US" dirty="0"/>
          </a:p>
        </p:txBody>
      </p:sp>
      <p:sp>
        <p:nvSpPr>
          <p:cNvPr id="4" name="Slide Number Placeholder 3"/>
          <p:cNvSpPr>
            <a:spLocks noGrp="1"/>
          </p:cNvSpPr>
          <p:nvPr>
            <p:ph type="sldNum" sz="quarter" idx="10"/>
          </p:nvPr>
        </p:nvSpPr>
        <p:spPr/>
        <p:txBody>
          <a:bodyPr/>
          <a:lstStyle/>
          <a:p>
            <a:fld id="{FDBAD331-4AE1-43D2-8E37-8B3436AE1333}"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is the Teaching Pyramid,</a:t>
            </a:r>
            <a:r>
              <a:rPr lang="en-US" baseline="0" dirty="0"/>
              <a:t> it promotes social competence and is an effective intervention in reducing challenging behavior in young children. This model is closely related to the PBIS pyramid. The first level focuses on building strong relationships. A positive teacher-child relationship is extremely important in reducing challenging behavior. The next level looks at a supportive and caring school environment. Social and emotional teaching strategies are on the next level of the pyramid. The top level focuses on providing individual interventions to the children that need additional support in reducing challenging behavior. </a:t>
            </a:r>
          </a:p>
          <a:p>
            <a:endParaRPr lang="en-US" baseline="0" dirty="0"/>
          </a:p>
          <a:p>
            <a:endParaRPr lang="en-US" baseline="0" dirty="0"/>
          </a:p>
          <a:p>
            <a:r>
              <a:rPr lang="en-US" baseline="0" dirty="0"/>
              <a:t>This figure is in one of my articles, is it ok to use it? I can also create my own pyramid.</a:t>
            </a:r>
            <a:endParaRPr lang="en-US" dirty="0"/>
          </a:p>
        </p:txBody>
      </p:sp>
      <p:sp>
        <p:nvSpPr>
          <p:cNvPr id="4" name="Slide Number Placeholder 3"/>
          <p:cNvSpPr>
            <a:spLocks noGrp="1"/>
          </p:cNvSpPr>
          <p:nvPr>
            <p:ph type="sldNum" sz="quarter" idx="10"/>
          </p:nvPr>
        </p:nvSpPr>
        <p:spPr/>
        <p:txBody>
          <a:bodyPr/>
          <a:lstStyle/>
          <a:p>
            <a:fld id="{FDBAD331-4AE1-43D2-8E37-8B3436AE1333}"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following case</a:t>
            </a:r>
            <a:r>
              <a:rPr lang="en-US" baseline="0" dirty="0"/>
              <a:t> study presents Miranda, a 4 year-old girl with challenging behavior. Her behavior interferes with her development and daily activities. She puts herself and those around her in danger. Please take a few moments to review the case study. It will be revisited later in the presentation.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FDBAD331-4AE1-43D2-8E37-8B3436AE1333}"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a:t>
            </a:r>
            <a:r>
              <a:rPr lang="en-US" baseline="0" dirty="0"/>
              <a:t> information presented in this and the next few slides discuss the qualities that make an intervention for reducing challenging behavior in young children effective. </a:t>
            </a:r>
            <a:r>
              <a:rPr lang="en-US" dirty="0"/>
              <a:t>By conducting a FBA,</a:t>
            </a:r>
            <a:r>
              <a:rPr lang="en-US" baseline="0" dirty="0"/>
              <a:t> teachers can identify the antecedent and consequence of a behavior.</a:t>
            </a:r>
            <a:r>
              <a:rPr lang="en-US" dirty="0"/>
              <a:t>  All behaviors serve a function, positive or negative. Replacement behaviors can fulfill</a:t>
            </a:r>
            <a:r>
              <a:rPr lang="en-US" baseline="0" dirty="0"/>
              <a:t> that same function in a beneficial way. </a:t>
            </a:r>
            <a:r>
              <a:rPr lang="en-US" dirty="0"/>
              <a:t> </a:t>
            </a:r>
            <a:r>
              <a:rPr lang="en-US" baseline="0" dirty="0"/>
              <a:t> </a:t>
            </a:r>
            <a:endParaRPr lang="en-US" dirty="0"/>
          </a:p>
        </p:txBody>
      </p:sp>
      <p:sp>
        <p:nvSpPr>
          <p:cNvPr id="4" name="Slide Number Placeholder 3"/>
          <p:cNvSpPr>
            <a:spLocks noGrp="1"/>
          </p:cNvSpPr>
          <p:nvPr>
            <p:ph type="sldNum" sz="quarter" idx="10"/>
          </p:nvPr>
        </p:nvSpPr>
        <p:spPr/>
        <p:txBody>
          <a:bodyPr/>
          <a:lstStyle/>
          <a:p>
            <a:fld id="{FDBAD331-4AE1-43D2-8E37-8B3436AE1333}"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Many teaching</a:t>
            </a:r>
            <a:r>
              <a:rPr lang="en-US" baseline="0" dirty="0"/>
              <a:t> strategies are effective at reducing challenging behavior. </a:t>
            </a:r>
            <a:r>
              <a:rPr lang="en-US" dirty="0"/>
              <a:t>Some children with challenging behavior lack social and language skills,</a:t>
            </a:r>
            <a:r>
              <a:rPr lang="en-US" baseline="0" dirty="0"/>
              <a:t> it is important to help these children express their needs and feelings in appropriate ways. Teaching children replacement behaviors in place of their challenging behavior is one of the most effective strategies. </a:t>
            </a:r>
            <a:endParaRPr lang="en-US" dirty="0"/>
          </a:p>
        </p:txBody>
      </p:sp>
      <p:sp>
        <p:nvSpPr>
          <p:cNvPr id="4" name="Slide Number Placeholder 3"/>
          <p:cNvSpPr>
            <a:spLocks noGrp="1"/>
          </p:cNvSpPr>
          <p:nvPr>
            <p:ph type="sldNum" sz="quarter" idx="10"/>
          </p:nvPr>
        </p:nvSpPr>
        <p:spPr/>
        <p:txBody>
          <a:bodyPr/>
          <a:lstStyle/>
          <a:p>
            <a:fld id="{FDBAD331-4AE1-43D2-8E37-8B3436AE1333}"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Making alterations to the classroom are also</a:t>
            </a:r>
            <a:r>
              <a:rPr lang="en-US" baseline="0" dirty="0"/>
              <a:t> effective in reducing challenging behavior. The physical layout of the room may encourage children to be aggressive in certain areas. Rearranging the schedule to fit all of the children’s needs may be beneficial. Allowing choice in activities often removes a power struggle and keeps children interested. </a:t>
            </a:r>
            <a:endParaRPr lang="en-US" dirty="0"/>
          </a:p>
        </p:txBody>
      </p:sp>
      <p:sp>
        <p:nvSpPr>
          <p:cNvPr id="4" name="Slide Number Placeholder 3"/>
          <p:cNvSpPr>
            <a:spLocks noGrp="1"/>
          </p:cNvSpPr>
          <p:nvPr>
            <p:ph type="sldNum" sz="quarter" idx="10"/>
          </p:nvPr>
        </p:nvSpPr>
        <p:spPr/>
        <p:txBody>
          <a:bodyPr/>
          <a:lstStyle/>
          <a:p>
            <a:fld id="{FDBAD331-4AE1-43D2-8E37-8B3436AE1333}"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Multicompenent</a:t>
            </a:r>
            <a:r>
              <a:rPr lang="en-US" baseline="0" dirty="0"/>
              <a:t> interventions are effective. These interventions include several strategies, such as antecedent and consequence interventions. An antecedent is a stimulus that occurs before a behavior and a consequence is a stimulus that occurs after a behavior. Interventions addressing either would alter or replace the stimulus. Teachers may alter the daily schedule, rearrange the classroom, and modify the way they direct and speak to children. </a:t>
            </a:r>
            <a:endParaRPr lang="en-US" dirty="0"/>
          </a:p>
        </p:txBody>
      </p:sp>
      <p:sp>
        <p:nvSpPr>
          <p:cNvPr id="4" name="Slide Number Placeholder 3"/>
          <p:cNvSpPr>
            <a:spLocks noGrp="1"/>
          </p:cNvSpPr>
          <p:nvPr>
            <p:ph type="sldNum" sz="quarter" idx="10"/>
          </p:nvPr>
        </p:nvSpPr>
        <p:spPr/>
        <p:txBody>
          <a:bodyPr/>
          <a:lstStyle/>
          <a:p>
            <a:fld id="{FDBAD331-4AE1-43D2-8E37-8B3436AE1333}"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Family involvement</a:t>
            </a:r>
            <a:r>
              <a:rPr lang="en-US" baseline="0" dirty="0"/>
              <a:t> is essential in reducing problem behavior. Families influence children’s development and behavior. Including parents in the planning and implementing process creates stability for the child in expectations at home and school. Family involvement produces longer-lasting and durable effects. </a:t>
            </a:r>
            <a:endParaRPr lang="en-US" dirty="0"/>
          </a:p>
        </p:txBody>
      </p:sp>
      <p:sp>
        <p:nvSpPr>
          <p:cNvPr id="4" name="Slide Number Placeholder 3"/>
          <p:cNvSpPr>
            <a:spLocks noGrp="1"/>
          </p:cNvSpPr>
          <p:nvPr>
            <p:ph type="sldNum" sz="quarter" idx="10"/>
          </p:nvPr>
        </p:nvSpPr>
        <p:spPr/>
        <p:txBody>
          <a:bodyPr/>
          <a:lstStyle/>
          <a:p>
            <a:fld id="{FDBAD331-4AE1-43D2-8E37-8B3436AE1333}"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slide is a overview</a:t>
            </a:r>
            <a:r>
              <a:rPr lang="en-US" baseline="0" dirty="0"/>
              <a:t> of the main components of this presentation. </a:t>
            </a:r>
            <a:endParaRPr lang="en-US" dirty="0"/>
          </a:p>
        </p:txBody>
      </p:sp>
      <p:sp>
        <p:nvSpPr>
          <p:cNvPr id="4" name="Slide Number Placeholder 3"/>
          <p:cNvSpPr>
            <a:spLocks noGrp="1"/>
          </p:cNvSpPr>
          <p:nvPr>
            <p:ph type="sldNum" sz="quarter" idx="10"/>
          </p:nvPr>
        </p:nvSpPr>
        <p:spPr/>
        <p:txBody>
          <a:bodyPr/>
          <a:lstStyle/>
          <a:p>
            <a:fld id="{FDBAD331-4AE1-43D2-8E37-8B3436AE1333}"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Strong</a:t>
            </a:r>
            <a:r>
              <a:rPr lang="en-US" baseline="0" dirty="0"/>
              <a:t> t</a:t>
            </a:r>
            <a:r>
              <a:rPr lang="en-US" dirty="0"/>
              <a:t>eacher-child</a:t>
            </a:r>
            <a:r>
              <a:rPr lang="en-US" baseline="0" dirty="0"/>
              <a:t> relationships are key in reducing challenging behavior. When a child trusts their teacher positive behaviors and prosocial actions will most likely increase. </a:t>
            </a:r>
            <a:r>
              <a:rPr lang="en-US" dirty="0"/>
              <a:t>Forming a secure attachment with a child who presents challenging</a:t>
            </a:r>
            <a:r>
              <a:rPr lang="en-US" baseline="0" dirty="0"/>
              <a:t> behavior can be difficult. Often children have an unsecure attachment with their primary caregiver. Teachers are usually the first relationship a child forms with an adult outside of their family. This relationship can influence the child’s future relationships with teachers, academic attitude, and outcomes. </a:t>
            </a:r>
            <a:endParaRPr lang="en-US" dirty="0"/>
          </a:p>
          <a:p>
            <a:endParaRPr lang="en-US" dirty="0"/>
          </a:p>
        </p:txBody>
      </p:sp>
      <p:sp>
        <p:nvSpPr>
          <p:cNvPr id="4" name="Slide Number Placeholder 3"/>
          <p:cNvSpPr>
            <a:spLocks noGrp="1"/>
          </p:cNvSpPr>
          <p:nvPr>
            <p:ph type="sldNum" sz="quarter" idx="10"/>
          </p:nvPr>
        </p:nvSpPr>
        <p:spPr/>
        <p:txBody>
          <a:bodyPr/>
          <a:lstStyle/>
          <a:p>
            <a:fld id="{FDBAD331-4AE1-43D2-8E37-8B3436AE1333}" type="slidenum">
              <a:rPr lang="en-US" smtClean="0"/>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Teachers speak to children perceived</a:t>
            </a:r>
            <a:r>
              <a:rPr lang="en-US" baseline="0" dirty="0"/>
              <a:t> as having behavior problems differently than children perceived as well behaved.  This may unconscious and unintended but it does occur. Children with challenging behavior receive more commands instead of questions, prompts, and requests. Commands limit a child’s exploration and curiosity about the world. </a:t>
            </a:r>
            <a:endParaRPr lang="en-US" dirty="0"/>
          </a:p>
        </p:txBody>
      </p:sp>
      <p:sp>
        <p:nvSpPr>
          <p:cNvPr id="4" name="Slide Number Placeholder 3"/>
          <p:cNvSpPr>
            <a:spLocks noGrp="1"/>
          </p:cNvSpPr>
          <p:nvPr>
            <p:ph type="sldNum" sz="quarter" idx="10"/>
          </p:nvPr>
        </p:nvSpPr>
        <p:spPr/>
        <p:txBody>
          <a:bodyPr/>
          <a:lstStyle/>
          <a:p>
            <a:fld id="{FDBAD331-4AE1-43D2-8E37-8B3436AE1333}" type="slidenum">
              <a:rPr lang="en-US" smtClean="0"/>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By assessing and adjusting classroom practices</a:t>
            </a:r>
            <a:r>
              <a:rPr lang="en-US" baseline="0" dirty="0"/>
              <a:t> challenging behavior can be decreased and prosocial behavior can be increased. Routine, materials, and time for child choice are important classroom areas to evaluate and modify. </a:t>
            </a:r>
            <a:endParaRPr lang="en-US" dirty="0"/>
          </a:p>
        </p:txBody>
      </p:sp>
      <p:sp>
        <p:nvSpPr>
          <p:cNvPr id="4" name="Slide Number Placeholder 3"/>
          <p:cNvSpPr>
            <a:spLocks noGrp="1"/>
          </p:cNvSpPr>
          <p:nvPr>
            <p:ph type="sldNum" sz="quarter" idx="10"/>
          </p:nvPr>
        </p:nvSpPr>
        <p:spPr/>
        <p:txBody>
          <a:bodyPr/>
          <a:lstStyle/>
          <a:p>
            <a:fld id="{FDBAD331-4AE1-43D2-8E37-8B3436AE1333}" type="slidenum">
              <a:rPr lang="en-US" smtClean="0"/>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physical environment of a classroom can impact children’s behavior. The</a:t>
            </a:r>
            <a:r>
              <a:rPr lang="en-US" baseline="0" dirty="0"/>
              <a:t> classroom should be set up to support play and learning and reduce potential problems.</a:t>
            </a:r>
            <a:endParaRPr lang="en-US" dirty="0"/>
          </a:p>
        </p:txBody>
      </p:sp>
      <p:sp>
        <p:nvSpPr>
          <p:cNvPr id="4" name="Slide Number Placeholder 3"/>
          <p:cNvSpPr>
            <a:spLocks noGrp="1"/>
          </p:cNvSpPr>
          <p:nvPr>
            <p:ph type="sldNum" sz="quarter" idx="10"/>
          </p:nvPr>
        </p:nvSpPr>
        <p:spPr/>
        <p:txBody>
          <a:bodyPr/>
          <a:lstStyle/>
          <a:p>
            <a:fld id="{FDBAD331-4AE1-43D2-8E37-8B3436AE1333}" type="slidenum">
              <a:rPr lang="en-US" smtClean="0"/>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social environment also impacts</a:t>
            </a:r>
            <a:r>
              <a:rPr lang="en-US" baseline="0" dirty="0"/>
              <a:t> behavior. Remember as a teacher, your behavior and attitude has a significant impact on the classroom environment. Children are always observing and modeling adult behavior. </a:t>
            </a:r>
            <a:endParaRPr lang="en-US" dirty="0"/>
          </a:p>
        </p:txBody>
      </p:sp>
      <p:sp>
        <p:nvSpPr>
          <p:cNvPr id="4" name="Slide Number Placeholder 3"/>
          <p:cNvSpPr>
            <a:spLocks noGrp="1"/>
          </p:cNvSpPr>
          <p:nvPr>
            <p:ph type="sldNum" sz="quarter" idx="10"/>
          </p:nvPr>
        </p:nvSpPr>
        <p:spPr/>
        <p:txBody>
          <a:bodyPr/>
          <a:lstStyle/>
          <a:p>
            <a:fld id="{FDBAD331-4AE1-43D2-8E37-8B3436AE1333}" type="slidenum">
              <a:rPr lang="en-US" smtClean="0"/>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Teaching children</a:t>
            </a:r>
            <a:r>
              <a:rPr lang="en-US" baseline="0" dirty="0"/>
              <a:t> social and emotional strategies can be trying. The end result, however, will be a reduction in challenging behavior. Using these techniques will help children identify and deal with their emotions in a productive manner. </a:t>
            </a:r>
            <a:endParaRPr lang="en-US" dirty="0"/>
          </a:p>
        </p:txBody>
      </p:sp>
      <p:sp>
        <p:nvSpPr>
          <p:cNvPr id="4" name="Slide Number Placeholder 3"/>
          <p:cNvSpPr>
            <a:spLocks noGrp="1"/>
          </p:cNvSpPr>
          <p:nvPr>
            <p:ph type="sldNum" sz="quarter" idx="10"/>
          </p:nvPr>
        </p:nvSpPr>
        <p:spPr/>
        <p:txBody>
          <a:bodyPr/>
          <a:lstStyle/>
          <a:p>
            <a:fld id="{FDBAD331-4AE1-43D2-8E37-8B3436AE1333}" type="slidenum">
              <a:rPr lang="en-US" smtClean="0"/>
              <a:pPr/>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Altering teaching</a:t>
            </a:r>
            <a:r>
              <a:rPr lang="en-US" baseline="0" dirty="0"/>
              <a:t> strategies, classroom environment, and classroom practices are the best first steps in reducing challenging behavior. Often, however, children need additional help. Positive reinforcement and encouragement are two commonly used strategies. These strategies take no additional time in the day, just modifying your own language and behavior towards children. </a:t>
            </a:r>
            <a:endParaRPr lang="en-US" dirty="0"/>
          </a:p>
        </p:txBody>
      </p:sp>
      <p:sp>
        <p:nvSpPr>
          <p:cNvPr id="4" name="Slide Number Placeholder 3"/>
          <p:cNvSpPr>
            <a:spLocks noGrp="1"/>
          </p:cNvSpPr>
          <p:nvPr>
            <p:ph type="sldNum" sz="quarter" idx="10"/>
          </p:nvPr>
        </p:nvSpPr>
        <p:spPr/>
        <p:txBody>
          <a:bodyPr/>
          <a:lstStyle/>
          <a:p>
            <a:fld id="{FDBAD331-4AE1-43D2-8E37-8B3436AE1333}" type="slidenum">
              <a:rPr lang="en-US" smtClean="0"/>
              <a:pPr/>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Time out often escalates challenging</a:t>
            </a:r>
            <a:r>
              <a:rPr lang="en-US" baseline="0" dirty="0"/>
              <a:t> behavior. Time away allows a child to leave an activity, calm down, and return when they are ready. Children can be taught impulse control during this time away. When time away is first implemented the child may need the teachers assistance to leave an activity and regain control. During time away a teacher can discuss the problem and possible choices with the child. </a:t>
            </a:r>
            <a:endParaRPr lang="en-US" dirty="0"/>
          </a:p>
        </p:txBody>
      </p:sp>
      <p:sp>
        <p:nvSpPr>
          <p:cNvPr id="4" name="Slide Number Placeholder 3"/>
          <p:cNvSpPr>
            <a:spLocks noGrp="1"/>
          </p:cNvSpPr>
          <p:nvPr>
            <p:ph type="sldNum" sz="quarter" idx="10"/>
          </p:nvPr>
        </p:nvSpPr>
        <p:spPr/>
        <p:txBody>
          <a:bodyPr/>
          <a:lstStyle/>
          <a:p>
            <a:fld id="{FDBAD331-4AE1-43D2-8E37-8B3436AE1333}" type="slidenum">
              <a:rPr lang="en-US" smtClean="0"/>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Know</a:t>
            </a:r>
            <a:r>
              <a:rPr lang="en-US" baseline="0" dirty="0"/>
              <a:t> that you are not alone. Parents are equally as frustrated and confused about how to reduce challenging behavior. They not only have to teach the child like you do, but they have additional stressors. </a:t>
            </a:r>
            <a:endParaRPr lang="en-US" dirty="0"/>
          </a:p>
        </p:txBody>
      </p:sp>
      <p:sp>
        <p:nvSpPr>
          <p:cNvPr id="4" name="Slide Number Placeholder 3"/>
          <p:cNvSpPr>
            <a:spLocks noGrp="1"/>
          </p:cNvSpPr>
          <p:nvPr>
            <p:ph type="sldNum" sz="quarter" idx="10"/>
          </p:nvPr>
        </p:nvSpPr>
        <p:spPr/>
        <p:txBody>
          <a:bodyPr/>
          <a:lstStyle/>
          <a:p>
            <a:fld id="{FDBAD331-4AE1-43D2-8E37-8B3436AE1333}" type="slidenum">
              <a:rPr lang="en-US" smtClean="0"/>
              <a:pPr/>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slide highlights the important steps for teachers to keep</a:t>
            </a:r>
            <a:r>
              <a:rPr lang="en-US" baseline="0" dirty="0"/>
              <a:t> in mind and use with young children with challenging behavior. </a:t>
            </a:r>
            <a:endParaRPr lang="en-US" dirty="0"/>
          </a:p>
        </p:txBody>
      </p:sp>
      <p:sp>
        <p:nvSpPr>
          <p:cNvPr id="4" name="Slide Number Placeholder 3"/>
          <p:cNvSpPr>
            <a:spLocks noGrp="1"/>
          </p:cNvSpPr>
          <p:nvPr>
            <p:ph type="sldNum" sz="quarter" idx="10"/>
          </p:nvPr>
        </p:nvSpPr>
        <p:spPr/>
        <p:txBody>
          <a:bodyPr/>
          <a:lstStyle/>
          <a:p>
            <a:fld id="{FDBAD331-4AE1-43D2-8E37-8B3436AE1333}" type="slidenum">
              <a:rPr lang="en-US" smtClean="0"/>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Challenging</a:t>
            </a:r>
            <a:r>
              <a:rPr lang="en-US" baseline="0" dirty="0"/>
              <a:t> behavior in young children can be a major concern for teachers. Many research-based strategies exist for reducing challenging behavior. These techniques rely on several Positive Behavioral Interventions and Supports or PBIS concepts. This presentation will explain key features of effective interventions and practical implementations for teachers to use in their classrooms. </a:t>
            </a:r>
            <a:endParaRPr lang="en-US" dirty="0"/>
          </a:p>
        </p:txBody>
      </p:sp>
      <p:sp>
        <p:nvSpPr>
          <p:cNvPr id="4" name="Slide Number Placeholder 3"/>
          <p:cNvSpPr>
            <a:spLocks noGrp="1"/>
          </p:cNvSpPr>
          <p:nvPr>
            <p:ph type="sldNum" sz="quarter" idx="10"/>
          </p:nvPr>
        </p:nvSpPr>
        <p:spPr/>
        <p:txBody>
          <a:bodyPr/>
          <a:lstStyle/>
          <a:p>
            <a:fld id="{FDBAD331-4AE1-43D2-8E37-8B3436AE1333}"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These points</a:t>
            </a:r>
            <a:r>
              <a:rPr lang="en-US" baseline="0" dirty="0"/>
              <a:t> teachers should avoid when interacting with young children with challenging behavior.</a:t>
            </a:r>
            <a:endParaRPr lang="en-US" dirty="0"/>
          </a:p>
        </p:txBody>
      </p:sp>
      <p:sp>
        <p:nvSpPr>
          <p:cNvPr id="4" name="Slide Number Placeholder 3"/>
          <p:cNvSpPr>
            <a:spLocks noGrp="1"/>
          </p:cNvSpPr>
          <p:nvPr>
            <p:ph type="sldNum" sz="quarter" idx="10"/>
          </p:nvPr>
        </p:nvSpPr>
        <p:spPr/>
        <p:txBody>
          <a:bodyPr/>
          <a:lstStyle/>
          <a:p>
            <a:fld id="{FDBAD331-4AE1-43D2-8E37-8B3436AE1333}" type="slidenum">
              <a:rPr lang="en-US" smtClean="0"/>
              <a:pPr/>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Think back to</a:t>
            </a:r>
            <a:r>
              <a:rPr lang="en-US" baseline="0" dirty="0"/>
              <a:t> Miranda’s case study. Lets look at her behavior after her teachers implemented some key concepts discussed in this presentation to reduce her challenging behavior. The Case Study continues onto the next slide. </a:t>
            </a:r>
            <a:endParaRPr lang="en-US" dirty="0"/>
          </a:p>
        </p:txBody>
      </p:sp>
      <p:sp>
        <p:nvSpPr>
          <p:cNvPr id="4" name="Slide Number Placeholder 3"/>
          <p:cNvSpPr>
            <a:spLocks noGrp="1"/>
          </p:cNvSpPr>
          <p:nvPr>
            <p:ph type="sldNum" sz="quarter" idx="10"/>
          </p:nvPr>
        </p:nvSpPr>
        <p:spPr/>
        <p:txBody>
          <a:bodyPr/>
          <a:lstStyle/>
          <a:p>
            <a:fld id="{FDBAD331-4AE1-43D2-8E37-8B3436AE1333}" type="slidenum">
              <a:rPr lang="en-US" smtClean="0"/>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Dealing with children is a complex process, when</a:t>
            </a:r>
            <a:r>
              <a:rPr lang="en-US" baseline="0" dirty="0"/>
              <a:t> challenging behavior is present even more questions arise. These</a:t>
            </a:r>
            <a:r>
              <a:rPr lang="en-US" dirty="0"/>
              <a:t> are a few commonly</a:t>
            </a:r>
            <a:r>
              <a:rPr lang="en-US" baseline="0" dirty="0"/>
              <a:t> asked questions by teachers.</a:t>
            </a:r>
            <a:endParaRPr lang="en-US" dirty="0"/>
          </a:p>
        </p:txBody>
      </p:sp>
      <p:sp>
        <p:nvSpPr>
          <p:cNvPr id="4" name="Slide Number Placeholder 3"/>
          <p:cNvSpPr>
            <a:spLocks noGrp="1"/>
          </p:cNvSpPr>
          <p:nvPr>
            <p:ph type="sldNum" sz="quarter" idx="10"/>
          </p:nvPr>
        </p:nvSpPr>
        <p:spPr/>
        <p:txBody>
          <a:bodyPr/>
          <a:lstStyle/>
          <a:p>
            <a:fld id="{FDBAD331-4AE1-43D2-8E37-8B3436AE1333}" type="slidenum">
              <a:rPr lang="en-US" smtClean="0"/>
              <a:pPr/>
              <a:t>34</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DBAD331-4AE1-43D2-8E37-8B3436AE1333}" type="slidenum">
              <a:rPr lang="en-US" smtClean="0"/>
              <a:pPr/>
              <a:t>35</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a:t>
            </a:r>
            <a:r>
              <a:rPr lang="en-US" baseline="0" dirty="0"/>
              <a:t> information from this presentation comes from the following sources. </a:t>
            </a:r>
            <a:endParaRPr lang="en-US" dirty="0"/>
          </a:p>
        </p:txBody>
      </p:sp>
      <p:sp>
        <p:nvSpPr>
          <p:cNvPr id="4" name="Slide Number Placeholder 3"/>
          <p:cNvSpPr>
            <a:spLocks noGrp="1"/>
          </p:cNvSpPr>
          <p:nvPr>
            <p:ph type="sldNum" sz="quarter" idx="10"/>
          </p:nvPr>
        </p:nvSpPr>
        <p:spPr/>
        <p:txBody>
          <a:bodyPr/>
          <a:lstStyle/>
          <a:p>
            <a:fld id="{FDBAD331-4AE1-43D2-8E37-8B3436AE1333}" type="slidenum">
              <a:rPr lang="en-US" smtClean="0"/>
              <a:pPr/>
              <a:t>36</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Photographs in this presentation come</a:t>
            </a:r>
            <a:r>
              <a:rPr lang="en-US" baseline="0" dirty="0"/>
              <a:t> from www.sxc.hu/home and are used with the permission of the photographers.  Thank you for listening and I hope this presentation was helpful. </a:t>
            </a:r>
            <a:endParaRPr lang="en-US" dirty="0"/>
          </a:p>
        </p:txBody>
      </p:sp>
      <p:sp>
        <p:nvSpPr>
          <p:cNvPr id="4" name="Slide Number Placeholder 3"/>
          <p:cNvSpPr>
            <a:spLocks noGrp="1"/>
          </p:cNvSpPr>
          <p:nvPr>
            <p:ph type="sldNum" sz="quarter" idx="10"/>
          </p:nvPr>
        </p:nvSpPr>
        <p:spPr/>
        <p:txBody>
          <a:bodyPr/>
          <a:lstStyle/>
          <a:p>
            <a:fld id="{FDBAD331-4AE1-43D2-8E37-8B3436AE1333}" type="slidenum">
              <a:rPr lang="en-US" smtClean="0"/>
              <a:pPr/>
              <a:t>37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Challenging</a:t>
            </a:r>
            <a:r>
              <a:rPr lang="en-US" baseline="0" dirty="0"/>
              <a:t> behavior is considered to be any behavior that impedes a child’s development, interferes with prosocial behavior, or harms the child and those around them. This behavior is typically excessive and not age-appropriate. </a:t>
            </a:r>
            <a:endParaRPr lang="en-US" dirty="0"/>
          </a:p>
        </p:txBody>
      </p:sp>
      <p:sp>
        <p:nvSpPr>
          <p:cNvPr id="4" name="Slide Number Placeholder 3"/>
          <p:cNvSpPr>
            <a:spLocks noGrp="1"/>
          </p:cNvSpPr>
          <p:nvPr>
            <p:ph type="sldNum" sz="quarter" idx="10"/>
          </p:nvPr>
        </p:nvSpPr>
        <p:spPr/>
        <p:txBody>
          <a:bodyPr/>
          <a:lstStyle/>
          <a:p>
            <a:fld id="{FDBAD331-4AE1-43D2-8E37-8B3436AE1333}"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Challenging</a:t>
            </a:r>
            <a:r>
              <a:rPr lang="en-US" baseline="0" dirty="0"/>
              <a:t> behavior is different in every child; it can vary from hitting and kicking to defiance of rules and authority. </a:t>
            </a:r>
            <a:endParaRPr lang="en-US" dirty="0"/>
          </a:p>
        </p:txBody>
      </p:sp>
      <p:sp>
        <p:nvSpPr>
          <p:cNvPr id="4" name="Slide Number Placeholder 3"/>
          <p:cNvSpPr>
            <a:spLocks noGrp="1"/>
          </p:cNvSpPr>
          <p:nvPr>
            <p:ph type="sldNum" sz="quarter" idx="10"/>
          </p:nvPr>
        </p:nvSpPr>
        <p:spPr/>
        <p:txBody>
          <a:bodyPr/>
          <a:lstStyle/>
          <a:p>
            <a:fld id="{FDBAD331-4AE1-43D2-8E37-8B3436AE1333}"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To</a:t>
            </a:r>
            <a:r>
              <a:rPr lang="en-US" baseline="0" dirty="0"/>
              <a:t> fully understand the best practices for reducing challenging behavior in young children, you must first understand a few key terms. Take a few minutes to review the next few slides.</a:t>
            </a:r>
            <a:endParaRPr lang="en-US" dirty="0"/>
          </a:p>
        </p:txBody>
      </p:sp>
      <p:sp>
        <p:nvSpPr>
          <p:cNvPr id="4" name="Slide Number Placeholder 3"/>
          <p:cNvSpPr>
            <a:spLocks noGrp="1"/>
          </p:cNvSpPr>
          <p:nvPr>
            <p:ph type="sldNum" sz="quarter" idx="10"/>
          </p:nvPr>
        </p:nvSpPr>
        <p:spPr/>
        <p:txBody>
          <a:bodyPr/>
          <a:lstStyle/>
          <a:p>
            <a:fld id="{FDBAD331-4AE1-43D2-8E37-8B3436AE1333}"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DBAD331-4AE1-43D2-8E37-8B3436AE1333}"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DBAD331-4AE1-43D2-8E37-8B3436AE1333}"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slide highlights a few</a:t>
            </a:r>
            <a:r>
              <a:rPr lang="en-US" baseline="0" dirty="0"/>
              <a:t> important research findings in the field. Challenging behavior is a frequent problem in classrooms. When these behaviors are not addressed and treated they can have a major impact on children’s development. Challenging behavior can be reduced through quality care and positive interactions. </a:t>
            </a:r>
            <a:endParaRPr lang="en-US" dirty="0"/>
          </a:p>
        </p:txBody>
      </p:sp>
      <p:sp>
        <p:nvSpPr>
          <p:cNvPr id="4" name="Slide Number Placeholder 3"/>
          <p:cNvSpPr>
            <a:spLocks noGrp="1"/>
          </p:cNvSpPr>
          <p:nvPr>
            <p:ph type="sldNum" sz="quarter" idx="10"/>
          </p:nvPr>
        </p:nvSpPr>
        <p:spPr/>
        <p:txBody>
          <a:bodyPr/>
          <a:lstStyle/>
          <a:p>
            <a:fld id="{FDBAD331-4AE1-43D2-8E37-8B3436AE1333}"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a:t>Click to edit Master title style</a:t>
            </a:r>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bwMode="auto">
          <a:xfrm rot="5400000">
            <a:off x="7764621" y="1174097"/>
            <a:ext cx="2286000" cy="381000"/>
          </a:xfrm>
        </p:spPr>
        <p:txBody>
          <a:bodyPr/>
          <a:lstStyle/>
          <a:p>
            <a:fld id="{762AEF34-10FA-4EEC-977D-BC54E2942146}" type="datetime1">
              <a:rPr lang="en-US" smtClean="0"/>
              <a:pPr/>
              <a:t>9/6/2019</a:t>
            </a:fld>
            <a:endParaRPr lang="en-US"/>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DAB7AE14-8493-4B07-8064-AEFDEFD14D66}" type="slidenum">
              <a:rPr lang="en-US" smtClean="0"/>
              <a:pPr/>
              <a:t>‹#›</a:t>
            </a:fld>
            <a:endParaRPr lang="en-US"/>
          </a:p>
        </p:txBody>
      </p:sp>
      <p:sp>
        <p:nvSpPr>
          <p:cNvPr id="30" name="TextBox 29"/>
          <p:cNvSpPr txBox="1"/>
          <p:nvPr userDrawn="1"/>
        </p:nvSpPr>
        <p:spPr>
          <a:xfrm>
            <a:off x="6781800" y="6400800"/>
            <a:ext cx="2057400" cy="246221"/>
          </a:xfrm>
          <a:prstGeom prst="rect">
            <a:avLst/>
          </a:prstGeom>
          <a:noFill/>
        </p:spPr>
        <p:txBody>
          <a:bodyPr wrap="square" rtlCol="0">
            <a:spAutoFit/>
          </a:bodyPr>
          <a:lstStyle/>
          <a:p>
            <a:r>
              <a:rPr lang="en-US" sz="1000" dirty="0"/>
              <a:t>Copyright</a:t>
            </a:r>
            <a:r>
              <a:rPr lang="en-US" sz="1000" baseline="0" dirty="0"/>
              <a:t> </a:t>
            </a:r>
            <a:r>
              <a:rPr lang="en-US" sz="1000" dirty="0"/>
              <a:t>2010 V. Shrontz</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C97744B-99BC-47E9-A1DF-4E913A79731A}" type="datetime1">
              <a:rPr lang="en-US" smtClean="0"/>
              <a:pPr/>
              <a:t>9/6/2019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B7AE14-8493-4B07-8064-AEFDEFD14D6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7DFDEE5-1907-4AA6-8B24-AE0AC05043E7}" type="datetime1">
              <a:rPr lang="en-US" smtClean="0"/>
              <a:pPr/>
              <a:t>9/6/2019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B7AE14-8493-4B07-8064-AEFDEFD14D6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kumimoji="0" lang="en-US" dirty="0"/>
              <a:t>Click to edit Master title style</a:t>
            </a:r>
          </a:p>
        </p:txBody>
      </p:sp>
      <p:sp>
        <p:nvSpPr>
          <p:cNvPr id="8" name="Content Placeholder 7"/>
          <p:cNvSpPr>
            <a:spLocks noGrp="1"/>
          </p:cNvSpPr>
          <p:nvPr>
            <p:ph sz="quarter" idx="1"/>
          </p:nvPr>
        </p:nvSpPr>
        <p:spPr>
          <a:xfrm>
            <a:off x="457200" y="1600200"/>
            <a:ext cx="7467600" cy="4873752"/>
          </a:xfrm>
        </p:spPr>
        <p:txBody>
          <a:bodyPr/>
          <a:lstStyle>
            <a:lvl1pPr>
              <a:defRPr sz="2800"/>
            </a:lvl1pPr>
            <a:lvl2pPr>
              <a:defRPr sz="2400"/>
            </a:lvl2pPr>
            <a:lvl3pPr>
              <a:defRPr sz="20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7" name="Date Placeholder 6"/>
          <p:cNvSpPr>
            <a:spLocks noGrp="1"/>
          </p:cNvSpPr>
          <p:nvPr>
            <p:ph type="dt" sz="half" idx="14"/>
          </p:nvPr>
        </p:nvSpPr>
        <p:spPr/>
        <p:txBody>
          <a:bodyPr rtlCol="0"/>
          <a:lstStyle/>
          <a:p>
            <a:fld id="{18A5D1D3-8772-49DD-A233-C14DDEE71E69}" type="datetime1">
              <a:rPr lang="en-US" smtClean="0"/>
              <a:pPr/>
              <a:t>9/6/2019</a:t>
            </a:fld>
            <a:endParaRPr lang="en-US"/>
          </a:p>
        </p:txBody>
      </p:sp>
      <p:sp>
        <p:nvSpPr>
          <p:cNvPr id="9" name="Slide Number Placeholder 8"/>
          <p:cNvSpPr>
            <a:spLocks noGrp="1"/>
          </p:cNvSpPr>
          <p:nvPr>
            <p:ph type="sldNum" sz="quarter" idx="15"/>
          </p:nvPr>
        </p:nvSpPr>
        <p:spPr/>
        <p:txBody>
          <a:bodyPr rtlCol="0"/>
          <a:lstStyle/>
          <a:p>
            <a:fld id="{DAB7AE14-8493-4B07-8064-AEFDEFD14D66}"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a:t>Click to edit Master title style</a:t>
            </a:r>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ECCE31A6-8E01-4571-89F3-7C918C814B36}" type="datetime1">
              <a:rPr lang="en-US" smtClean="0"/>
              <a:pPr/>
              <a:t>9/6/2019</a:t>
            </a:fld>
            <a:endParaRPr lang="en-US"/>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DAB7AE14-8493-4B07-8064-AEFDEFD14D66}"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90D1B10B-A91D-430B-9ECD-EA15B7AC549C}" type="datetime1">
              <a:rPr lang="en-US" smtClean="0"/>
              <a:pPr/>
              <a:t>9/6/2019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B7AE14-8493-4B07-8064-AEFDEFD14D66}" type="slidenum">
              <a:rPr lang="en-US" smtClean="0"/>
              <a:pPr/>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p:txBody>
          <a:bodyPr/>
          <a:lstStyle/>
          <a:p>
            <a:fld id="{63AD5AEF-D354-4C57-8B4C-009F1335EF56}" type="datetime1">
              <a:rPr lang="en-US" smtClean="0"/>
              <a:pPr/>
              <a:t>9/6/2019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B7AE14-8493-4B07-8064-AEFDEFD14D66}" type="slidenum">
              <a:rPr lang="en-US" smtClean="0"/>
              <a:pPr/>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p:txBody>
          <a:bodyPr rtlCol="0"/>
          <a:lstStyle/>
          <a:p>
            <a:fld id="{3ED14873-CD16-4015-B1F8-122A6A405EF6}" type="datetime1">
              <a:rPr lang="en-US" smtClean="0"/>
              <a:pPr/>
              <a:t>9/6/2019</a:t>
            </a:fld>
            <a:endParaRPr lang="en-US"/>
          </a:p>
        </p:txBody>
      </p:sp>
      <p:sp>
        <p:nvSpPr>
          <p:cNvPr id="7" name="Slide Number Placeholder 6"/>
          <p:cNvSpPr>
            <a:spLocks noGrp="1"/>
          </p:cNvSpPr>
          <p:nvPr>
            <p:ph type="sldNum" sz="quarter" idx="11"/>
          </p:nvPr>
        </p:nvSpPr>
        <p:spPr/>
        <p:txBody>
          <a:bodyPr rtlCol="0"/>
          <a:lstStyle/>
          <a:p>
            <a:fld id="{DAB7AE14-8493-4B07-8064-AEFDEFD14D66}" type="slidenum">
              <a:rPr lang="en-US" smtClean="0"/>
              <a:pPr/>
              <a:t>‹#›</a:t>
            </a:fld>
            <a:endParaRPr lang="en-US"/>
          </a:p>
        </p:txBody>
      </p:sp>
      <p:sp>
        <p:nvSpPr>
          <p:cNvPr id="8" name="Footer Placeholder 7"/>
          <p:cNvSpPr>
            <a:spLocks noGrp="1"/>
          </p:cNvSpPr>
          <p:nvPr>
            <p:ph type="ftr" sz="quarter" idx="12"/>
          </p:nvPr>
        </p:nvSpPr>
        <p:spPr/>
        <p:txBody>
          <a:bodyPr rtlCol="0"/>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AA75E-BC9C-475A-A608-142ABD1FC59D}" type="datetime1">
              <a:rPr lang="en-US" smtClean="0"/>
              <a:pPr/>
              <a:t>9/6/2019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B7AE14-8493-4B07-8064-AEFDEFD14D6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a:t>Click to edit Master title style</a:t>
            </a:r>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4"/>
          </p:nvPr>
        </p:nvSpPr>
        <p:spPr/>
        <p:txBody>
          <a:bodyPr rtlCol="0"/>
          <a:lstStyle/>
          <a:p>
            <a:fld id="{80D7E87E-2F62-4A1D-A96A-1D3301B5BCCD}" type="datetime1">
              <a:rPr lang="en-US" smtClean="0"/>
              <a:pPr/>
              <a:t>9/6/2019</a:t>
            </a:fld>
            <a:endParaRPr lang="en-US"/>
          </a:p>
        </p:txBody>
      </p:sp>
      <p:sp>
        <p:nvSpPr>
          <p:cNvPr id="22" name="Slide Number Placeholder 21"/>
          <p:cNvSpPr>
            <a:spLocks noGrp="1"/>
          </p:cNvSpPr>
          <p:nvPr>
            <p:ph type="sldNum" sz="quarter" idx="15"/>
          </p:nvPr>
        </p:nvSpPr>
        <p:spPr/>
        <p:txBody>
          <a:bodyPr rtlCol="0"/>
          <a:lstStyle/>
          <a:p>
            <a:fld id="{DAB7AE14-8493-4B07-8064-AEFDEFD14D66}" type="slidenum">
              <a:rPr lang="en-US" smtClean="0"/>
              <a:pPr/>
              <a:t>‹#›</a:t>
            </a:fld>
            <a:endParaRPr lang="en-US"/>
          </a:p>
        </p:txBody>
      </p:sp>
      <p:sp>
        <p:nvSpPr>
          <p:cNvPr id="23" name="Footer Placeholder 22"/>
          <p:cNvSpPr>
            <a:spLocks noGrp="1"/>
          </p:cNvSpPr>
          <p:nvPr>
            <p:ph type="ftr" sz="quarter" idx="16"/>
          </p:nvPr>
        </p:nvSpPr>
        <p:spPr/>
        <p:txBody>
          <a:bodyPr rtlCol="0"/>
          <a:lstStyle/>
          <a:p>
            <a:endParaRPr lang="en-US"/>
          </a:p>
        </p:txBody>
      </p:sp>
      <p:sp>
        <p:nvSpPr>
          <p:cNvPr id="15" name="TextBox 14"/>
          <p:cNvSpPr txBox="1"/>
          <p:nvPr userDrawn="1"/>
        </p:nvSpPr>
        <p:spPr>
          <a:xfrm>
            <a:off x="6324600" y="6400800"/>
            <a:ext cx="2057400" cy="246221"/>
          </a:xfrm>
          <a:prstGeom prst="rect">
            <a:avLst/>
          </a:prstGeom>
          <a:noFill/>
        </p:spPr>
        <p:txBody>
          <a:bodyPr wrap="square" rtlCol="0">
            <a:spAutoFit/>
          </a:bodyPr>
          <a:lstStyle/>
          <a:p>
            <a:r>
              <a:rPr lang="en-US" sz="1000" dirty="0"/>
              <a:t>Copyright</a:t>
            </a:r>
            <a:r>
              <a:rPr lang="en-US" sz="1000" baseline="0" dirty="0"/>
              <a:t> </a:t>
            </a:r>
            <a:r>
              <a:rPr lang="en-US" sz="1000" dirty="0"/>
              <a:t>2010 V. Shrontz</a:t>
            </a: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a:t>Click to edit Master title style</a:t>
            </a:r>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C0A6585C-FB89-440F-81B2-B384AC10A8FB}" type="datetime1">
              <a:rPr lang="en-US" smtClean="0"/>
              <a:pPr/>
              <a:t>9/6/2019</a:t>
            </a:fld>
            <a:endParaRPr lang="en-US"/>
          </a:p>
        </p:txBody>
      </p:sp>
      <p:sp>
        <p:nvSpPr>
          <p:cNvPr id="18" name="Slide Number Placeholder 17"/>
          <p:cNvSpPr>
            <a:spLocks noGrp="1"/>
          </p:cNvSpPr>
          <p:nvPr>
            <p:ph type="sldNum" sz="quarter" idx="11"/>
          </p:nvPr>
        </p:nvSpPr>
        <p:spPr/>
        <p:txBody>
          <a:bodyPr rtlCol="0"/>
          <a:lstStyle/>
          <a:p>
            <a:fld id="{DAB7AE14-8493-4B07-8064-AEFDEFD14D66}" type="slidenum">
              <a:rPr lang="en-US" smtClean="0"/>
              <a:pPr/>
              <a:t>‹#›</a:t>
            </a:fld>
            <a:endParaRPr lang="en-US"/>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E262694F-BB60-4F9D-824B-8AC46624FFDF}" type="datetime1">
              <a:rPr lang="en-US" smtClean="0"/>
              <a:pPr/>
              <a:t>9/6/2019</a:t>
            </a:fld>
            <a:endParaRPr lang="en-US"/>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DAB7AE14-8493-4B07-8064-AEFDEFD14D66}" type="slidenum">
              <a:rPr lang="en-US" smtClean="0"/>
              <a:pPr/>
              <a:t>‹#›</a:t>
            </a:fld>
            <a:endParaRPr lang="en-US"/>
          </a:p>
        </p:txBody>
      </p:sp>
      <p:sp>
        <p:nvSpPr>
          <p:cNvPr id="15" name="TextBox 14"/>
          <p:cNvSpPr txBox="1"/>
          <p:nvPr userDrawn="1"/>
        </p:nvSpPr>
        <p:spPr>
          <a:xfrm>
            <a:off x="6248400" y="6477000"/>
            <a:ext cx="2057400" cy="246221"/>
          </a:xfrm>
          <a:prstGeom prst="rect">
            <a:avLst/>
          </a:prstGeom>
          <a:noFill/>
        </p:spPr>
        <p:txBody>
          <a:bodyPr wrap="square" rtlCol="0">
            <a:spAutoFit/>
          </a:bodyPr>
          <a:lstStyle/>
          <a:p>
            <a:r>
              <a:rPr lang="en-US" sz="1000" dirty="0"/>
              <a:t>Copyright 2010 V. Shrontz</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audio" Target="../media/audio1.wav"/><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audio" Target="../media/audio7.wav"/><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audio" Target="../media/audio8.wav"/><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audio" Target="../media/audio9.wav"/><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audio" Target="../media/audio10.wav"/><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3.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audio" Target="../media/audio11.wav"/><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8.xml"/><Relationship Id="rId1" Type="http://schemas.openxmlformats.org/officeDocument/2006/relationships/audio" Target="../media/audio12.wav"/><Relationship Id="rId5" Type="http://schemas.openxmlformats.org/officeDocument/2006/relationships/image" Target="../media/image3.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audio" Target="../media/audio13.wav"/><Relationship Id="rId5" Type="http://schemas.openxmlformats.org/officeDocument/2006/relationships/image" Target="../media/image3.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audio" Target="../media/audio14.wav"/><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audio" Target="../media/audio15.wav"/><Relationship Id="rId5" Type="http://schemas.openxmlformats.org/officeDocument/2006/relationships/image" Target="../media/image3.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audio" Target="../media/audio16.wav"/><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audio" Target="../media/audio2.wav"/><Relationship Id="rId5" Type="http://schemas.openxmlformats.org/officeDocument/2006/relationships/image" Target="../media/image3.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audio" Target="../media/audio17.wav"/><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audio" Target="../media/audio18.wav"/><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audio" Target="../media/audio19.wav"/><Relationship Id="rId5" Type="http://schemas.openxmlformats.org/officeDocument/2006/relationships/image" Target="../media/image3.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audio" Target="../media/audio20.wav"/><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audio" Target="../media/audio21.wav"/><Relationship Id="rId5" Type="http://schemas.openxmlformats.org/officeDocument/2006/relationships/image" Target="../media/image3.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audio" Target="../media/audio22.wav"/><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audio" Target="../media/audio23.wav"/><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audio" Target="../media/audio24.wav"/><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audio" Target="../media/audio25.wav"/><Relationship Id="rId5" Type="http://schemas.openxmlformats.org/officeDocument/2006/relationships/image" Target="../media/image13.png"/><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audio" Target="../media/audio26.wav"/><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audio" Target="../media/audio3.wav"/><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audio" Target="../media/audio27.wav"/><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audio" Target="../media/audio28.wav"/><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8.xml"/><Relationship Id="rId1" Type="http://schemas.openxmlformats.org/officeDocument/2006/relationships/audio" Target="../media/audio29.wav"/><Relationship Id="rId5" Type="http://schemas.openxmlformats.org/officeDocument/2006/relationships/image" Target="../media/image14.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audio" Target="../media/audio30.wav"/><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8.xml"/><Relationship Id="rId1" Type="http://schemas.openxmlformats.org/officeDocument/2006/relationships/audio" Target="../media/audio31.wav"/><Relationship Id="rId5" Type="http://schemas.openxmlformats.org/officeDocument/2006/relationships/image" Target="../media/image13.png"/><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8.xml"/><Relationship Id="rId1" Type="http://schemas.openxmlformats.org/officeDocument/2006/relationships/audio" Target="../media/audio32.wav"/><Relationship Id="rId6" Type="http://schemas.openxmlformats.org/officeDocument/2006/relationships/image" Target="../media/image13.png"/><Relationship Id="rId5" Type="http://schemas.openxmlformats.org/officeDocument/2006/relationships/image" Target="../media/image16.png"/><Relationship Id="rId4" Type="http://schemas.openxmlformats.org/officeDocument/2006/relationships/hyperlink" Target="http://www.sxc.hu/home"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audio" Target="../media/audio4.wav"/><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audio" Target="../media/audio5.wav"/><Relationship Id="rId5" Type="http://schemas.openxmlformats.org/officeDocument/2006/relationships/image" Target="../media/image3.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audio" Target="../media/audio6.wav"/><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2600" y="0"/>
            <a:ext cx="6858000" cy="1894362"/>
          </a:xfrm>
        </p:spPr>
        <p:txBody>
          <a:bodyPr>
            <a:normAutofit/>
          </a:bodyPr>
          <a:lstStyle/>
          <a:p>
            <a:r>
              <a:rPr lang="en-US" sz="3200" cap="none" dirty="0"/>
              <a:t>Research on Challenging Behavior in Young Children: What Teachers Should Know</a:t>
            </a:r>
          </a:p>
        </p:txBody>
      </p:sp>
      <p:sp>
        <p:nvSpPr>
          <p:cNvPr id="3" name="Subtitle 2"/>
          <p:cNvSpPr>
            <a:spLocks noGrp="1"/>
          </p:cNvSpPr>
          <p:nvPr>
            <p:ph type="subTitle" idx="1"/>
          </p:nvPr>
        </p:nvSpPr>
        <p:spPr/>
        <p:txBody>
          <a:bodyPr/>
          <a:lstStyle/>
          <a:p>
            <a:r>
              <a:rPr lang="en-US" dirty="0"/>
              <a:t>Vanessa Shrontz</a:t>
            </a:r>
          </a:p>
          <a:p>
            <a:r>
              <a:rPr lang="en-US" dirty="0"/>
              <a:t>University of Pittsburgh</a:t>
            </a:r>
          </a:p>
          <a:p>
            <a:r>
              <a:rPr lang="en-US" dirty="0"/>
              <a:t>April 2010</a:t>
            </a:r>
          </a:p>
        </p:txBody>
      </p:sp>
      <p:pic>
        <p:nvPicPr>
          <p:cNvPr id="1027" name="Picture 3"/>
          <p:cNvPicPr>
            <a:picLocks noChangeAspect="1" noChangeArrowheads="1"/>
          </p:cNvPicPr>
          <p:nvPr/>
        </p:nvPicPr>
        <p:blipFill>
          <a:blip r:embed="rId4" cstate="print"/>
          <a:srcRect/>
          <a:stretch>
            <a:fillRect/>
          </a:stretch>
        </p:blipFill>
        <p:spPr bwMode="auto">
          <a:xfrm>
            <a:off x="5486400" y="2057400"/>
            <a:ext cx="3048000" cy="4064000"/>
          </a:xfrm>
          <a:prstGeom prst="rect">
            <a:avLst/>
          </a:prstGeom>
          <a:noFill/>
          <a:ln w="9525">
            <a:noFill/>
            <a:miter lim="800000"/>
            <a:headEnd/>
            <a:tailEnd/>
          </a:ln>
        </p:spPr>
      </p:pic>
      <p:sp>
        <p:nvSpPr>
          <p:cNvPr id="5" name="TextBox 4"/>
          <p:cNvSpPr txBox="1"/>
          <p:nvPr/>
        </p:nvSpPr>
        <p:spPr>
          <a:xfrm>
            <a:off x="5410200" y="6096000"/>
            <a:ext cx="3048000" cy="246221"/>
          </a:xfrm>
          <a:prstGeom prst="rect">
            <a:avLst/>
          </a:prstGeom>
          <a:noFill/>
        </p:spPr>
        <p:txBody>
          <a:bodyPr wrap="square" rtlCol="0">
            <a:spAutoFit/>
          </a:bodyPr>
          <a:lstStyle/>
          <a:p>
            <a:r>
              <a:rPr lang="en-US" sz="1000" dirty="0"/>
              <a:t>Permission granted </a:t>
            </a:r>
          </a:p>
        </p:txBody>
      </p:sp>
      <p:pic>
        <p:nvPicPr>
          <p:cNvPr id="6" name="~PP692.WAV">
            <a:hlinkClick r:id="" action="ppaction://media"/>
          </p:cNvPr>
          <p:cNvPicPr>
            <a:picLocks noRot="1" noChangeAspect="1"/>
          </p:cNvPicPr>
          <p:nvPr>
            <a:wavAudioFile r:embed="rId1" name="~PP692.WAV"/>
          </p:nvPr>
        </p:nvPicPr>
        <p:blipFill>
          <a:blip r:embed="rId5" cstate="print"/>
          <a:stretch>
            <a:fillRect/>
          </a:stretch>
        </p:blipFill>
        <p:spPr>
          <a:xfrm>
            <a:off x="8702675" y="641667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a:t>
            </a:r>
          </a:p>
        </p:txBody>
      </p:sp>
      <p:sp>
        <p:nvSpPr>
          <p:cNvPr id="3" name="Content Placeholder 2"/>
          <p:cNvSpPr>
            <a:spLocks noGrp="1"/>
          </p:cNvSpPr>
          <p:nvPr>
            <p:ph sz="quarter" idx="1"/>
          </p:nvPr>
        </p:nvSpPr>
        <p:spPr/>
        <p:txBody>
          <a:bodyPr/>
          <a:lstStyle/>
          <a:p>
            <a:r>
              <a:rPr lang="en-US" dirty="0"/>
              <a:t>Approximately 3-15% of young children over the age of 3 display challenging behavior </a:t>
            </a:r>
            <a:r>
              <a:rPr lang="en-US" sz="2000" dirty="0"/>
              <a:t>(Kaiser &amp; </a:t>
            </a:r>
            <a:r>
              <a:rPr lang="en-US" sz="2000" dirty="0" err="1"/>
              <a:t>Rasminsky</a:t>
            </a:r>
            <a:r>
              <a:rPr lang="en-US" sz="2000" dirty="0"/>
              <a:t>, 2007)</a:t>
            </a:r>
            <a:endParaRPr lang="en-US" dirty="0"/>
          </a:p>
          <a:p>
            <a:r>
              <a:rPr lang="en-US" dirty="0"/>
              <a:t>Unidentified and untreated challenging behavior has negative and long-lasting impacts on children’s futures </a:t>
            </a:r>
            <a:r>
              <a:rPr lang="en-US" sz="2000" dirty="0"/>
              <a:t>(Dunlap et al., 2003)</a:t>
            </a:r>
            <a:endParaRPr lang="en-US" dirty="0"/>
          </a:p>
          <a:p>
            <a:r>
              <a:rPr lang="en-US" dirty="0"/>
              <a:t>Quality care and good interactions can reduce challenging behavior </a:t>
            </a:r>
            <a:r>
              <a:rPr lang="en-US" sz="2000" dirty="0"/>
              <a:t>(Dunlap et al., 2003)</a:t>
            </a:r>
          </a:p>
          <a:p>
            <a:endParaRPr lang="en-US" dirty="0"/>
          </a:p>
          <a:p>
            <a:endParaRPr lang="en-US" dirty="0"/>
          </a:p>
        </p:txBody>
      </p:sp>
      <p:sp>
        <p:nvSpPr>
          <p:cNvPr id="4" name="Slide Number Placeholder 3"/>
          <p:cNvSpPr>
            <a:spLocks noGrp="1"/>
          </p:cNvSpPr>
          <p:nvPr>
            <p:ph type="sldNum" sz="quarter" idx="15"/>
          </p:nvPr>
        </p:nvSpPr>
        <p:spPr/>
        <p:txBody>
          <a:bodyPr/>
          <a:lstStyle/>
          <a:p>
            <a:fld id="{DAB7AE14-8493-4B07-8064-AEFDEFD14D66}" type="slidenum">
              <a:rPr lang="en-US" smtClean="0"/>
              <a:pPr/>
              <a:t>10</a:t>
            </a:fld>
            <a:endParaRPr lang="en-US"/>
          </a:p>
        </p:txBody>
      </p:sp>
      <p:pic>
        <p:nvPicPr>
          <p:cNvPr id="6" name="~PP2792.WAV">
            <a:hlinkClick r:id="" action="ppaction://media"/>
          </p:cNvPr>
          <p:cNvPicPr>
            <a:picLocks noRot="1" noChangeAspect="1"/>
          </p:cNvPicPr>
          <p:nvPr>
            <a:wavAudioFile r:embed="rId1" name="~PP2792.WAV"/>
          </p:nvPr>
        </p:nvPicPr>
        <p:blipFill>
          <a:blip r:embed="rId4" cstate="print"/>
          <a:stretch>
            <a:fillRect/>
          </a:stretch>
        </p:blipFill>
        <p:spPr>
          <a:xfrm>
            <a:off x="8702675" y="641667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Causes: Risk Factors</a:t>
            </a:r>
          </a:p>
        </p:txBody>
      </p:sp>
      <p:sp>
        <p:nvSpPr>
          <p:cNvPr id="3" name="Content Placeholder 2"/>
          <p:cNvSpPr>
            <a:spLocks noGrp="1"/>
          </p:cNvSpPr>
          <p:nvPr>
            <p:ph sz="quarter" idx="1"/>
          </p:nvPr>
        </p:nvSpPr>
        <p:spPr/>
        <p:txBody>
          <a:bodyPr>
            <a:normAutofit/>
          </a:bodyPr>
          <a:lstStyle/>
          <a:p>
            <a:r>
              <a:rPr lang="en-US" dirty="0"/>
              <a:t>Biological</a:t>
            </a:r>
          </a:p>
          <a:p>
            <a:pPr lvl="1"/>
            <a:r>
              <a:rPr lang="en-US" dirty="0"/>
              <a:t>Genes: just because a child inherits a specific trait (</a:t>
            </a:r>
            <a:r>
              <a:rPr lang="en-US" dirty="0" err="1"/>
              <a:t>eg</a:t>
            </a:r>
            <a:r>
              <a:rPr lang="en-US" dirty="0"/>
              <a:t>. aggression) does not mean they will exhibit it</a:t>
            </a:r>
          </a:p>
          <a:p>
            <a:pPr lvl="1"/>
            <a:r>
              <a:rPr lang="en-US" dirty="0"/>
              <a:t>Temperament</a:t>
            </a:r>
          </a:p>
          <a:p>
            <a:pPr lvl="1"/>
            <a:r>
              <a:rPr lang="en-US" dirty="0"/>
              <a:t>Many behaviors associated with ADHD are also considered challenging behaviors</a:t>
            </a:r>
          </a:p>
          <a:p>
            <a:pPr lvl="1"/>
            <a:r>
              <a:rPr lang="en-US" dirty="0"/>
              <a:t>Prenatal care: alcohol or substance exposure</a:t>
            </a:r>
          </a:p>
          <a:p>
            <a:pPr lvl="1">
              <a:buNone/>
            </a:pPr>
            <a:r>
              <a:rPr lang="en-US" sz="2000" dirty="0"/>
              <a:t>(Kaiser &amp; </a:t>
            </a:r>
            <a:r>
              <a:rPr lang="en-US" sz="2000" dirty="0" err="1"/>
              <a:t>Rasminsky</a:t>
            </a:r>
            <a:r>
              <a:rPr lang="en-US" sz="2000" dirty="0"/>
              <a:t>, 2007)</a:t>
            </a:r>
          </a:p>
          <a:p>
            <a:pPr lvl="1">
              <a:buNone/>
            </a:pPr>
            <a:endParaRPr lang="en-US" dirty="0"/>
          </a:p>
          <a:p>
            <a:pPr lvl="1"/>
            <a:endParaRPr lang="en-US" sz="2000" dirty="0"/>
          </a:p>
        </p:txBody>
      </p:sp>
      <p:sp>
        <p:nvSpPr>
          <p:cNvPr id="4" name="Slide Number Placeholder 3"/>
          <p:cNvSpPr>
            <a:spLocks noGrp="1"/>
          </p:cNvSpPr>
          <p:nvPr>
            <p:ph type="sldNum" sz="quarter" idx="15"/>
          </p:nvPr>
        </p:nvSpPr>
        <p:spPr/>
        <p:txBody>
          <a:bodyPr/>
          <a:lstStyle/>
          <a:p>
            <a:fld id="{DAB7AE14-8493-4B07-8064-AEFDEFD14D66}" type="slidenum">
              <a:rPr lang="en-US" smtClean="0"/>
              <a:pPr/>
              <a:t>11</a:t>
            </a:fld>
            <a:endParaRPr lang="en-US"/>
          </a:p>
        </p:txBody>
      </p:sp>
      <p:pic>
        <p:nvPicPr>
          <p:cNvPr id="6" name="~PP3468.WAV">
            <a:hlinkClick r:id="" action="ppaction://media"/>
          </p:cNvPr>
          <p:cNvPicPr>
            <a:picLocks noRot="1" noChangeAspect="1"/>
          </p:cNvPicPr>
          <p:nvPr>
            <a:wavAudioFile r:embed="rId1" name="~PP3468.WAV"/>
          </p:nvPr>
        </p:nvPicPr>
        <p:blipFill>
          <a:blip r:embed="rId4" cstate="print"/>
          <a:stretch>
            <a:fillRect/>
          </a:stretch>
        </p:blipFill>
        <p:spPr>
          <a:xfrm>
            <a:off x="8702675" y="641667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Causes: Risk Factors</a:t>
            </a:r>
          </a:p>
        </p:txBody>
      </p:sp>
      <p:sp>
        <p:nvSpPr>
          <p:cNvPr id="3" name="Content Placeholder 2"/>
          <p:cNvSpPr>
            <a:spLocks noGrp="1"/>
          </p:cNvSpPr>
          <p:nvPr>
            <p:ph sz="quarter" idx="1"/>
          </p:nvPr>
        </p:nvSpPr>
        <p:spPr/>
        <p:txBody>
          <a:bodyPr/>
          <a:lstStyle/>
          <a:p>
            <a:r>
              <a:rPr lang="en-US" dirty="0"/>
              <a:t>Environmental</a:t>
            </a:r>
          </a:p>
          <a:p>
            <a:pPr lvl="1"/>
            <a:r>
              <a:rPr lang="en-US" dirty="0"/>
              <a:t>Family factors </a:t>
            </a:r>
          </a:p>
          <a:p>
            <a:pPr lvl="1"/>
            <a:r>
              <a:rPr lang="en-US" dirty="0"/>
              <a:t>Parenting styles</a:t>
            </a:r>
          </a:p>
          <a:p>
            <a:pPr lvl="1"/>
            <a:r>
              <a:rPr lang="en-US" dirty="0"/>
              <a:t>Poverty</a:t>
            </a:r>
          </a:p>
          <a:p>
            <a:pPr lvl="1"/>
            <a:r>
              <a:rPr lang="en-US" dirty="0"/>
              <a:t>Exposure to violence</a:t>
            </a:r>
          </a:p>
          <a:p>
            <a:pPr lvl="1">
              <a:buNone/>
            </a:pPr>
            <a:r>
              <a:rPr lang="en-US" sz="2000" dirty="0"/>
              <a:t>(Kaiser &amp; </a:t>
            </a:r>
            <a:r>
              <a:rPr lang="en-US" sz="2000" dirty="0" err="1"/>
              <a:t>Rasminsky</a:t>
            </a:r>
            <a:r>
              <a:rPr lang="en-US" sz="2000" dirty="0"/>
              <a:t>, 2007)</a:t>
            </a:r>
          </a:p>
          <a:p>
            <a:endParaRPr lang="en-US" dirty="0"/>
          </a:p>
        </p:txBody>
      </p:sp>
      <p:sp>
        <p:nvSpPr>
          <p:cNvPr id="4" name="Slide Number Placeholder 3"/>
          <p:cNvSpPr>
            <a:spLocks noGrp="1"/>
          </p:cNvSpPr>
          <p:nvPr>
            <p:ph type="sldNum" sz="quarter" idx="15"/>
          </p:nvPr>
        </p:nvSpPr>
        <p:spPr/>
        <p:txBody>
          <a:bodyPr/>
          <a:lstStyle/>
          <a:p>
            <a:fld id="{DAB7AE14-8493-4B07-8064-AEFDEFD14D66}" type="slidenum">
              <a:rPr lang="en-US" smtClean="0"/>
              <a:pPr/>
              <a:t>12</a:t>
            </a:fld>
            <a:endParaRPr lang="en-US"/>
          </a:p>
        </p:txBody>
      </p:sp>
      <p:pic>
        <p:nvPicPr>
          <p:cNvPr id="6" name="~PP1531.WAV">
            <a:hlinkClick r:id="" action="ppaction://media"/>
          </p:cNvPr>
          <p:cNvPicPr>
            <a:picLocks noRot="1" noChangeAspect="1"/>
          </p:cNvPicPr>
          <p:nvPr>
            <a:wavAudioFile r:embed="rId1" name="~PP1531.WAV"/>
          </p:nvPr>
        </p:nvPicPr>
        <p:blipFill>
          <a:blip r:embed="rId4" cstate="print"/>
          <a:stretch>
            <a:fillRect/>
          </a:stretch>
        </p:blipFill>
        <p:spPr>
          <a:xfrm>
            <a:off x="8702675" y="641667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Places/Settings/Situations</a:t>
            </a:r>
          </a:p>
        </p:txBody>
      </p:sp>
      <p:sp>
        <p:nvSpPr>
          <p:cNvPr id="5" name="Content Placeholder 4"/>
          <p:cNvSpPr>
            <a:spLocks noGrp="1"/>
          </p:cNvSpPr>
          <p:nvPr>
            <p:ph sz="quarter" idx="1"/>
          </p:nvPr>
        </p:nvSpPr>
        <p:spPr>
          <a:xfrm>
            <a:off x="457200" y="1600200"/>
            <a:ext cx="7467600" cy="3581400"/>
          </a:xfrm>
        </p:spPr>
        <p:txBody>
          <a:bodyPr/>
          <a:lstStyle/>
          <a:p>
            <a:r>
              <a:rPr lang="en-US" dirty="0"/>
              <a:t>Practices are designed for young children ages 3-5  years old</a:t>
            </a:r>
          </a:p>
          <a:p>
            <a:r>
              <a:rPr lang="en-US" dirty="0"/>
              <a:t>Strategies are for a school or early childhood center setting</a:t>
            </a:r>
          </a:p>
          <a:p>
            <a:r>
              <a:rPr lang="en-US" dirty="0"/>
              <a:t>Techniques are intended for young children with challenging behaviors </a:t>
            </a:r>
          </a:p>
        </p:txBody>
      </p:sp>
      <p:sp>
        <p:nvSpPr>
          <p:cNvPr id="4" name="Slide Number Placeholder 3"/>
          <p:cNvSpPr>
            <a:spLocks noGrp="1"/>
          </p:cNvSpPr>
          <p:nvPr>
            <p:ph type="sldNum" sz="quarter" idx="15"/>
          </p:nvPr>
        </p:nvSpPr>
        <p:spPr/>
        <p:txBody>
          <a:bodyPr/>
          <a:lstStyle/>
          <a:p>
            <a:fld id="{DAB7AE14-8493-4B07-8064-AEFDEFD14D66}" type="slidenum">
              <a:rPr lang="en-US" smtClean="0"/>
              <a:pPr/>
              <a:t>13</a:t>
            </a:fld>
            <a:endParaRPr lang="en-US"/>
          </a:p>
        </p:txBody>
      </p:sp>
      <p:pic>
        <p:nvPicPr>
          <p:cNvPr id="7" name="~PP2462.WAV">
            <a:hlinkClick r:id="" action="ppaction://media"/>
          </p:cNvPr>
          <p:cNvPicPr>
            <a:picLocks noRot="1" noChangeAspect="1"/>
          </p:cNvPicPr>
          <p:nvPr>
            <a:wavAudioFile r:embed="rId1" name="~PP2462.WAV"/>
          </p:nvPr>
        </p:nvPicPr>
        <p:blipFill>
          <a:blip r:embed="rId4" cstate="print"/>
          <a:stretch>
            <a:fillRect/>
          </a:stretch>
        </p:blipFill>
        <p:spPr>
          <a:xfrm>
            <a:off x="8702675" y="641667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2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Teaching Pyramid</a:t>
            </a:r>
          </a:p>
        </p:txBody>
      </p:sp>
      <p:sp>
        <p:nvSpPr>
          <p:cNvPr id="5" name="Slide Number Placeholder 4"/>
          <p:cNvSpPr>
            <a:spLocks noGrp="1"/>
          </p:cNvSpPr>
          <p:nvPr>
            <p:ph type="sldNum" sz="quarter" idx="15"/>
          </p:nvPr>
        </p:nvSpPr>
        <p:spPr/>
        <p:txBody>
          <a:bodyPr/>
          <a:lstStyle/>
          <a:p>
            <a:fld id="{DAB7AE14-8493-4B07-8064-AEFDEFD14D66}" type="slidenum">
              <a:rPr lang="en-US" smtClean="0"/>
              <a:pPr/>
              <a:t>14</a:t>
            </a:fld>
            <a:endParaRPr lang="en-US"/>
          </a:p>
        </p:txBody>
      </p:sp>
      <p:graphicFrame>
        <p:nvGraphicFramePr>
          <p:cNvPr id="13" name="Content Placeholder 7"/>
          <p:cNvGraphicFramePr>
            <a:graphicFrameLocks noGrp="1"/>
          </p:cNvGraphicFramePr>
          <p:nvPr>
            <p:ph sz="quarter" idx="1"/>
          </p:nvPr>
        </p:nvGraphicFramePr>
        <p:xfrm>
          <a:off x="381000" y="1371600"/>
          <a:ext cx="7543800" cy="48768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6" name="TextBox 15"/>
          <p:cNvSpPr txBox="1"/>
          <p:nvPr/>
        </p:nvSpPr>
        <p:spPr>
          <a:xfrm>
            <a:off x="381000" y="6290102"/>
            <a:ext cx="6324600" cy="415498"/>
          </a:xfrm>
          <a:prstGeom prst="rect">
            <a:avLst/>
          </a:prstGeom>
          <a:noFill/>
        </p:spPr>
        <p:txBody>
          <a:bodyPr wrap="square" rtlCol="0">
            <a:spAutoFit/>
          </a:bodyPr>
          <a:lstStyle/>
          <a:p>
            <a:r>
              <a:rPr lang="en-US" sz="2000" dirty="0"/>
              <a:t>(Based on Fox et al., 2003)</a:t>
            </a:r>
          </a:p>
        </p:txBody>
      </p:sp>
      <p:pic>
        <p:nvPicPr>
          <p:cNvPr id="10" name="~PP2821.WAV">
            <a:hlinkClick r:id="" action="ppaction://media"/>
          </p:cNvPr>
          <p:cNvPicPr>
            <a:picLocks noRot="1" noChangeAspect="1"/>
          </p:cNvPicPr>
          <p:nvPr>
            <a:wavAudioFile r:embed="rId1" name="~PP2821.WAV"/>
          </p:nvPr>
        </p:nvPicPr>
        <p:blipFill>
          <a:blip r:embed="rId9" cstate="print"/>
          <a:stretch>
            <a:fillRect/>
          </a:stretch>
        </p:blipFill>
        <p:spPr>
          <a:xfrm>
            <a:off x="8702675" y="641667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600" dirty="0"/>
              <a:t>Case Study</a:t>
            </a:r>
          </a:p>
        </p:txBody>
      </p:sp>
      <p:sp>
        <p:nvSpPr>
          <p:cNvPr id="4" name="Text Placeholder 3"/>
          <p:cNvSpPr>
            <a:spLocks noGrp="1"/>
          </p:cNvSpPr>
          <p:nvPr>
            <p:ph type="body" idx="2"/>
          </p:nvPr>
        </p:nvSpPr>
        <p:spPr/>
        <p:txBody>
          <a:bodyPr/>
          <a:lstStyle/>
          <a:p>
            <a:endParaRPr lang="en-US" dirty="0"/>
          </a:p>
        </p:txBody>
      </p:sp>
      <p:sp>
        <p:nvSpPr>
          <p:cNvPr id="8" name="Content Placeholder 7"/>
          <p:cNvSpPr>
            <a:spLocks noGrp="1"/>
          </p:cNvSpPr>
          <p:nvPr>
            <p:ph sz="quarter" idx="1"/>
          </p:nvPr>
        </p:nvSpPr>
        <p:spPr/>
        <p:txBody>
          <a:bodyPr>
            <a:normAutofit/>
          </a:bodyPr>
          <a:lstStyle/>
          <a:p>
            <a:r>
              <a:rPr lang="en-US" sz="2800" dirty="0"/>
              <a:t>Miranda is a 4 year-old girl </a:t>
            </a:r>
          </a:p>
          <a:p>
            <a:r>
              <a:rPr lang="en-US" sz="2800" dirty="0"/>
              <a:t>Aggressive, disruptive, and constantly on the move</a:t>
            </a:r>
          </a:p>
          <a:p>
            <a:pPr lvl="1"/>
            <a:r>
              <a:rPr lang="en-US" sz="2400" dirty="0"/>
              <a:t>hits, bits, and kicks her classmates and teachers</a:t>
            </a:r>
          </a:p>
          <a:p>
            <a:pPr lvl="1"/>
            <a:r>
              <a:rPr lang="en-US" sz="2400" dirty="0"/>
              <a:t>severe tantrums</a:t>
            </a:r>
          </a:p>
          <a:p>
            <a:pPr lvl="1"/>
            <a:r>
              <a:rPr lang="en-US" sz="2400" dirty="0"/>
              <a:t>structured activities: yells, leaves areas,  and makes herself the center of attention</a:t>
            </a:r>
          </a:p>
          <a:p>
            <a:pPr lvl="1"/>
            <a:r>
              <a:rPr lang="en-US" sz="2400" dirty="0"/>
              <a:t>destroys toys and other children's work</a:t>
            </a:r>
          </a:p>
          <a:p>
            <a:r>
              <a:rPr lang="en-US" sz="2800" dirty="0"/>
              <a:t>Similar behaviors at home </a:t>
            </a:r>
          </a:p>
          <a:p>
            <a:r>
              <a:rPr lang="en-US" sz="2800" dirty="0"/>
              <a:t>Parents and teachers at a loss of what to do with her. </a:t>
            </a:r>
          </a:p>
          <a:p>
            <a:endParaRPr lang="en-US" sz="2700" dirty="0"/>
          </a:p>
        </p:txBody>
      </p:sp>
      <p:pic>
        <p:nvPicPr>
          <p:cNvPr id="9" name="Picture 2"/>
          <p:cNvPicPr>
            <a:picLocks noGrp="1" noChangeAspect="1" noChangeArrowheads="1"/>
          </p:cNvPicPr>
          <p:nvPr>
            <p:ph sz="quarter" idx="1"/>
          </p:nvPr>
        </p:nvPicPr>
        <p:blipFill>
          <a:blip r:embed="rId4" cstate="print"/>
          <a:stretch>
            <a:fillRect/>
          </a:stretch>
        </p:blipFill>
        <p:spPr bwMode="auto">
          <a:xfrm>
            <a:off x="6324601" y="2511552"/>
            <a:ext cx="2348219" cy="3127248"/>
          </a:xfrm>
          <a:prstGeom prst="rect">
            <a:avLst/>
          </a:prstGeom>
          <a:noFill/>
          <a:ln w="9525">
            <a:noFill/>
            <a:miter lim="800000"/>
            <a:headEnd/>
            <a:tailEnd/>
          </a:ln>
        </p:spPr>
      </p:pic>
      <p:sp>
        <p:nvSpPr>
          <p:cNvPr id="6" name="Slide Number Placeholder 5"/>
          <p:cNvSpPr>
            <a:spLocks noGrp="1"/>
          </p:cNvSpPr>
          <p:nvPr>
            <p:ph type="sldNum" sz="quarter" idx="15"/>
          </p:nvPr>
        </p:nvSpPr>
        <p:spPr/>
        <p:txBody>
          <a:bodyPr/>
          <a:lstStyle/>
          <a:p>
            <a:fld id="{DAB7AE14-8493-4B07-8064-AEFDEFD14D66}" type="slidenum">
              <a:rPr lang="en-US" smtClean="0"/>
              <a:pPr/>
              <a:t>15</a:t>
            </a:fld>
            <a:endParaRPr lang="en-US"/>
          </a:p>
        </p:txBody>
      </p:sp>
      <p:sp>
        <p:nvSpPr>
          <p:cNvPr id="10" name="TextBox 9"/>
          <p:cNvSpPr txBox="1"/>
          <p:nvPr/>
        </p:nvSpPr>
        <p:spPr>
          <a:xfrm>
            <a:off x="6324600" y="5697379"/>
            <a:ext cx="3048000" cy="246221"/>
          </a:xfrm>
          <a:prstGeom prst="rect">
            <a:avLst/>
          </a:prstGeom>
          <a:noFill/>
        </p:spPr>
        <p:txBody>
          <a:bodyPr wrap="square" rtlCol="0">
            <a:spAutoFit/>
          </a:bodyPr>
          <a:lstStyle/>
          <a:p>
            <a:r>
              <a:rPr lang="en-US" sz="1000" dirty="0"/>
              <a:t>Permission granted </a:t>
            </a:r>
          </a:p>
        </p:txBody>
      </p:sp>
      <p:pic>
        <p:nvPicPr>
          <p:cNvPr id="13" name="~PP255.WAV">
            <a:hlinkClick r:id="" action="ppaction://media"/>
          </p:cNvPr>
          <p:cNvPicPr>
            <a:picLocks noRot="1" noChangeAspect="1"/>
          </p:cNvPicPr>
          <p:nvPr>
            <a:wavAudioFile r:embed="rId1" name="~PP255.WAV"/>
          </p:nvPr>
        </p:nvPicPr>
        <p:blipFill>
          <a:blip r:embed="rId5" cstate="print"/>
          <a:stretch>
            <a:fillRect/>
          </a:stretch>
        </p:blipFill>
        <p:spPr>
          <a:xfrm>
            <a:off x="8702675" y="641667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Qualities of Effective Interventions</a:t>
            </a:r>
          </a:p>
        </p:txBody>
      </p:sp>
      <p:sp>
        <p:nvSpPr>
          <p:cNvPr id="3" name="Content Placeholder 2"/>
          <p:cNvSpPr>
            <a:spLocks noGrp="1"/>
          </p:cNvSpPr>
          <p:nvPr>
            <p:ph sz="quarter" idx="1"/>
          </p:nvPr>
        </p:nvSpPr>
        <p:spPr/>
        <p:txBody>
          <a:bodyPr/>
          <a:lstStyle/>
          <a:p>
            <a:r>
              <a:rPr lang="en-US" dirty="0"/>
              <a:t>Developed from FBAs</a:t>
            </a:r>
          </a:p>
          <a:p>
            <a:pPr lvl="1"/>
            <a:r>
              <a:rPr lang="en-US" dirty="0"/>
              <a:t>Looks at antecedent and consequence of behavior</a:t>
            </a:r>
          </a:p>
          <a:p>
            <a:pPr lvl="1"/>
            <a:r>
              <a:rPr lang="en-US" dirty="0"/>
              <a:t>Identifies link between the child’s challenging behavior and environment</a:t>
            </a:r>
          </a:p>
          <a:p>
            <a:r>
              <a:rPr lang="en-US" dirty="0"/>
              <a:t>Intervention will address function of behavior</a:t>
            </a:r>
          </a:p>
          <a:p>
            <a:pPr>
              <a:buNone/>
            </a:pPr>
            <a:r>
              <a:rPr lang="en-US" sz="2000" dirty="0"/>
              <a:t>(Dunlap et al., 2006)</a:t>
            </a:r>
          </a:p>
          <a:p>
            <a:pPr lvl="1"/>
            <a:endParaRPr lang="en-US" dirty="0"/>
          </a:p>
          <a:p>
            <a:pPr lvl="1"/>
            <a:endParaRPr lang="en-US" dirty="0"/>
          </a:p>
        </p:txBody>
      </p:sp>
      <p:pic>
        <p:nvPicPr>
          <p:cNvPr id="7" name="Picture 2"/>
          <p:cNvPicPr>
            <a:picLocks noChangeAspect="1" noChangeArrowheads="1"/>
          </p:cNvPicPr>
          <p:nvPr/>
        </p:nvPicPr>
        <p:blipFill>
          <a:blip r:embed="rId4" cstate="print"/>
          <a:srcRect/>
          <a:stretch>
            <a:fillRect/>
          </a:stretch>
        </p:blipFill>
        <p:spPr bwMode="auto">
          <a:xfrm>
            <a:off x="3810000" y="4191000"/>
            <a:ext cx="2971800" cy="2218944"/>
          </a:xfrm>
          <a:prstGeom prst="rect">
            <a:avLst/>
          </a:prstGeom>
          <a:noFill/>
          <a:ln w="9525">
            <a:noFill/>
            <a:miter lim="800000"/>
            <a:headEnd/>
            <a:tailEnd/>
          </a:ln>
        </p:spPr>
      </p:pic>
      <p:sp>
        <p:nvSpPr>
          <p:cNvPr id="5" name="Slide Number Placeholder 4"/>
          <p:cNvSpPr>
            <a:spLocks noGrp="1"/>
          </p:cNvSpPr>
          <p:nvPr>
            <p:ph type="sldNum" sz="quarter" idx="15"/>
          </p:nvPr>
        </p:nvSpPr>
        <p:spPr/>
        <p:txBody>
          <a:bodyPr/>
          <a:lstStyle/>
          <a:p>
            <a:fld id="{DAB7AE14-8493-4B07-8064-AEFDEFD14D66}" type="slidenum">
              <a:rPr lang="en-US" smtClean="0"/>
              <a:pPr/>
              <a:t>16</a:t>
            </a:fld>
            <a:endParaRPr lang="en-US"/>
          </a:p>
        </p:txBody>
      </p:sp>
      <p:sp>
        <p:nvSpPr>
          <p:cNvPr id="8" name="TextBox 7"/>
          <p:cNvSpPr txBox="1"/>
          <p:nvPr/>
        </p:nvSpPr>
        <p:spPr>
          <a:xfrm>
            <a:off x="3581400" y="6400800"/>
            <a:ext cx="3048000" cy="246221"/>
          </a:xfrm>
          <a:prstGeom prst="rect">
            <a:avLst/>
          </a:prstGeom>
          <a:noFill/>
        </p:spPr>
        <p:txBody>
          <a:bodyPr wrap="square" rtlCol="0">
            <a:spAutoFit/>
          </a:bodyPr>
          <a:lstStyle/>
          <a:p>
            <a:r>
              <a:rPr lang="en-US" sz="1000" dirty="0"/>
              <a:t>Permission granted </a:t>
            </a:r>
          </a:p>
        </p:txBody>
      </p:sp>
      <p:pic>
        <p:nvPicPr>
          <p:cNvPr id="9" name="~PP1451.WAV">
            <a:hlinkClick r:id="" action="ppaction://media"/>
          </p:cNvPr>
          <p:cNvPicPr>
            <a:picLocks noRot="1" noChangeAspect="1"/>
          </p:cNvPicPr>
          <p:nvPr>
            <a:wavAudioFile r:embed="rId1" name="~PP1451.WAV"/>
          </p:nvPr>
        </p:nvPicPr>
        <p:blipFill>
          <a:blip r:embed="rId5" cstate="print"/>
          <a:stretch>
            <a:fillRect/>
          </a:stretch>
        </p:blipFill>
        <p:spPr>
          <a:xfrm>
            <a:off x="8702675" y="641667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34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Qualities of Effective Interventions</a:t>
            </a:r>
          </a:p>
        </p:txBody>
      </p:sp>
      <p:sp>
        <p:nvSpPr>
          <p:cNvPr id="3" name="Content Placeholder 2"/>
          <p:cNvSpPr>
            <a:spLocks noGrp="1"/>
          </p:cNvSpPr>
          <p:nvPr>
            <p:ph sz="quarter" idx="1"/>
          </p:nvPr>
        </p:nvSpPr>
        <p:spPr/>
        <p:txBody>
          <a:bodyPr>
            <a:normAutofit/>
          </a:bodyPr>
          <a:lstStyle/>
          <a:p>
            <a:pPr marL="274320" lvl="1">
              <a:spcBef>
                <a:spcPts val="600"/>
              </a:spcBef>
              <a:buSzPct val="70000"/>
              <a:buFont typeface="Wingdings"/>
              <a:buChar char=""/>
            </a:pPr>
            <a:r>
              <a:rPr lang="en-US" sz="2800" dirty="0"/>
              <a:t>Many children with challenging behavior have delayed social and language skills</a:t>
            </a:r>
          </a:p>
          <a:p>
            <a:r>
              <a:rPr lang="en-US" dirty="0"/>
              <a:t>Teaching procedures</a:t>
            </a:r>
          </a:p>
          <a:p>
            <a:pPr lvl="1"/>
            <a:r>
              <a:rPr lang="en-US" dirty="0"/>
              <a:t>Replacement skills</a:t>
            </a:r>
          </a:p>
          <a:p>
            <a:pPr lvl="2"/>
            <a:r>
              <a:rPr lang="en-US" dirty="0"/>
              <a:t>Reduce reoccurrence of challenging behavior</a:t>
            </a:r>
          </a:p>
          <a:p>
            <a:pPr lvl="1"/>
            <a:r>
              <a:rPr lang="en-US" dirty="0"/>
              <a:t>Self-management skills</a:t>
            </a:r>
          </a:p>
          <a:p>
            <a:pPr lvl="2"/>
            <a:r>
              <a:rPr lang="en-US" dirty="0"/>
              <a:t>Increase appropriate behavior</a:t>
            </a:r>
          </a:p>
          <a:p>
            <a:pPr lvl="1"/>
            <a:r>
              <a:rPr lang="en-US" dirty="0"/>
              <a:t>Peer-related social skills</a:t>
            </a:r>
          </a:p>
          <a:p>
            <a:pPr>
              <a:buNone/>
            </a:pPr>
            <a:r>
              <a:rPr lang="en-US" sz="2000" dirty="0"/>
              <a:t>(Dunlap et al., 2006)</a:t>
            </a:r>
          </a:p>
          <a:p>
            <a:pPr>
              <a:buNone/>
            </a:pPr>
            <a:endParaRPr lang="en-US" dirty="0"/>
          </a:p>
        </p:txBody>
      </p:sp>
      <p:sp>
        <p:nvSpPr>
          <p:cNvPr id="4" name="Slide Number Placeholder 3"/>
          <p:cNvSpPr>
            <a:spLocks noGrp="1"/>
          </p:cNvSpPr>
          <p:nvPr>
            <p:ph type="sldNum" sz="quarter" idx="15"/>
          </p:nvPr>
        </p:nvSpPr>
        <p:spPr/>
        <p:txBody>
          <a:bodyPr/>
          <a:lstStyle/>
          <a:p>
            <a:fld id="{DAB7AE14-8493-4B07-8064-AEFDEFD14D66}" type="slidenum">
              <a:rPr lang="en-US" smtClean="0"/>
              <a:pPr/>
              <a:t>17</a:t>
            </a:fld>
            <a:endParaRPr lang="en-US"/>
          </a:p>
        </p:txBody>
      </p:sp>
      <p:pic>
        <p:nvPicPr>
          <p:cNvPr id="6" name="~PP1968.WAV">
            <a:hlinkClick r:id="" action="ppaction://media"/>
          </p:cNvPr>
          <p:cNvPicPr>
            <a:picLocks noRot="1" noChangeAspect="1"/>
          </p:cNvPicPr>
          <p:nvPr>
            <a:wavAudioFile r:embed="rId1" name="~PP1968.WAV"/>
          </p:nvPr>
        </p:nvPicPr>
        <p:blipFill>
          <a:blip r:embed="rId4" cstate="print"/>
          <a:stretch>
            <a:fillRect/>
          </a:stretch>
        </p:blipFill>
        <p:spPr>
          <a:xfrm>
            <a:off x="8702675" y="641667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Qualities of Effective Interventions</a:t>
            </a:r>
          </a:p>
        </p:txBody>
      </p:sp>
      <p:sp>
        <p:nvSpPr>
          <p:cNvPr id="3" name="Content Placeholder 2"/>
          <p:cNvSpPr>
            <a:spLocks noGrp="1"/>
          </p:cNvSpPr>
          <p:nvPr>
            <p:ph sz="quarter" idx="1"/>
          </p:nvPr>
        </p:nvSpPr>
        <p:spPr/>
        <p:txBody>
          <a:bodyPr>
            <a:normAutofit/>
          </a:bodyPr>
          <a:lstStyle/>
          <a:p>
            <a:r>
              <a:rPr lang="en-US" dirty="0"/>
              <a:t>Alterations to activities, social and physical environments</a:t>
            </a:r>
          </a:p>
          <a:p>
            <a:pPr lvl="1"/>
            <a:r>
              <a:rPr lang="en-US" dirty="0"/>
              <a:t>Change classroom environment</a:t>
            </a:r>
          </a:p>
          <a:p>
            <a:pPr lvl="2"/>
            <a:r>
              <a:rPr lang="en-US" dirty="0"/>
              <a:t>Rearrange instructions, schedule, classroom layout</a:t>
            </a:r>
          </a:p>
          <a:p>
            <a:pPr lvl="1"/>
            <a:r>
              <a:rPr lang="en-US" dirty="0"/>
              <a:t>Increase the chance appropriate behavior will occur </a:t>
            </a:r>
          </a:p>
          <a:p>
            <a:r>
              <a:rPr lang="en-US" dirty="0"/>
              <a:t>Allow choice in daily schedule</a:t>
            </a:r>
          </a:p>
          <a:p>
            <a:pPr>
              <a:buNone/>
            </a:pPr>
            <a:r>
              <a:rPr lang="en-US" sz="2000" dirty="0"/>
              <a:t>(Dunlap et al., 2006)</a:t>
            </a:r>
          </a:p>
          <a:p>
            <a:pPr>
              <a:buNone/>
            </a:pPr>
            <a:endParaRPr lang="en-US" dirty="0"/>
          </a:p>
        </p:txBody>
      </p:sp>
      <p:pic>
        <p:nvPicPr>
          <p:cNvPr id="2051" name="Picture 3"/>
          <p:cNvPicPr>
            <a:picLocks noChangeAspect="1" noChangeArrowheads="1"/>
          </p:cNvPicPr>
          <p:nvPr/>
        </p:nvPicPr>
        <p:blipFill>
          <a:blip r:embed="rId4" cstate="print"/>
          <a:srcRect/>
          <a:stretch>
            <a:fillRect/>
          </a:stretch>
        </p:blipFill>
        <p:spPr bwMode="auto">
          <a:xfrm>
            <a:off x="3429000" y="4648200"/>
            <a:ext cx="2743200" cy="2048256"/>
          </a:xfrm>
          <a:prstGeom prst="rect">
            <a:avLst/>
          </a:prstGeom>
          <a:noFill/>
          <a:ln w="9525">
            <a:noFill/>
            <a:miter lim="800000"/>
            <a:headEnd/>
            <a:tailEnd/>
          </a:ln>
        </p:spPr>
      </p:pic>
      <p:sp>
        <p:nvSpPr>
          <p:cNvPr id="5" name="Slide Number Placeholder 4"/>
          <p:cNvSpPr>
            <a:spLocks noGrp="1"/>
          </p:cNvSpPr>
          <p:nvPr>
            <p:ph type="sldNum" sz="quarter" idx="15"/>
          </p:nvPr>
        </p:nvSpPr>
        <p:spPr/>
        <p:txBody>
          <a:bodyPr/>
          <a:lstStyle/>
          <a:p>
            <a:fld id="{DAB7AE14-8493-4B07-8064-AEFDEFD14D66}" type="slidenum">
              <a:rPr lang="en-US" smtClean="0"/>
              <a:pPr/>
              <a:t>18</a:t>
            </a:fld>
            <a:endParaRPr lang="en-US"/>
          </a:p>
        </p:txBody>
      </p:sp>
      <p:sp>
        <p:nvSpPr>
          <p:cNvPr id="7" name="TextBox 6"/>
          <p:cNvSpPr txBox="1"/>
          <p:nvPr/>
        </p:nvSpPr>
        <p:spPr>
          <a:xfrm>
            <a:off x="1981200" y="6400800"/>
            <a:ext cx="3048000" cy="246221"/>
          </a:xfrm>
          <a:prstGeom prst="rect">
            <a:avLst/>
          </a:prstGeom>
          <a:noFill/>
        </p:spPr>
        <p:txBody>
          <a:bodyPr wrap="square" rtlCol="0">
            <a:spAutoFit/>
          </a:bodyPr>
          <a:lstStyle/>
          <a:p>
            <a:r>
              <a:rPr lang="en-US" sz="1000" dirty="0"/>
              <a:t>Permission granted </a:t>
            </a:r>
          </a:p>
        </p:txBody>
      </p:sp>
      <p:pic>
        <p:nvPicPr>
          <p:cNvPr id="10" name="~PP762.WAV">
            <a:hlinkClick r:id="" action="ppaction://media"/>
          </p:cNvPr>
          <p:cNvPicPr>
            <a:picLocks noRot="1" noChangeAspect="1"/>
          </p:cNvPicPr>
          <p:nvPr>
            <a:wavAudioFile r:embed="rId1" name="~PP762.WAV"/>
          </p:nvPr>
        </p:nvPicPr>
        <p:blipFill>
          <a:blip r:embed="rId5" cstate="print"/>
          <a:stretch>
            <a:fillRect/>
          </a:stretch>
        </p:blipFill>
        <p:spPr>
          <a:xfrm>
            <a:off x="8702675" y="641667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Qualities of Effective Interventions</a:t>
            </a:r>
          </a:p>
        </p:txBody>
      </p:sp>
      <p:sp>
        <p:nvSpPr>
          <p:cNvPr id="3" name="Content Placeholder 2"/>
          <p:cNvSpPr>
            <a:spLocks noGrp="1"/>
          </p:cNvSpPr>
          <p:nvPr>
            <p:ph sz="quarter" idx="1"/>
          </p:nvPr>
        </p:nvSpPr>
        <p:spPr/>
        <p:txBody>
          <a:bodyPr/>
          <a:lstStyle/>
          <a:p>
            <a:r>
              <a:rPr lang="en-US" dirty="0"/>
              <a:t>Consists of many components</a:t>
            </a:r>
          </a:p>
          <a:p>
            <a:pPr lvl="1"/>
            <a:r>
              <a:rPr lang="en-US" dirty="0"/>
              <a:t>Antecedent interventions</a:t>
            </a:r>
          </a:p>
          <a:p>
            <a:pPr lvl="2"/>
            <a:r>
              <a:rPr lang="en-US" dirty="0"/>
              <a:t>Decrease likelihood of challenging behavior</a:t>
            </a:r>
          </a:p>
          <a:p>
            <a:pPr lvl="2"/>
            <a:r>
              <a:rPr lang="en-US" dirty="0"/>
              <a:t>Increase prosocial behavior</a:t>
            </a:r>
          </a:p>
          <a:p>
            <a:pPr lvl="1"/>
            <a:r>
              <a:rPr lang="en-US" dirty="0"/>
              <a:t>Consequence interventions</a:t>
            </a:r>
          </a:p>
          <a:p>
            <a:pPr lvl="2"/>
            <a:r>
              <a:rPr lang="en-US" dirty="0"/>
              <a:t>Decrease challenging behavior itself</a:t>
            </a:r>
          </a:p>
          <a:p>
            <a:r>
              <a:rPr lang="en-US" dirty="0"/>
              <a:t>Implemented in multiple locations</a:t>
            </a:r>
          </a:p>
          <a:p>
            <a:pPr>
              <a:buNone/>
            </a:pPr>
            <a:r>
              <a:rPr lang="en-US" sz="2000" dirty="0"/>
              <a:t>(Dunlap et al., 2006)</a:t>
            </a:r>
          </a:p>
          <a:p>
            <a:pPr>
              <a:buNone/>
            </a:pPr>
            <a:endParaRPr lang="en-US" dirty="0"/>
          </a:p>
          <a:p>
            <a:endParaRPr lang="en-US" dirty="0"/>
          </a:p>
        </p:txBody>
      </p:sp>
      <p:sp>
        <p:nvSpPr>
          <p:cNvPr id="4" name="Slide Number Placeholder 3"/>
          <p:cNvSpPr>
            <a:spLocks noGrp="1"/>
          </p:cNvSpPr>
          <p:nvPr>
            <p:ph type="sldNum" sz="quarter" idx="15"/>
          </p:nvPr>
        </p:nvSpPr>
        <p:spPr/>
        <p:txBody>
          <a:bodyPr/>
          <a:lstStyle/>
          <a:p>
            <a:fld id="{DAB7AE14-8493-4B07-8064-AEFDEFD14D66}" type="slidenum">
              <a:rPr lang="en-US" smtClean="0"/>
              <a:pPr/>
              <a:t>19</a:t>
            </a:fld>
            <a:endParaRPr lang="en-US"/>
          </a:p>
        </p:txBody>
      </p:sp>
      <p:pic>
        <p:nvPicPr>
          <p:cNvPr id="6" name="~PP2322.WAV">
            <a:hlinkClick r:id="" action="ppaction://media"/>
          </p:cNvPr>
          <p:cNvPicPr>
            <a:picLocks noRot="1" noChangeAspect="1"/>
          </p:cNvPicPr>
          <p:nvPr>
            <a:wavAudioFile r:embed="rId1" name="~PP2322.WAV"/>
          </p:nvPr>
        </p:nvPicPr>
        <p:blipFill>
          <a:blip r:embed="rId4" cstate="print"/>
          <a:stretch>
            <a:fillRect/>
          </a:stretch>
        </p:blipFill>
        <p:spPr>
          <a:xfrm>
            <a:off x="8702675" y="641667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1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Agenda</a:t>
            </a:r>
          </a:p>
        </p:txBody>
      </p:sp>
      <p:sp>
        <p:nvSpPr>
          <p:cNvPr id="3" name="Content Placeholder 2"/>
          <p:cNvSpPr>
            <a:spLocks noGrp="1"/>
          </p:cNvSpPr>
          <p:nvPr>
            <p:ph sz="quarter" idx="1"/>
          </p:nvPr>
        </p:nvSpPr>
        <p:spPr/>
        <p:txBody>
          <a:bodyPr/>
          <a:lstStyle/>
          <a:p>
            <a:r>
              <a:rPr lang="en-US" sz="2800" dirty="0"/>
              <a:t>Introduction</a:t>
            </a:r>
          </a:p>
          <a:p>
            <a:r>
              <a:rPr lang="en-US" sz="2800" dirty="0"/>
              <a:t>Glossary of Terms</a:t>
            </a:r>
          </a:p>
          <a:p>
            <a:r>
              <a:rPr lang="en-US" sz="2800" dirty="0"/>
              <a:t>Summary of Research</a:t>
            </a:r>
          </a:p>
          <a:p>
            <a:r>
              <a:rPr lang="en-US" sz="2800" dirty="0"/>
              <a:t>Case Study</a:t>
            </a:r>
          </a:p>
          <a:p>
            <a:r>
              <a:rPr lang="en-US" sz="2800" dirty="0"/>
              <a:t>Key Concepts</a:t>
            </a:r>
          </a:p>
          <a:p>
            <a:r>
              <a:rPr lang="en-US" sz="2800" dirty="0"/>
              <a:t>Do’s &amp; Don’ts</a:t>
            </a:r>
          </a:p>
          <a:p>
            <a:r>
              <a:rPr lang="en-US" sz="2800" dirty="0"/>
              <a:t>FAQs</a:t>
            </a:r>
          </a:p>
          <a:p>
            <a:r>
              <a:rPr lang="en-US" sz="2800" dirty="0"/>
              <a:t>References</a:t>
            </a:r>
          </a:p>
          <a:p>
            <a:endParaRPr lang="en-US" dirty="0"/>
          </a:p>
        </p:txBody>
      </p:sp>
      <p:pic>
        <p:nvPicPr>
          <p:cNvPr id="1027" name="Picture 3"/>
          <p:cNvPicPr>
            <a:picLocks noGrp="1" noChangeAspect="1" noChangeArrowheads="1"/>
          </p:cNvPicPr>
          <p:nvPr>
            <p:ph sz="quarter" idx="2"/>
          </p:nvPr>
        </p:nvPicPr>
        <p:blipFill>
          <a:blip r:embed="rId4" cstate="print"/>
          <a:srcRect/>
          <a:stretch>
            <a:fillRect/>
          </a:stretch>
        </p:blipFill>
        <p:spPr bwMode="auto">
          <a:xfrm>
            <a:off x="4419600" y="1066800"/>
            <a:ext cx="3288030" cy="4572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DAB7AE14-8493-4B07-8064-AEFDEFD14D66}" type="slidenum">
              <a:rPr lang="en-US" smtClean="0"/>
              <a:pPr/>
              <a:t>2</a:t>
            </a:fld>
            <a:endParaRPr lang="en-US"/>
          </a:p>
        </p:txBody>
      </p:sp>
      <p:sp>
        <p:nvSpPr>
          <p:cNvPr id="7" name="TextBox 6"/>
          <p:cNvSpPr txBox="1"/>
          <p:nvPr/>
        </p:nvSpPr>
        <p:spPr>
          <a:xfrm>
            <a:off x="4419600" y="5715000"/>
            <a:ext cx="3048000" cy="246221"/>
          </a:xfrm>
          <a:prstGeom prst="rect">
            <a:avLst/>
          </a:prstGeom>
          <a:noFill/>
        </p:spPr>
        <p:txBody>
          <a:bodyPr wrap="square" rtlCol="0">
            <a:spAutoFit/>
          </a:bodyPr>
          <a:lstStyle/>
          <a:p>
            <a:r>
              <a:rPr lang="en-US" sz="1000" dirty="0"/>
              <a:t>Permission granted </a:t>
            </a:r>
          </a:p>
        </p:txBody>
      </p:sp>
      <p:pic>
        <p:nvPicPr>
          <p:cNvPr id="8" name="~PP3616.WAV">
            <a:hlinkClick r:id="" action="ppaction://media"/>
          </p:cNvPr>
          <p:cNvPicPr>
            <a:picLocks noRot="1" noChangeAspect="1"/>
          </p:cNvPicPr>
          <p:nvPr>
            <a:wavAudioFile r:embed="rId1" name="~PP3616.WAV"/>
          </p:nvPr>
        </p:nvPicPr>
        <p:blipFill>
          <a:blip r:embed="rId5" cstate="print"/>
          <a:stretch>
            <a:fillRect/>
          </a:stretch>
        </p:blipFill>
        <p:spPr>
          <a:xfrm>
            <a:off x="8702675" y="641667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9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Qualities of Effective Interventions</a:t>
            </a:r>
          </a:p>
        </p:txBody>
      </p:sp>
      <p:sp>
        <p:nvSpPr>
          <p:cNvPr id="3" name="Content Placeholder 2"/>
          <p:cNvSpPr>
            <a:spLocks noGrp="1"/>
          </p:cNvSpPr>
          <p:nvPr>
            <p:ph sz="quarter" idx="1"/>
          </p:nvPr>
        </p:nvSpPr>
        <p:spPr/>
        <p:txBody>
          <a:bodyPr>
            <a:normAutofit lnSpcReduction="10000"/>
          </a:bodyPr>
          <a:lstStyle/>
          <a:p>
            <a:r>
              <a:rPr lang="en-US" dirty="0"/>
              <a:t>Involve the family in planning and implementation of interventions</a:t>
            </a:r>
          </a:p>
          <a:p>
            <a:r>
              <a:rPr lang="en-US" dirty="0"/>
              <a:t>Families significantly impact children’s development</a:t>
            </a:r>
          </a:p>
          <a:p>
            <a:r>
              <a:rPr lang="en-US" dirty="0"/>
              <a:t>Providing families with techniques provides children with consistent behavior expectations</a:t>
            </a:r>
          </a:p>
          <a:p>
            <a:r>
              <a:rPr lang="en-US" dirty="0"/>
              <a:t>Involving families produces long-lasting durable reductions in challenging behavior</a:t>
            </a:r>
          </a:p>
          <a:p>
            <a:pPr>
              <a:buNone/>
            </a:pPr>
            <a:r>
              <a:rPr lang="en-US" sz="2000" dirty="0"/>
              <a:t>(Dunlap et al., 2006)</a:t>
            </a:r>
          </a:p>
          <a:p>
            <a:pPr>
              <a:buNone/>
            </a:pPr>
            <a:endParaRPr lang="en-US" dirty="0"/>
          </a:p>
          <a:p>
            <a:pPr>
              <a:buNone/>
            </a:pPr>
            <a:endParaRPr lang="en-US" dirty="0"/>
          </a:p>
          <a:p>
            <a:pPr>
              <a:buNone/>
            </a:pPr>
            <a:endParaRPr lang="en-US" dirty="0"/>
          </a:p>
        </p:txBody>
      </p:sp>
      <p:sp>
        <p:nvSpPr>
          <p:cNvPr id="4" name="Slide Number Placeholder 3"/>
          <p:cNvSpPr>
            <a:spLocks noGrp="1"/>
          </p:cNvSpPr>
          <p:nvPr>
            <p:ph type="sldNum" sz="quarter" idx="15"/>
          </p:nvPr>
        </p:nvSpPr>
        <p:spPr/>
        <p:txBody>
          <a:bodyPr/>
          <a:lstStyle/>
          <a:p>
            <a:fld id="{DAB7AE14-8493-4B07-8064-AEFDEFD14D66}" type="slidenum">
              <a:rPr lang="en-US" smtClean="0"/>
              <a:pPr/>
              <a:t>20</a:t>
            </a:fld>
            <a:endParaRPr lang="en-US"/>
          </a:p>
        </p:txBody>
      </p:sp>
      <p:pic>
        <p:nvPicPr>
          <p:cNvPr id="8" name="~PP1361.WAV">
            <a:hlinkClick r:id="" action="ppaction://media"/>
          </p:cNvPr>
          <p:cNvPicPr>
            <a:picLocks noRot="1" noChangeAspect="1"/>
          </p:cNvPicPr>
          <p:nvPr>
            <a:wavAudioFile r:embed="rId1" name="~PP1361.WAV"/>
          </p:nvPr>
        </p:nvPicPr>
        <p:blipFill>
          <a:blip r:embed="rId4" cstate="print"/>
          <a:stretch>
            <a:fillRect/>
          </a:stretch>
        </p:blipFill>
        <p:spPr>
          <a:xfrm>
            <a:off x="8702675" y="641667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Relationships</a:t>
            </a:r>
          </a:p>
        </p:txBody>
      </p:sp>
      <p:sp>
        <p:nvSpPr>
          <p:cNvPr id="4" name="Content Placeholder 3"/>
          <p:cNvSpPr>
            <a:spLocks noGrp="1"/>
          </p:cNvSpPr>
          <p:nvPr>
            <p:ph sz="quarter" idx="1"/>
          </p:nvPr>
        </p:nvSpPr>
        <p:spPr>
          <a:xfrm>
            <a:off x="457200" y="1600200"/>
            <a:ext cx="3657600" cy="3886200"/>
          </a:xfrm>
        </p:spPr>
        <p:txBody>
          <a:bodyPr>
            <a:noAutofit/>
          </a:bodyPr>
          <a:lstStyle/>
          <a:p>
            <a:pPr>
              <a:buClr>
                <a:schemeClr val="accent1">
                  <a:lumMod val="75000"/>
                </a:schemeClr>
              </a:buClr>
            </a:pPr>
            <a:r>
              <a:rPr lang="en-US" sz="2800" dirty="0"/>
              <a:t>Best tool for a teacher</a:t>
            </a:r>
          </a:p>
          <a:p>
            <a:r>
              <a:rPr lang="en-US" sz="2800" dirty="0"/>
              <a:t>Strong relationships make children feel safe, free to explore, and builds self confidence</a:t>
            </a:r>
          </a:p>
          <a:p>
            <a:pPr>
              <a:buNone/>
            </a:pPr>
            <a:endParaRPr lang="en-US" sz="2800" dirty="0"/>
          </a:p>
          <a:p>
            <a:endParaRPr lang="en-US" sz="2800" dirty="0"/>
          </a:p>
        </p:txBody>
      </p:sp>
      <p:sp>
        <p:nvSpPr>
          <p:cNvPr id="5" name="Content Placeholder 4"/>
          <p:cNvSpPr>
            <a:spLocks noGrp="1"/>
          </p:cNvSpPr>
          <p:nvPr>
            <p:ph sz="quarter" idx="2"/>
          </p:nvPr>
        </p:nvSpPr>
        <p:spPr/>
        <p:txBody>
          <a:bodyPr>
            <a:noAutofit/>
          </a:bodyPr>
          <a:lstStyle/>
          <a:p>
            <a:r>
              <a:rPr lang="en-US" sz="2800" dirty="0"/>
              <a:t>Form a secure attachment by being sensitive, prompt, and consistent</a:t>
            </a:r>
          </a:p>
          <a:p>
            <a:r>
              <a:rPr lang="en-US" sz="2800" dirty="0"/>
              <a:t>Helps reduce challenging behaviors</a:t>
            </a:r>
          </a:p>
          <a:p>
            <a:pPr>
              <a:buNone/>
            </a:pPr>
            <a:r>
              <a:rPr lang="en-US" sz="2000" dirty="0"/>
              <a:t>(Kaiser &amp; </a:t>
            </a:r>
            <a:r>
              <a:rPr lang="en-US" sz="2000" dirty="0" err="1"/>
              <a:t>Rasminsky</a:t>
            </a:r>
            <a:r>
              <a:rPr lang="en-US" sz="2000" dirty="0"/>
              <a:t>, 2007)</a:t>
            </a:r>
          </a:p>
          <a:p>
            <a:endParaRPr lang="en-US" sz="2800" dirty="0"/>
          </a:p>
        </p:txBody>
      </p:sp>
      <p:sp>
        <p:nvSpPr>
          <p:cNvPr id="6" name="Slide Number Placeholder 5"/>
          <p:cNvSpPr>
            <a:spLocks noGrp="1"/>
          </p:cNvSpPr>
          <p:nvPr>
            <p:ph type="sldNum" sz="quarter" idx="12"/>
          </p:nvPr>
        </p:nvSpPr>
        <p:spPr/>
        <p:txBody>
          <a:bodyPr/>
          <a:lstStyle/>
          <a:p>
            <a:fld id="{DAB7AE14-8493-4B07-8064-AEFDEFD14D66}" type="slidenum">
              <a:rPr lang="en-US" smtClean="0"/>
              <a:pPr/>
              <a:t>21</a:t>
            </a:fld>
            <a:endParaRPr lang="en-US"/>
          </a:p>
        </p:txBody>
      </p:sp>
      <p:pic>
        <p:nvPicPr>
          <p:cNvPr id="8" name="~PP1638.WAV">
            <a:hlinkClick r:id="" action="ppaction://media"/>
          </p:cNvPr>
          <p:cNvPicPr>
            <a:picLocks noRot="1" noChangeAspect="1"/>
          </p:cNvPicPr>
          <p:nvPr>
            <a:wavAudioFile r:embed="rId1" name="~PP1638.WAV"/>
          </p:nvPr>
        </p:nvPicPr>
        <p:blipFill>
          <a:blip r:embed="rId4" cstate="print"/>
          <a:stretch>
            <a:fillRect/>
          </a:stretch>
        </p:blipFill>
        <p:spPr>
          <a:xfrm>
            <a:off x="8702675" y="641667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15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relationships</a:t>
            </a:r>
          </a:p>
        </p:txBody>
      </p:sp>
      <p:sp>
        <p:nvSpPr>
          <p:cNvPr id="4" name="Content Placeholder 3"/>
          <p:cNvSpPr>
            <a:spLocks noGrp="1"/>
          </p:cNvSpPr>
          <p:nvPr>
            <p:ph sz="quarter" idx="2"/>
          </p:nvPr>
        </p:nvSpPr>
        <p:spPr>
          <a:xfrm>
            <a:off x="4270248" y="1600200"/>
            <a:ext cx="3657600" cy="4876800"/>
          </a:xfrm>
        </p:spPr>
        <p:txBody>
          <a:bodyPr>
            <a:normAutofit/>
          </a:bodyPr>
          <a:lstStyle/>
          <a:p>
            <a:r>
              <a:rPr lang="en-US" sz="2800" dirty="0"/>
              <a:t>Be cautious of your speech and directions towards children with challenging behavior</a:t>
            </a:r>
          </a:p>
          <a:p>
            <a:pPr lvl="1"/>
            <a:r>
              <a:rPr lang="en-US" sz="2400" dirty="0"/>
              <a:t>Children who are perceived as problem children often receive more commands</a:t>
            </a:r>
          </a:p>
        </p:txBody>
      </p:sp>
      <p:pic>
        <p:nvPicPr>
          <p:cNvPr id="1026" name="Picture 2"/>
          <p:cNvPicPr>
            <a:picLocks noGrp="1" noChangeAspect="1" noChangeArrowheads="1"/>
          </p:cNvPicPr>
          <p:nvPr>
            <p:ph sz="quarter" idx="1"/>
          </p:nvPr>
        </p:nvPicPr>
        <p:blipFill>
          <a:blip r:embed="rId4" cstate="print"/>
          <a:srcRect/>
          <a:stretch>
            <a:fillRect/>
          </a:stretch>
        </p:blipFill>
        <p:spPr bwMode="auto">
          <a:xfrm>
            <a:off x="287791" y="1905000"/>
            <a:ext cx="3827009" cy="28575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DAB7AE14-8493-4B07-8064-AEFDEFD14D66}" type="slidenum">
              <a:rPr lang="en-US" smtClean="0"/>
              <a:pPr/>
              <a:t>22</a:t>
            </a:fld>
            <a:endParaRPr lang="en-US"/>
          </a:p>
        </p:txBody>
      </p:sp>
      <p:sp>
        <p:nvSpPr>
          <p:cNvPr id="7" name="TextBox 6"/>
          <p:cNvSpPr txBox="1"/>
          <p:nvPr/>
        </p:nvSpPr>
        <p:spPr>
          <a:xfrm>
            <a:off x="304800" y="4859179"/>
            <a:ext cx="3048000" cy="246221"/>
          </a:xfrm>
          <a:prstGeom prst="rect">
            <a:avLst/>
          </a:prstGeom>
          <a:noFill/>
        </p:spPr>
        <p:txBody>
          <a:bodyPr wrap="square" rtlCol="0">
            <a:spAutoFit/>
          </a:bodyPr>
          <a:lstStyle/>
          <a:p>
            <a:r>
              <a:rPr lang="en-US" sz="1000" dirty="0"/>
              <a:t>Permission granted </a:t>
            </a:r>
          </a:p>
        </p:txBody>
      </p:sp>
      <p:pic>
        <p:nvPicPr>
          <p:cNvPr id="11" name="~PP2538.WAV">
            <a:hlinkClick r:id="" action="ppaction://media"/>
          </p:cNvPr>
          <p:cNvPicPr>
            <a:picLocks noRot="1" noChangeAspect="1"/>
          </p:cNvPicPr>
          <p:nvPr>
            <a:wavAudioFile r:embed="rId1" name="~PP2538.WAV"/>
          </p:nvPr>
        </p:nvPicPr>
        <p:blipFill>
          <a:blip r:embed="rId5" cstate="print"/>
          <a:stretch>
            <a:fillRect/>
          </a:stretch>
        </p:blipFill>
        <p:spPr>
          <a:xfrm>
            <a:off x="8702675" y="6416675"/>
            <a:ext cx="304800" cy="304800"/>
          </a:xfrm>
          <a:prstGeom prst="rect">
            <a:avLst/>
          </a:prstGeom>
        </p:spPr>
      </p:pic>
      <p:sp>
        <p:nvSpPr>
          <p:cNvPr id="12" name="TextBox 11"/>
          <p:cNvSpPr txBox="1"/>
          <p:nvPr/>
        </p:nvSpPr>
        <p:spPr>
          <a:xfrm>
            <a:off x="1828800" y="5754469"/>
            <a:ext cx="2971800" cy="646331"/>
          </a:xfrm>
          <a:prstGeom prst="rect">
            <a:avLst/>
          </a:prstGeom>
          <a:noFill/>
        </p:spPr>
        <p:txBody>
          <a:bodyPr wrap="square" rtlCol="0">
            <a:spAutoFit/>
          </a:bodyPr>
          <a:lstStyle/>
          <a:p>
            <a:r>
              <a:rPr lang="en-US" dirty="0"/>
              <a:t>(Dobbs &amp; Arnold, 2009)</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Classroom Practices</a:t>
            </a:r>
          </a:p>
        </p:txBody>
      </p:sp>
      <p:sp>
        <p:nvSpPr>
          <p:cNvPr id="3" name="Content Placeholder 2"/>
          <p:cNvSpPr>
            <a:spLocks noGrp="1"/>
          </p:cNvSpPr>
          <p:nvPr>
            <p:ph sz="quarter" idx="1"/>
          </p:nvPr>
        </p:nvSpPr>
        <p:spPr/>
        <p:txBody>
          <a:bodyPr>
            <a:normAutofit lnSpcReduction="10000"/>
          </a:bodyPr>
          <a:lstStyle/>
          <a:p>
            <a:r>
              <a:rPr lang="en-US" dirty="0"/>
              <a:t>Routine </a:t>
            </a:r>
          </a:p>
          <a:p>
            <a:pPr lvl="1"/>
            <a:r>
              <a:rPr lang="en-US" dirty="0"/>
              <a:t>Varied activities create a balanced day</a:t>
            </a:r>
          </a:p>
          <a:p>
            <a:pPr lvl="1"/>
            <a:r>
              <a:rPr lang="en-US" dirty="0"/>
              <a:t>Adjust to fit children’s needs and interests</a:t>
            </a:r>
          </a:p>
          <a:p>
            <a:pPr lvl="1"/>
            <a:r>
              <a:rPr lang="en-US" dirty="0"/>
              <a:t>Adjust activities to level of child</a:t>
            </a:r>
          </a:p>
          <a:p>
            <a:pPr lvl="2"/>
            <a:r>
              <a:rPr lang="en-US" dirty="0"/>
              <a:t>If too demanding or difficult a child will become frustrated and escape from the situation</a:t>
            </a:r>
          </a:p>
          <a:p>
            <a:r>
              <a:rPr lang="en-US" dirty="0"/>
              <a:t>Offer choice</a:t>
            </a:r>
          </a:p>
          <a:p>
            <a:pPr lvl="1"/>
            <a:r>
              <a:rPr lang="en-US" dirty="0"/>
              <a:t>Free time and open-ended materials support prosocial behavior and healthy interactions</a:t>
            </a:r>
          </a:p>
          <a:p>
            <a:r>
              <a:rPr lang="en-US" dirty="0"/>
              <a:t>Materials</a:t>
            </a:r>
          </a:p>
          <a:p>
            <a:pPr lvl="1"/>
            <a:r>
              <a:rPr lang="en-US" dirty="0"/>
              <a:t>Encourage social interactions</a:t>
            </a:r>
          </a:p>
          <a:p>
            <a:pPr lvl="1"/>
            <a:r>
              <a:rPr lang="en-US" dirty="0"/>
              <a:t>Tactile experiences</a:t>
            </a:r>
          </a:p>
        </p:txBody>
      </p:sp>
      <p:sp>
        <p:nvSpPr>
          <p:cNvPr id="4" name="Slide Number Placeholder 3"/>
          <p:cNvSpPr>
            <a:spLocks noGrp="1"/>
          </p:cNvSpPr>
          <p:nvPr>
            <p:ph type="sldNum" sz="quarter" idx="15"/>
          </p:nvPr>
        </p:nvSpPr>
        <p:spPr/>
        <p:txBody>
          <a:bodyPr/>
          <a:lstStyle/>
          <a:p>
            <a:fld id="{DAB7AE14-8493-4B07-8064-AEFDEFD14D66}" type="slidenum">
              <a:rPr lang="en-US" smtClean="0"/>
              <a:pPr/>
              <a:t>23</a:t>
            </a:fld>
            <a:endParaRPr lang="en-US"/>
          </a:p>
        </p:txBody>
      </p:sp>
      <p:sp>
        <p:nvSpPr>
          <p:cNvPr id="5" name="TextBox 4"/>
          <p:cNvSpPr txBox="1"/>
          <p:nvPr/>
        </p:nvSpPr>
        <p:spPr>
          <a:xfrm>
            <a:off x="76200" y="6400800"/>
            <a:ext cx="4876800" cy="984885"/>
          </a:xfrm>
          <a:prstGeom prst="rect">
            <a:avLst/>
          </a:prstGeom>
          <a:noFill/>
        </p:spPr>
        <p:txBody>
          <a:bodyPr wrap="square" rtlCol="0">
            <a:spAutoFit/>
          </a:bodyPr>
          <a:lstStyle/>
          <a:p>
            <a:pPr lvl="1"/>
            <a:r>
              <a:rPr lang="en-US" sz="2000" dirty="0"/>
              <a:t>(Kaiser &amp; </a:t>
            </a:r>
            <a:r>
              <a:rPr lang="en-US" sz="2000" dirty="0" err="1"/>
              <a:t>Rasminsky</a:t>
            </a:r>
            <a:r>
              <a:rPr lang="en-US" sz="2000" dirty="0"/>
              <a:t>, 2007)</a:t>
            </a:r>
          </a:p>
          <a:p>
            <a:pPr lvl="1"/>
            <a:endParaRPr lang="en-US" dirty="0"/>
          </a:p>
          <a:p>
            <a:endParaRPr lang="en-US" dirty="0"/>
          </a:p>
        </p:txBody>
      </p:sp>
      <p:pic>
        <p:nvPicPr>
          <p:cNvPr id="8" name="~PP2929.WAV">
            <a:hlinkClick r:id="" action="ppaction://media"/>
          </p:cNvPr>
          <p:cNvPicPr>
            <a:picLocks noRot="1" noChangeAspect="1"/>
          </p:cNvPicPr>
          <p:nvPr>
            <a:wavAudioFile r:embed="rId1" name="~PP2929.WAV"/>
          </p:nvPr>
        </p:nvPicPr>
        <p:blipFill>
          <a:blip r:embed="rId4" cstate="print"/>
          <a:stretch>
            <a:fillRect/>
          </a:stretch>
        </p:blipFill>
        <p:spPr>
          <a:xfrm>
            <a:off x="8702675" y="641667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Classroom Environment: Physical</a:t>
            </a:r>
          </a:p>
        </p:txBody>
      </p:sp>
      <p:sp>
        <p:nvSpPr>
          <p:cNvPr id="7" name="Content Placeholder 6"/>
          <p:cNvSpPr>
            <a:spLocks noGrp="1"/>
          </p:cNvSpPr>
          <p:nvPr>
            <p:ph sz="quarter" idx="1"/>
          </p:nvPr>
        </p:nvSpPr>
        <p:spPr>
          <a:xfrm>
            <a:off x="457200" y="1600200"/>
            <a:ext cx="3657600" cy="5257800"/>
          </a:xfrm>
        </p:spPr>
        <p:txBody>
          <a:bodyPr>
            <a:normAutofit/>
          </a:bodyPr>
          <a:lstStyle/>
          <a:p>
            <a:r>
              <a:rPr lang="en-US" sz="2800" dirty="0"/>
              <a:t>Plan so children can move freely</a:t>
            </a:r>
          </a:p>
          <a:p>
            <a:pPr lvl="1"/>
            <a:r>
              <a:rPr lang="en-US" sz="2400" dirty="0"/>
              <a:t>Place toys at children’s level</a:t>
            </a:r>
          </a:p>
          <a:p>
            <a:r>
              <a:rPr lang="en-US" sz="2800" dirty="0"/>
              <a:t>Wide open space</a:t>
            </a:r>
          </a:p>
          <a:p>
            <a:pPr lvl="1"/>
            <a:r>
              <a:rPr lang="en-US" sz="2400" dirty="0"/>
              <a:t>Room to move but not enough to run and be wild</a:t>
            </a:r>
          </a:p>
          <a:p>
            <a:r>
              <a:rPr lang="en-US" sz="2800" dirty="0"/>
              <a:t>Centers</a:t>
            </a:r>
          </a:p>
          <a:p>
            <a:pPr lvl="1"/>
            <a:r>
              <a:rPr lang="en-US" sz="2400" dirty="0"/>
              <a:t>Areas in logical location  (</a:t>
            </a:r>
            <a:r>
              <a:rPr lang="en-US" sz="2400" dirty="0" err="1"/>
              <a:t>eg</a:t>
            </a:r>
            <a:r>
              <a:rPr lang="en-US" sz="2400" dirty="0"/>
              <a:t>. art activity near sink)</a:t>
            </a:r>
          </a:p>
          <a:p>
            <a:pPr>
              <a:buNone/>
            </a:pPr>
            <a:endParaRPr lang="en-US" dirty="0"/>
          </a:p>
        </p:txBody>
      </p:sp>
      <p:pic>
        <p:nvPicPr>
          <p:cNvPr id="3075" name="Picture 3"/>
          <p:cNvPicPr>
            <a:picLocks noGrp="1" noChangeAspect="1" noChangeArrowheads="1"/>
          </p:cNvPicPr>
          <p:nvPr>
            <p:ph sz="quarter" idx="2"/>
          </p:nvPr>
        </p:nvPicPr>
        <p:blipFill>
          <a:blip r:embed="rId4" cstate="print"/>
          <a:srcRect/>
          <a:stretch>
            <a:fillRect/>
          </a:stretch>
        </p:blipFill>
        <p:spPr bwMode="auto">
          <a:xfrm>
            <a:off x="4552315" y="1600200"/>
            <a:ext cx="2839086" cy="4195693"/>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DAB7AE14-8493-4B07-8064-AEFDEFD14D66}" type="slidenum">
              <a:rPr lang="en-US" smtClean="0"/>
              <a:pPr/>
              <a:t>24</a:t>
            </a:fld>
            <a:endParaRPr lang="en-US"/>
          </a:p>
        </p:txBody>
      </p:sp>
      <p:sp>
        <p:nvSpPr>
          <p:cNvPr id="8" name="TextBox 7"/>
          <p:cNvSpPr txBox="1"/>
          <p:nvPr/>
        </p:nvSpPr>
        <p:spPr>
          <a:xfrm>
            <a:off x="7391400" y="5257800"/>
            <a:ext cx="3048000" cy="246221"/>
          </a:xfrm>
          <a:prstGeom prst="rect">
            <a:avLst/>
          </a:prstGeom>
          <a:noFill/>
        </p:spPr>
        <p:txBody>
          <a:bodyPr wrap="square" rtlCol="0">
            <a:spAutoFit/>
          </a:bodyPr>
          <a:lstStyle/>
          <a:p>
            <a:r>
              <a:rPr lang="en-US" sz="1000" dirty="0"/>
              <a:t>Permission granted </a:t>
            </a:r>
          </a:p>
        </p:txBody>
      </p:sp>
      <p:sp>
        <p:nvSpPr>
          <p:cNvPr id="9" name="TextBox 8"/>
          <p:cNvSpPr txBox="1"/>
          <p:nvPr/>
        </p:nvSpPr>
        <p:spPr>
          <a:xfrm>
            <a:off x="4419600" y="6096000"/>
            <a:ext cx="3505200" cy="677108"/>
          </a:xfrm>
          <a:prstGeom prst="rect">
            <a:avLst/>
          </a:prstGeom>
          <a:noFill/>
        </p:spPr>
        <p:txBody>
          <a:bodyPr wrap="square" rtlCol="0">
            <a:spAutoFit/>
          </a:bodyPr>
          <a:lstStyle/>
          <a:p>
            <a:r>
              <a:rPr lang="en-US" sz="2000" dirty="0"/>
              <a:t>(Kaiser &amp; </a:t>
            </a:r>
            <a:r>
              <a:rPr lang="en-US" sz="2000" dirty="0" err="1"/>
              <a:t>Rasminsky</a:t>
            </a:r>
            <a:r>
              <a:rPr lang="en-US" sz="2000" dirty="0"/>
              <a:t>, 2007)</a:t>
            </a:r>
          </a:p>
          <a:p>
            <a:endParaRPr lang="en-US" dirty="0"/>
          </a:p>
        </p:txBody>
      </p:sp>
      <p:pic>
        <p:nvPicPr>
          <p:cNvPr id="11" name="~PP513.WAV">
            <a:hlinkClick r:id="" action="ppaction://media"/>
          </p:cNvPr>
          <p:cNvPicPr>
            <a:picLocks noRot="1" noChangeAspect="1"/>
          </p:cNvPicPr>
          <p:nvPr>
            <a:wavAudioFile r:embed="rId1" name="~PP513.WAV"/>
          </p:nvPr>
        </p:nvPicPr>
        <p:blipFill>
          <a:blip r:embed="rId5" cstate="print"/>
          <a:stretch>
            <a:fillRect/>
          </a:stretch>
        </p:blipFill>
        <p:spPr>
          <a:xfrm>
            <a:off x="8702675" y="641667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5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Classroom Environment: Social</a:t>
            </a:r>
          </a:p>
        </p:txBody>
      </p:sp>
      <p:sp>
        <p:nvSpPr>
          <p:cNvPr id="5" name="Content Placeholder 4"/>
          <p:cNvSpPr>
            <a:spLocks noGrp="1"/>
          </p:cNvSpPr>
          <p:nvPr>
            <p:ph sz="quarter" idx="1"/>
          </p:nvPr>
        </p:nvSpPr>
        <p:spPr>
          <a:xfrm>
            <a:off x="457200" y="1600200"/>
            <a:ext cx="7467600" cy="5105400"/>
          </a:xfrm>
        </p:spPr>
        <p:txBody>
          <a:bodyPr>
            <a:normAutofit lnSpcReduction="10000"/>
          </a:bodyPr>
          <a:lstStyle/>
          <a:p>
            <a:r>
              <a:rPr lang="en-US" dirty="0"/>
              <a:t>Create positive social climate</a:t>
            </a:r>
          </a:p>
          <a:p>
            <a:pPr lvl="1"/>
            <a:r>
              <a:rPr lang="en-US" dirty="0"/>
              <a:t>Model acceptable behaviors and attitudes</a:t>
            </a:r>
          </a:p>
          <a:p>
            <a:r>
              <a:rPr lang="en-US" dirty="0"/>
              <a:t>Teachers are role models </a:t>
            </a:r>
          </a:p>
          <a:p>
            <a:pPr lvl="1"/>
            <a:r>
              <a:rPr lang="en-US" dirty="0"/>
              <a:t>Children learn constantly  by observing and imitating teachers words, actions, and body language </a:t>
            </a:r>
          </a:p>
          <a:p>
            <a:r>
              <a:rPr lang="en-US" dirty="0"/>
              <a:t>Teaching prosocial behaviors and problem solving skills</a:t>
            </a:r>
          </a:p>
          <a:p>
            <a:pPr lvl="1"/>
            <a:r>
              <a:rPr lang="en-US" dirty="0"/>
              <a:t>Repetition, observation, and practice</a:t>
            </a:r>
          </a:p>
          <a:p>
            <a:pPr lvl="1"/>
            <a:r>
              <a:rPr lang="en-US" dirty="0"/>
              <a:t>Games, group activities, cooperative play</a:t>
            </a:r>
          </a:p>
          <a:p>
            <a:pPr lvl="1"/>
            <a:r>
              <a:rPr lang="en-US" dirty="0"/>
              <a:t>Encourage peer support  and compliments</a:t>
            </a:r>
          </a:p>
          <a:p>
            <a:pPr>
              <a:buNone/>
            </a:pPr>
            <a:r>
              <a:rPr lang="en-US" sz="2000" dirty="0"/>
              <a:t>(Kaiser &amp; </a:t>
            </a:r>
            <a:r>
              <a:rPr lang="en-US" sz="2000" dirty="0" err="1"/>
              <a:t>Rasminsky</a:t>
            </a:r>
            <a:r>
              <a:rPr lang="en-US" sz="2000" dirty="0"/>
              <a:t>, 2007)</a:t>
            </a:r>
          </a:p>
          <a:p>
            <a:endParaRPr lang="en-US" dirty="0"/>
          </a:p>
        </p:txBody>
      </p:sp>
      <p:sp>
        <p:nvSpPr>
          <p:cNvPr id="4" name="Slide Number Placeholder 3"/>
          <p:cNvSpPr>
            <a:spLocks noGrp="1"/>
          </p:cNvSpPr>
          <p:nvPr>
            <p:ph type="sldNum" sz="quarter" idx="15"/>
          </p:nvPr>
        </p:nvSpPr>
        <p:spPr/>
        <p:txBody>
          <a:bodyPr/>
          <a:lstStyle/>
          <a:p>
            <a:fld id="{DAB7AE14-8493-4B07-8064-AEFDEFD14D66}" type="slidenum">
              <a:rPr lang="en-US" smtClean="0"/>
              <a:pPr/>
              <a:t>25</a:t>
            </a:fld>
            <a:endParaRPr lang="en-US"/>
          </a:p>
        </p:txBody>
      </p:sp>
      <p:pic>
        <p:nvPicPr>
          <p:cNvPr id="7" name="~PP2499.WAV">
            <a:hlinkClick r:id="" action="ppaction://media"/>
          </p:cNvPr>
          <p:cNvPicPr>
            <a:picLocks noRot="1" noChangeAspect="1"/>
          </p:cNvPicPr>
          <p:nvPr>
            <a:wavAudioFile r:embed="rId1" name="~PP2499.WAV"/>
          </p:nvPr>
        </p:nvPicPr>
        <p:blipFill>
          <a:blip r:embed="rId4" cstate="print"/>
          <a:stretch>
            <a:fillRect/>
          </a:stretch>
        </p:blipFill>
        <p:spPr>
          <a:xfrm>
            <a:off x="8702675" y="641667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Teaching Strategies</a:t>
            </a:r>
          </a:p>
        </p:txBody>
      </p:sp>
      <p:sp>
        <p:nvSpPr>
          <p:cNvPr id="3" name="Content Placeholder 2"/>
          <p:cNvSpPr>
            <a:spLocks noGrp="1"/>
          </p:cNvSpPr>
          <p:nvPr>
            <p:ph sz="quarter" idx="1"/>
          </p:nvPr>
        </p:nvSpPr>
        <p:spPr/>
        <p:txBody>
          <a:bodyPr>
            <a:normAutofit lnSpcReduction="10000"/>
          </a:bodyPr>
          <a:lstStyle/>
          <a:p>
            <a:r>
              <a:rPr lang="en-US" dirty="0"/>
              <a:t>Emotional literacy</a:t>
            </a:r>
          </a:p>
          <a:p>
            <a:pPr lvl="1"/>
            <a:r>
              <a:rPr lang="en-US" dirty="0"/>
              <a:t>Teach children feeling words and how to identify emotions</a:t>
            </a:r>
          </a:p>
          <a:p>
            <a:r>
              <a:rPr lang="en-US" dirty="0"/>
              <a:t>Anger and impulse control</a:t>
            </a:r>
          </a:p>
          <a:p>
            <a:pPr lvl="1"/>
            <a:r>
              <a:rPr lang="en-US" dirty="0"/>
              <a:t>Teach children to recognize anger and use replacement behaviors </a:t>
            </a:r>
          </a:p>
          <a:p>
            <a:r>
              <a:rPr lang="en-US" dirty="0"/>
              <a:t>Problem solving</a:t>
            </a:r>
          </a:p>
          <a:p>
            <a:pPr lvl="1"/>
            <a:r>
              <a:rPr lang="en-US" dirty="0"/>
              <a:t>Recognizing problem and use alternative solution</a:t>
            </a:r>
          </a:p>
          <a:p>
            <a:r>
              <a:rPr lang="en-US" dirty="0"/>
              <a:t>Friendship skills</a:t>
            </a:r>
          </a:p>
          <a:p>
            <a:pPr lvl="1"/>
            <a:r>
              <a:rPr lang="en-US" dirty="0"/>
              <a:t>Taking turns, sharing, negotiating</a:t>
            </a:r>
          </a:p>
          <a:p>
            <a:pPr>
              <a:buNone/>
            </a:pPr>
            <a:r>
              <a:rPr lang="en-US" sz="2000" dirty="0"/>
              <a:t>(Fox et al., 2003)</a:t>
            </a:r>
          </a:p>
          <a:p>
            <a:endParaRPr lang="en-US" dirty="0"/>
          </a:p>
          <a:p>
            <a:endParaRPr lang="en-US" dirty="0"/>
          </a:p>
        </p:txBody>
      </p:sp>
      <p:sp>
        <p:nvSpPr>
          <p:cNvPr id="4" name="Slide Number Placeholder 3"/>
          <p:cNvSpPr>
            <a:spLocks noGrp="1"/>
          </p:cNvSpPr>
          <p:nvPr>
            <p:ph type="sldNum" sz="quarter" idx="15"/>
          </p:nvPr>
        </p:nvSpPr>
        <p:spPr/>
        <p:txBody>
          <a:bodyPr/>
          <a:lstStyle/>
          <a:p>
            <a:fld id="{DAB7AE14-8493-4B07-8064-AEFDEFD14D66}" type="slidenum">
              <a:rPr lang="en-US" smtClean="0"/>
              <a:pPr/>
              <a:t>26</a:t>
            </a:fld>
            <a:endParaRPr lang="en-US"/>
          </a:p>
        </p:txBody>
      </p:sp>
      <p:pic>
        <p:nvPicPr>
          <p:cNvPr id="7" name="~PP1090.WAV">
            <a:hlinkClick r:id="" action="ppaction://media"/>
          </p:cNvPr>
          <p:cNvPicPr>
            <a:picLocks noRot="1" noChangeAspect="1"/>
          </p:cNvPicPr>
          <p:nvPr>
            <a:wavAudioFile r:embed="rId1" name="~PP1090.WAV"/>
          </p:nvPr>
        </p:nvPicPr>
        <p:blipFill>
          <a:blip r:embed="rId4" cstate="print"/>
          <a:stretch>
            <a:fillRect/>
          </a:stretch>
        </p:blipFill>
        <p:spPr>
          <a:xfrm>
            <a:off x="8702675" y="641667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Guidance and Redirection</a:t>
            </a:r>
          </a:p>
        </p:txBody>
      </p:sp>
      <p:sp>
        <p:nvSpPr>
          <p:cNvPr id="3" name="Content Placeholder 2"/>
          <p:cNvSpPr>
            <a:spLocks noGrp="1"/>
          </p:cNvSpPr>
          <p:nvPr>
            <p:ph sz="quarter" idx="1"/>
          </p:nvPr>
        </p:nvSpPr>
        <p:spPr/>
        <p:txBody>
          <a:bodyPr>
            <a:normAutofit/>
          </a:bodyPr>
          <a:lstStyle/>
          <a:p>
            <a:r>
              <a:rPr lang="en-US" dirty="0"/>
              <a:t>Some children with challenging behavior need additional support and guidance</a:t>
            </a:r>
          </a:p>
          <a:p>
            <a:r>
              <a:rPr lang="en-US" dirty="0"/>
              <a:t>Positive Reinforcement</a:t>
            </a:r>
          </a:p>
          <a:p>
            <a:pPr lvl="1"/>
            <a:r>
              <a:rPr lang="en-US" dirty="0"/>
              <a:t>Verbal, physical, social, or tangible</a:t>
            </a:r>
          </a:p>
          <a:p>
            <a:pPr lvl="1"/>
            <a:r>
              <a:rPr lang="en-US" dirty="0"/>
              <a:t>Most effect when given immediately, consistently, and describes the positive action</a:t>
            </a:r>
          </a:p>
          <a:p>
            <a:r>
              <a:rPr lang="en-US" dirty="0"/>
              <a:t>Encouragement</a:t>
            </a:r>
          </a:p>
          <a:p>
            <a:pPr lvl="1"/>
            <a:r>
              <a:rPr lang="en-US" dirty="0"/>
              <a:t>Recognize child’s effort and improvements not the end product</a:t>
            </a:r>
          </a:p>
          <a:p>
            <a:pPr>
              <a:buNone/>
            </a:pPr>
            <a:r>
              <a:rPr lang="en-US" sz="2000" dirty="0"/>
              <a:t>(Kaiser &amp; </a:t>
            </a:r>
            <a:r>
              <a:rPr lang="en-US" sz="2000" dirty="0" err="1"/>
              <a:t>Rasminsky</a:t>
            </a:r>
            <a:r>
              <a:rPr lang="en-US" sz="2000" dirty="0"/>
              <a:t>, 2007)</a:t>
            </a:r>
          </a:p>
        </p:txBody>
      </p:sp>
      <p:sp>
        <p:nvSpPr>
          <p:cNvPr id="4" name="Slide Number Placeholder 3"/>
          <p:cNvSpPr>
            <a:spLocks noGrp="1"/>
          </p:cNvSpPr>
          <p:nvPr>
            <p:ph type="sldNum" sz="quarter" idx="15"/>
          </p:nvPr>
        </p:nvSpPr>
        <p:spPr/>
        <p:txBody>
          <a:bodyPr/>
          <a:lstStyle/>
          <a:p>
            <a:fld id="{DAB7AE14-8493-4B07-8064-AEFDEFD14D66}" type="slidenum">
              <a:rPr lang="en-US" smtClean="0"/>
              <a:pPr/>
              <a:t>27</a:t>
            </a:fld>
            <a:endParaRPr lang="en-US"/>
          </a:p>
        </p:txBody>
      </p:sp>
      <p:pic>
        <p:nvPicPr>
          <p:cNvPr id="8" name="~PP3105.WAV">
            <a:hlinkClick r:id="" action="ppaction://media"/>
          </p:cNvPr>
          <p:cNvPicPr>
            <a:picLocks noRot="1" noChangeAspect="1"/>
          </p:cNvPicPr>
          <p:nvPr>
            <a:wavAudioFile r:embed="rId1" name="~PP3105.WAV"/>
          </p:nvPr>
        </p:nvPicPr>
        <p:blipFill>
          <a:blip r:embed="rId4" cstate="print"/>
          <a:stretch>
            <a:fillRect/>
          </a:stretch>
        </p:blipFill>
        <p:spPr>
          <a:xfrm>
            <a:off x="8702675" y="641667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5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Guidance and Discipline</a:t>
            </a:r>
          </a:p>
        </p:txBody>
      </p:sp>
      <p:sp>
        <p:nvSpPr>
          <p:cNvPr id="3" name="Content Placeholder 2"/>
          <p:cNvSpPr>
            <a:spLocks noGrp="1"/>
          </p:cNvSpPr>
          <p:nvPr>
            <p:ph sz="quarter" idx="1"/>
          </p:nvPr>
        </p:nvSpPr>
        <p:spPr>
          <a:xfrm>
            <a:off x="457200" y="1600200"/>
            <a:ext cx="7467600" cy="5105400"/>
          </a:xfrm>
        </p:spPr>
        <p:txBody>
          <a:bodyPr>
            <a:normAutofit lnSpcReduction="10000"/>
          </a:bodyPr>
          <a:lstStyle/>
          <a:p>
            <a:r>
              <a:rPr lang="en-US" dirty="0"/>
              <a:t>Time away: redirection, teach anger and impulse control</a:t>
            </a:r>
          </a:p>
          <a:p>
            <a:pPr lvl="1"/>
            <a:r>
              <a:rPr lang="en-US" dirty="0"/>
              <a:t>Time out creates more challenging behavior</a:t>
            </a:r>
          </a:p>
          <a:p>
            <a:pPr lvl="2"/>
            <a:r>
              <a:rPr lang="en-US" dirty="0"/>
              <a:t>Hitting, screaming, refusing to sit in designated spot</a:t>
            </a:r>
          </a:p>
          <a:p>
            <a:pPr lvl="1"/>
            <a:r>
              <a:rPr lang="en-US" dirty="0"/>
              <a:t>Time away allows a child to take a break from an activity and return when they are ready</a:t>
            </a:r>
          </a:p>
          <a:p>
            <a:pPr lvl="1"/>
            <a:r>
              <a:rPr lang="en-US" dirty="0"/>
              <a:t>One minute for each year of age</a:t>
            </a:r>
          </a:p>
          <a:p>
            <a:pPr lvl="2"/>
            <a:r>
              <a:rPr lang="en-US" dirty="0" err="1"/>
              <a:t>Eg</a:t>
            </a:r>
            <a:r>
              <a:rPr lang="en-US" dirty="0"/>
              <a:t>. Five minutes for a </a:t>
            </a:r>
          </a:p>
          <a:p>
            <a:pPr lvl="2">
              <a:buNone/>
            </a:pPr>
            <a:r>
              <a:rPr lang="en-US" dirty="0"/>
              <a:t>   for a five-year old</a:t>
            </a:r>
          </a:p>
          <a:p>
            <a:pPr>
              <a:buNone/>
            </a:pPr>
            <a:endParaRPr lang="en-US" sz="2000" dirty="0"/>
          </a:p>
          <a:p>
            <a:pPr>
              <a:buNone/>
            </a:pPr>
            <a:endParaRPr lang="en-US" sz="2000" dirty="0"/>
          </a:p>
          <a:p>
            <a:pPr>
              <a:buNone/>
            </a:pPr>
            <a:endParaRPr lang="en-US" sz="2000" dirty="0"/>
          </a:p>
          <a:p>
            <a:pPr>
              <a:buNone/>
            </a:pPr>
            <a:r>
              <a:rPr lang="en-US" sz="2000" dirty="0"/>
              <a:t>(Kaiser &amp; </a:t>
            </a:r>
            <a:r>
              <a:rPr lang="en-US" sz="2000" dirty="0" err="1"/>
              <a:t>Rasminsky</a:t>
            </a:r>
            <a:r>
              <a:rPr lang="en-US" sz="2000" dirty="0"/>
              <a:t>, 2007)</a:t>
            </a:r>
          </a:p>
          <a:p>
            <a:pPr>
              <a:buNone/>
            </a:pPr>
            <a:endParaRPr lang="en-US" dirty="0"/>
          </a:p>
        </p:txBody>
      </p:sp>
      <p:sp>
        <p:nvSpPr>
          <p:cNvPr id="5" name="Slide Number Placeholder 4"/>
          <p:cNvSpPr>
            <a:spLocks noGrp="1"/>
          </p:cNvSpPr>
          <p:nvPr>
            <p:ph type="sldNum" sz="quarter" idx="15"/>
          </p:nvPr>
        </p:nvSpPr>
        <p:spPr/>
        <p:txBody>
          <a:bodyPr/>
          <a:lstStyle/>
          <a:p>
            <a:fld id="{DAB7AE14-8493-4B07-8064-AEFDEFD14D66}" type="slidenum">
              <a:rPr lang="en-US" smtClean="0"/>
              <a:pPr/>
              <a:t>28</a:t>
            </a:fld>
            <a:endParaRPr lang="en-US"/>
          </a:p>
        </p:txBody>
      </p:sp>
      <p:pic>
        <p:nvPicPr>
          <p:cNvPr id="7" name="Picture 2"/>
          <p:cNvPicPr>
            <a:picLocks noChangeAspect="1" noChangeArrowheads="1"/>
          </p:cNvPicPr>
          <p:nvPr/>
        </p:nvPicPr>
        <p:blipFill>
          <a:blip r:embed="rId4" cstate="print"/>
          <a:srcRect/>
          <a:stretch>
            <a:fillRect/>
          </a:stretch>
        </p:blipFill>
        <p:spPr bwMode="auto">
          <a:xfrm>
            <a:off x="4191000" y="4343400"/>
            <a:ext cx="3200400" cy="2133600"/>
          </a:xfrm>
          <a:prstGeom prst="rect">
            <a:avLst/>
          </a:prstGeom>
          <a:noFill/>
          <a:ln w="9525">
            <a:noFill/>
            <a:miter lim="800000"/>
            <a:headEnd/>
            <a:tailEnd/>
          </a:ln>
        </p:spPr>
      </p:pic>
      <p:pic>
        <p:nvPicPr>
          <p:cNvPr id="12" name="~PP502.WAV">
            <a:hlinkClick r:id="" action="ppaction://media"/>
          </p:cNvPr>
          <p:cNvPicPr>
            <a:picLocks noRot="1" noChangeAspect="1"/>
          </p:cNvPicPr>
          <p:nvPr>
            <a:wavAudioFile r:embed="rId1" name="~PP502.WAV"/>
          </p:nvPr>
        </p:nvPicPr>
        <p:blipFill>
          <a:blip r:embed="rId5" cstate="print"/>
          <a:stretch>
            <a:fillRect/>
          </a:stretch>
        </p:blipFill>
        <p:spPr>
          <a:xfrm>
            <a:off x="8702675" y="641667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4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Shared Concern </a:t>
            </a:r>
          </a:p>
        </p:txBody>
      </p:sp>
      <p:sp>
        <p:nvSpPr>
          <p:cNvPr id="3" name="Content Placeholder 2"/>
          <p:cNvSpPr>
            <a:spLocks noGrp="1"/>
          </p:cNvSpPr>
          <p:nvPr>
            <p:ph sz="quarter" idx="1"/>
          </p:nvPr>
        </p:nvSpPr>
        <p:spPr/>
        <p:txBody>
          <a:bodyPr>
            <a:normAutofit lnSpcReduction="10000"/>
          </a:bodyPr>
          <a:lstStyle/>
          <a:p>
            <a:r>
              <a:rPr lang="en-US" dirty="0"/>
              <a:t>Parents are equally as frustrated, they struggle:</a:t>
            </a:r>
          </a:p>
          <a:p>
            <a:pPr lvl="1"/>
            <a:r>
              <a:rPr lang="en-US" dirty="0"/>
              <a:t>obtaining accurate useful information .</a:t>
            </a:r>
          </a:p>
          <a:p>
            <a:pPr lvl="1"/>
            <a:r>
              <a:rPr lang="en-US" dirty="0"/>
              <a:t>receiving services and support.</a:t>
            </a:r>
          </a:p>
          <a:p>
            <a:pPr lvl="1"/>
            <a:r>
              <a:rPr lang="en-US" dirty="0"/>
              <a:t>financially.</a:t>
            </a:r>
          </a:p>
          <a:p>
            <a:r>
              <a:rPr lang="en-US" dirty="0"/>
              <a:t>Parents often feel isolated from family members and the community</a:t>
            </a:r>
          </a:p>
          <a:p>
            <a:r>
              <a:rPr lang="en-US" dirty="0"/>
              <a:t>Teachers can be a good contact, source of information, and advocate for the child and parents</a:t>
            </a:r>
          </a:p>
          <a:p>
            <a:pPr>
              <a:buNone/>
            </a:pPr>
            <a:r>
              <a:rPr lang="en-US" sz="2000" dirty="0"/>
              <a:t>(Worcester, </a:t>
            </a:r>
            <a:r>
              <a:rPr lang="en-US" sz="2000" dirty="0" err="1"/>
              <a:t>Nesman</a:t>
            </a:r>
            <a:r>
              <a:rPr lang="en-US" sz="2000" dirty="0"/>
              <a:t>, Mendez, &amp; Keller, 2008)</a:t>
            </a:r>
          </a:p>
          <a:p>
            <a:pPr>
              <a:buNone/>
            </a:pPr>
            <a:endParaRPr lang="en-US" dirty="0"/>
          </a:p>
        </p:txBody>
      </p:sp>
      <p:sp>
        <p:nvSpPr>
          <p:cNvPr id="4" name="Slide Number Placeholder 3"/>
          <p:cNvSpPr>
            <a:spLocks noGrp="1"/>
          </p:cNvSpPr>
          <p:nvPr>
            <p:ph type="sldNum" sz="quarter" idx="15"/>
          </p:nvPr>
        </p:nvSpPr>
        <p:spPr/>
        <p:txBody>
          <a:bodyPr/>
          <a:lstStyle/>
          <a:p>
            <a:fld id="{DAB7AE14-8493-4B07-8064-AEFDEFD14D66}" type="slidenum">
              <a:rPr lang="en-US" smtClean="0"/>
              <a:pPr/>
              <a:t>29</a:t>
            </a:fld>
            <a:endParaRPr lang="en-US"/>
          </a:p>
        </p:txBody>
      </p:sp>
      <p:pic>
        <p:nvPicPr>
          <p:cNvPr id="8" name="~PP2036.WAV">
            <a:hlinkClick r:id="" action="ppaction://media"/>
          </p:cNvPr>
          <p:cNvPicPr>
            <a:picLocks noRot="1" noChangeAspect="1"/>
          </p:cNvPicPr>
          <p:nvPr>
            <a:wavAudioFile r:embed="rId1" name="~PP2036.WAV"/>
          </p:nvPr>
        </p:nvPicPr>
        <p:blipFill>
          <a:blip r:embed="rId4" cstate="print"/>
          <a:stretch>
            <a:fillRect/>
          </a:stretch>
        </p:blipFill>
        <p:spPr>
          <a:xfrm>
            <a:off x="8702675" y="641667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9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a:t>
            </a:r>
          </a:p>
        </p:txBody>
      </p:sp>
      <p:sp>
        <p:nvSpPr>
          <p:cNvPr id="3" name="Content Placeholder 2"/>
          <p:cNvSpPr>
            <a:spLocks noGrp="1"/>
          </p:cNvSpPr>
          <p:nvPr>
            <p:ph sz="quarter" idx="1"/>
          </p:nvPr>
        </p:nvSpPr>
        <p:spPr/>
        <p:txBody>
          <a:bodyPr/>
          <a:lstStyle/>
          <a:p>
            <a:r>
              <a:rPr lang="en-US" dirty="0"/>
              <a:t>Challenging behavior in young children is a problem for many teachers</a:t>
            </a:r>
          </a:p>
          <a:p>
            <a:r>
              <a:rPr lang="en-US" dirty="0"/>
              <a:t>Research-based practices, effective interventions and teaching strategies are available</a:t>
            </a:r>
          </a:p>
          <a:p>
            <a:r>
              <a:rPr lang="en-US" dirty="0"/>
              <a:t>Techniques based on many PBIS concepts</a:t>
            </a:r>
          </a:p>
          <a:p>
            <a:pPr lvl="1"/>
            <a:r>
              <a:rPr lang="en-US" dirty="0"/>
              <a:t>Universal prevention</a:t>
            </a:r>
          </a:p>
          <a:p>
            <a:pPr lvl="1"/>
            <a:r>
              <a:rPr lang="en-US" dirty="0"/>
              <a:t>Teaching pyramid</a:t>
            </a:r>
          </a:p>
          <a:p>
            <a:pPr lvl="1"/>
            <a:r>
              <a:rPr lang="en-US" dirty="0"/>
              <a:t>Positive reinforcement</a:t>
            </a:r>
          </a:p>
        </p:txBody>
      </p:sp>
      <p:sp>
        <p:nvSpPr>
          <p:cNvPr id="4" name="Slide Number Placeholder 3"/>
          <p:cNvSpPr>
            <a:spLocks noGrp="1"/>
          </p:cNvSpPr>
          <p:nvPr>
            <p:ph type="sldNum" sz="quarter" idx="15"/>
          </p:nvPr>
        </p:nvSpPr>
        <p:spPr/>
        <p:txBody>
          <a:bodyPr/>
          <a:lstStyle/>
          <a:p>
            <a:fld id="{DAB7AE14-8493-4B07-8064-AEFDEFD14D66}" type="slidenum">
              <a:rPr lang="en-US" smtClean="0"/>
              <a:pPr/>
              <a:t>3</a:t>
            </a:fld>
            <a:endParaRPr lang="en-US"/>
          </a:p>
        </p:txBody>
      </p:sp>
      <p:pic>
        <p:nvPicPr>
          <p:cNvPr id="8" name="~PP2563.WAV">
            <a:hlinkClick r:id="" action="ppaction://media"/>
          </p:cNvPr>
          <p:cNvPicPr>
            <a:picLocks noRot="1" noChangeAspect="1"/>
          </p:cNvPicPr>
          <p:nvPr>
            <a:wavAudioFile r:embed="rId1" name="~PP2563.WAV"/>
          </p:nvPr>
        </p:nvPicPr>
        <p:blipFill>
          <a:blip r:embed="rId4" cstate="print"/>
          <a:stretch>
            <a:fillRect/>
          </a:stretch>
        </p:blipFill>
        <p:spPr>
          <a:xfrm>
            <a:off x="8702675" y="641667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Do’s</a:t>
            </a:r>
          </a:p>
        </p:txBody>
      </p:sp>
      <p:sp>
        <p:nvSpPr>
          <p:cNvPr id="3" name="Content Placeholder 2"/>
          <p:cNvSpPr>
            <a:spLocks noGrp="1"/>
          </p:cNvSpPr>
          <p:nvPr>
            <p:ph sz="quarter" idx="1"/>
          </p:nvPr>
        </p:nvSpPr>
        <p:spPr/>
        <p:txBody>
          <a:bodyPr>
            <a:normAutofit lnSpcReduction="10000"/>
          </a:bodyPr>
          <a:lstStyle/>
          <a:p>
            <a:r>
              <a:rPr lang="en-US" dirty="0"/>
              <a:t>Build a strong relationship with the child</a:t>
            </a:r>
          </a:p>
          <a:p>
            <a:r>
              <a:rPr lang="en-US" dirty="0"/>
              <a:t>Create a welcoming classroom environment</a:t>
            </a:r>
          </a:p>
          <a:p>
            <a:r>
              <a:rPr lang="en-US" dirty="0"/>
              <a:t>Be cautious of your language you use with children, be careful with commands</a:t>
            </a:r>
          </a:p>
          <a:p>
            <a:r>
              <a:rPr lang="en-US" dirty="0"/>
              <a:t>Involve the family, they are concerned like you</a:t>
            </a:r>
          </a:p>
          <a:p>
            <a:r>
              <a:rPr lang="en-US" dirty="0"/>
              <a:t>Become a useful resource to the family</a:t>
            </a:r>
          </a:p>
          <a:p>
            <a:r>
              <a:rPr lang="en-US" dirty="0"/>
              <a:t>Be patient! This can be a complicated process but a beneficial one if you use effective strategies.</a:t>
            </a:r>
          </a:p>
        </p:txBody>
      </p:sp>
      <p:sp>
        <p:nvSpPr>
          <p:cNvPr id="4" name="Slide Number Placeholder 3"/>
          <p:cNvSpPr>
            <a:spLocks noGrp="1"/>
          </p:cNvSpPr>
          <p:nvPr>
            <p:ph type="sldNum" sz="quarter" idx="15"/>
          </p:nvPr>
        </p:nvSpPr>
        <p:spPr/>
        <p:txBody>
          <a:bodyPr/>
          <a:lstStyle/>
          <a:p>
            <a:fld id="{DAB7AE14-8493-4B07-8064-AEFDEFD14D66}" type="slidenum">
              <a:rPr lang="en-US" smtClean="0"/>
              <a:pPr/>
              <a:t>30</a:t>
            </a:fld>
            <a:endParaRPr lang="en-US"/>
          </a:p>
        </p:txBody>
      </p:sp>
      <p:pic>
        <p:nvPicPr>
          <p:cNvPr id="8" name="~PP1878.WAV">
            <a:hlinkClick r:id="" action="ppaction://media"/>
          </p:cNvPr>
          <p:cNvPicPr>
            <a:picLocks noRot="1" noChangeAspect="1"/>
          </p:cNvPicPr>
          <p:nvPr>
            <a:wavAudioFile r:embed="rId1" name="~PP1878.WAV"/>
          </p:nvPr>
        </p:nvPicPr>
        <p:blipFill>
          <a:blip r:embed="rId4" cstate="print"/>
          <a:stretch>
            <a:fillRect/>
          </a:stretch>
        </p:blipFill>
        <p:spPr>
          <a:xfrm>
            <a:off x="8702675" y="641667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9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Don’ts</a:t>
            </a:r>
          </a:p>
        </p:txBody>
      </p:sp>
      <p:sp>
        <p:nvSpPr>
          <p:cNvPr id="3" name="Content Placeholder 2"/>
          <p:cNvSpPr>
            <a:spLocks noGrp="1"/>
          </p:cNvSpPr>
          <p:nvPr>
            <p:ph sz="quarter" idx="1"/>
          </p:nvPr>
        </p:nvSpPr>
        <p:spPr/>
        <p:txBody>
          <a:bodyPr/>
          <a:lstStyle/>
          <a:p>
            <a:r>
              <a:rPr lang="en-US" dirty="0"/>
              <a:t>Ignore the child, the behaviors will not go away on their own</a:t>
            </a:r>
          </a:p>
          <a:p>
            <a:r>
              <a:rPr lang="en-US" dirty="0"/>
              <a:t>Be unwilling to change your classroom structure and environment because it works for most of the children</a:t>
            </a:r>
          </a:p>
          <a:p>
            <a:r>
              <a:rPr lang="en-US" dirty="0"/>
              <a:t>Exclude the child’s family from the intervention process</a:t>
            </a:r>
          </a:p>
          <a:p>
            <a:r>
              <a:rPr lang="en-US" dirty="0"/>
              <a:t>Don’t give up! This is a complicated process and can take time</a:t>
            </a:r>
          </a:p>
          <a:p>
            <a:endParaRPr lang="en-US" dirty="0"/>
          </a:p>
        </p:txBody>
      </p:sp>
      <p:sp>
        <p:nvSpPr>
          <p:cNvPr id="4" name="Slide Number Placeholder 3"/>
          <p:cNvSpPr>
            <a:spLocks noGrp="1"/>
          </p:cNvSpPr>
          <p:nvPr>
            <p:ph type="sldNum" sz="quarter" idx="15"/>
          </p:nvPr>
        </p:nvSpPr>
        <p:spPr/>
        <p:txBody>
          <a:bodyPr/>
          <a:lstStyle/>
          <a:p>
            <a:fld id="{DAB7AE14-8493-4B07-8064-AEFDEFD14D66}" type="slidenum">
              <a:rPr lang="en-US" smtClean="0"/>
              <a:pPr/>
              <a:t>31</a:t>
            </a:fld>
            <a:endParaRPr lang="en-US"/>
          </a:p>
        </p:txBody>
      </p:sp>
      <p:pic>
        <p:nvPicPr>
          <p:cNvPr id="7" name="~PP316.WAV">
            <a:hlinkClick r:id="" action="ppaction://media"/>
          </p:cNvPr>
          <p:cNvPicPr>
            <a:picLocks noRot="1" noChangeAspect="1"/>
          </p:cNvPicPr>
          <p:nvPr>
            <a:wavAudioFile r:embed="rId1" name="~PP316.WAV"/>
          </p:nvPr>
        </p:nvPicPr>
        <p:blipFill>
          <a:blip r:embed="rId4" cstate="print"/>
          <a:stretch>
            <a:fillRect/>
          </a:stretch>
        </p:blipFill>
        <p:spPr>
          <a:xfrm>
            <a:off x="8702675" y="641667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600" dirty="0"/>
              <a:t>Case Study</a:t>
            </a:r>
          </a:p>
        </p:txBody>
      </p:sp>
      <p:sp>
        <p:nvSpPr>
          <p:cNvPr id="4" name="Text Placeholder 3"/>
          <p:cNvSpPr>
            <a:spLocks noGrp="1"/>
          </p:cNvSpPr>
          <p:nvPr>
            <p:ph type="body" idx="2"/>
          </p:nvPr>
        </p:nvSpPr>
        <p:spPr/>
        <p:txBody>
          <a:bodyPr/>
          <a:lstStyle/>
          <a:p>
            <a:endParaRPr lang="en-US" dirty="0"/>
          </a:p>
        </p:txBody>
      </p:sp>
      <p:sp>
        <p:nvSpPr>
          <p:cNvPr id="3" name="Content Placeholder 2"/>
          <p:cNvSpPr>
            <a:spLocks noGrp="1"/>
          </p:cNvSpPr>
          <p:nvPr>
            <p:ph sz="quarter" idx="1"/>
          </p:nvPr>
        </p:nvSpPr>
        <p:spPr/>
        <p:txBody>
          <a:bodyPr>
            <a:normAutofit/>
          </a:bodyPr>
          <a:lstStyle/>
          <a:p>
            <a:r>
              <a:rPr lang="en-US" sz="2800" dirty="0"/>
              <a:t>Miranda’s teachers conduct a FBA </a:t>
            </a:r>
          </a:p>
          <a:p>
            <a:pPr lvl="1"/>
            <a:r>
              <a:rPr lang="en-US" sz="2400" dirty="0"/>
              <a:t>Identify relationships between behavior and environment</a:t>
            </a:r>
          </a:p>
          <a:p>
            <a:r>
              <a:rPr lang="en-US" sz="2800" dirty="0"/>
              <a:t>Parents are included in intervention planning</a:t>
            </a:r>
          </a:p>
          <a:p>
            <a:pPr lvl="1"/>
            <a:r>
              <a:rPr lang="en-US" sz="2400" dirty="0"/>
              <a:t>Give insight on behavior and schedule at home and interests</a:t>
            </a:r>
          </a:p>
          <a:p>
            <a:r>
              <a:rPr lang="en-US" sz="2800" dirty="0"/>
              <a:t>Effort to build a relationship</a:t>
            </a:r>
          </a:p>
          <a:p>
            <a:pPr lvl="1"/>
            <a:r>
              <a:rPr lang="en-US" sz="2400" dirty="0"/>
              <a:t>Greet her each morning with enthusiasm and warmth</a:t>
            </a:r>
          </a:p>
          <a:p>
            <a:pPr lvl="1"/>
            <a:r>
              <a:rPr lang="en-US" sz="2400" dirty="0"/>
              <a:t>Makes her excited to be at school </a:t>
            </a:r>
          </a:p>
          <a:p>
            <a:pPr lvl="1">
              <a:buNone/>
            </a:pPr>
            <a:endParaRPr lang="en-US" dirty="0"/>
          </a:p>
        </p:txBody>
      </p:sp>
      <p:pic>
        <p:nvPicPr>
          <p:cNvPr id="5" name="Picture 2"/>
          <p:cNvPicPr>
            <a:picLocks noGrp="1" noChangeAspect="1" noChangeArrowheads="1"/>
          </p:cNvPicPr>
          <p:nvPr>
            <p:ph sz="quarter" idx="1"/>
          </p:nvPr>
        </p:nvPicPr>
        <p:blipFill>
          <a:blip r:embed="rId4" cstate="print"/>
          <a:stretch>
            <a:fillRect/>
          </a:stretch>
        </p:blipFill>
        <p:spPr bwMode="auto">
          <a:xfrm>
            <a:off x="6324601" y="2511552"/>
            <a:ext cx="2348219" cy="3127248"/>
          </a:xfrm>
          <a:prstGeom prst="rect">
            <a:avLst/>
          </a:prstGeom>
          <a:noFill/>
          <a:ln w="9525">
            <a:noFill/>
            <a:miter lim="800000"/>
            <a:headEnd/>
            <a:tailEnd/>
          </a:ln>
        </p:spPr>
      </p:pic>
      <p:sp>
        <p:nvSpPr>
          <p:cNvPr id="6" name="Slide Number Placeholder 5"/>
          <p:cNvSpPr>
            <a:spLocks noGrp="1"/>
          </p:cNvSpPr>
          <p:nvPr>
            <p:ph type="sldNum" sz="quarter" idx="15"/>
          </p:nvPr>
        </p:nvSpPr>
        <p:spPr/>
        <p:txBody>
          <a:bodyPr/>
          <a:lstStyle/>
          <a:p>
            <a:fld id="{DAB7AE14-8493-4B07-8064-AEFDEFD14D66}" type="slidenum">
              <a:rPr lang="en-US" smtClean="0"/>
              <a:pPr/>
              <a:t>32</a:t>
            </a:fld>
            <a:endParaRPr lang="en-US"/>
          </a:p>
        </p:txBody>
      </p:sp>
      <p:sp>
        <p:nvSpPr>
          <p:cNvPr id="7" name="TextBox 6"/>
          <p:cNvSpPr txBox="1"/>
          <p:nvPr/>
        </p:nvSpPr>
        <p:spPr>
          <a:xfrm>
            <a:off x="6324600" y="5621179"/>
            <a:ext cx="3048000" cy="246221"/>
          </a:xfrm>
          <a:prstGeom prst="rect">
            <a:avLst/>
          </a:prstGeom>
          <a:noFill/>
        </p:spPr>
        <p:txBody>
          <a:bodyPr wrap="square" rtlCol="0">
            <a:spAutoFit/>
          </a:bodyPr>
          <a:lstStyle/>
          <a:p>
            <a:r>
              <a:rPr lang="en-US" sz="1000" dirty="0"/>
              <a:t>Permission granted </a:t>
            </a:r>
          </a:p>
        </p:txBody>
      </p:sp>
      <p:pic>
        <p:nvPicPr>
          <p:cNvPr id="11" name="~PP3127.WAV">
            <a:hlinkClick r:id="" action="ppaction://media"/>
          </p:cNvPr>
          <p:cNvPicPr>
            <a:picLocks noRot="1" noChangeAspect="1"/>
          </p:cNvPicPr>
          <p:nvPr>
            <a:wavAudioFile r:embed="rId1" name="~PP3127.WAV"/>
          </p:nvPr>
        </p:nvPicPr>
        <p:blipFill>
          <a:blip r:embed="rId5" cstate="print"/>
          <a:stretch>
            <a:fillRect/>
          </a:stretch>
        </p:blipFill>
        <p:spPr>
          <a:xfrm>
            <a:off x="8702675" y="641667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Case Study</a:t>
            </a:r>
          </a:p>
        </p:txBody>
      </p:sp>
      <p:sp>
        <p:nvSpPr>
          <p:cNvPr id="4" name="Content Placeholder 3"/>
          <p:cNvSpPr>
            <a:spLocks noGrp="1"/>
          </p:cNvSpPr>
          <p:nvPr>
            <p:ph sz="quarter" idx="1"/>
          </p:nvPr>
        </p:nvSpPr>
        <p:spPr/>
        <p:txBody>
          <a:bodyPr/>
          <a:lstStyle/>
          <a:p>
            <a:r>
              <a:rPr lang="en-US" dirty="0"/>
              <a:t>Replacement behaviors </a:t>
            </a:r>
          </a:p>
          <a:p>
            <a:pPr lvl="1"/>
            <a:r>
              <a:rPr lang="en-US" dirty="0"/>
              <a:t>Stomps feet or throws a soft ball at the wall instead of hitting or biting</a:t>
            </a:r>
          </a:p>
          <a:p>
            <a:r>
              <a:rPr lang="en-US" dirty="0"/>
              <a:t>Warnings when transitions are about to occur</a:t>
            </a:r>
          </a:p>
          <a:p>
            <a:r>
              <a:rPr lang="en-US" dirty="0"/>
              <a:t>Classroom rearranged, new toys fit her interests</a:t>
            </a:r>
          </a:p>
          <a:p>
            <a:r>
              <a:rPr lang="en-US" dirty="0"/>
              <a:t>Working together with her parents, Miranda’s challenging behavior has reduced both at home and school</a:t>
            </a:r>
          </a:p>
        </p:txBody>
      </p:sp>
      <p:sp>
        <p:nvSpPr>
          <p:cNvPr id="6" name="Slide Number Placeholder 5"/>
          <p:cNvSpPr>
            <a:spLocks noGrp="1"/>
          </p:cNvSpPr>
          <p:nvPr>
            <p:ph type="sldNum" sz="quarter" idx="15"/>
          </p:nvPr>
        </p:nvSpPr>
        <p:spPr/>
        <p:txBody>
          <a:bodyPr/>
          <a:lstStyle/>
          <a:p>
            <a:fld id="{DAB7AE14-8493-4B07-8064-AEFDEFD14D66}" type="slidenum">
              <a:rPr lang="en-US" smtClean="0"/>
              <a:pPr/>
              <a:t>33</a:t>
            </a:fld>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FAQs</a:t>
            </a:r>
          </a:p>
        </p:txBody>
      </p:sp>
      <p:sp>
        <p:nvSpPr>
          <p:cNvPr id="3" name="Content Placeholder 2"/>
          <p:cNvSpPr>
            <a:spLocks noGrp="1"/>
          </p:cNvSpPr>
          <p:nvPr>
            <p:ph sz="quarter" idx="1"/>
          </p:nvPr>
        </p:nvSpPr>
        <p:spPr/>
        <p:txBody>
          <a:bodyPr>
            <a:normAutofit lnSpcReduction="10000"/>
          </a:bodyPr>
          <a:lstStyle/>
          <a:p>
            <a:r>
              <a:rPr lang="en-US" dirty="0"/>
              <a:t>What is the best place to start? </a:t>
            </a:r>
          </a:p>
          <a:p>
            <a:pPr lvl="1"/>
            <a:r>
              <a:rPr lang="en-US" dirty="0"/>
              <a:t>The best place to start is to implement universal classroom practices. Building a strong relationship with the child is also a good starting point. </a:t>
            </a:r>
          </a:p>
          <a:p>
            <a:r>
              <a:rPr lang="en-US" dirty="0"/>
              <a:t>How do I involve the child’s family?</a:t>
            </a:r>
          </a:p>
          <a:p>
            <a:pPr lvl="1"/>
            <a:r>
              <a:rPr lang="en-US" dirty="0"/>
              <a:t>Family involvement is key to reducing challenging behaviors. Include the parents in planning and allow them to feel invested in the intervention process. Ask them about the child’s behavior at home, life changes, or medical problems. As a teacher you can be a helpful contact for the parents. </a:t>
            </a:r>
          </a:p>
          <a:p>
            <a:pPr lvl="1"/>
            <a:endParaRPr lang="en-US" dirty="0"/>
          </a:p>
          <a:p>
            <a:endParaRPr lang="en-US" dirty="0"/>
          </a:p>
          <a:p>
            <a:pPr lvl="1"/>
            <a:endParaRPr lang="en-US" dirty="0"/>
          </a:p>
        </p:txBody>
      </p:sp>
      <p:sp>
        <p:nvSpPr>
          <p:cNvPr id="4" name="Slide Number Placeholder 3"/>
          <p:cNvSpPr>
            <a:spLocks noGrp="1"/>
          </p:cNvSpPr>
          <p:nvPr>
            <p:ph type="sldNum" sz="quarter" idx="15"/>
          </p:nvPr>
        </p:nvSpPr>
        <p:spPr/>
        <p:txBody>
          <a:bodyPr/>
          <a:lstStyle/>
          <a:p>
            <a:fld id="{DAB7AE14-8493-4B07-8064-AEFDEFD14D66}" type="slidenum">
              <a:rPr lang="en-US" smtClean="0"/>
              <a:pPr/>
              <a:t>34</a:t>
            </a:fld>
            <a:endParaRPr lang="en-US"/>
          </a:p>
        </p:txBody>
      </p:sp>
      <p:pic>
        <p:nvPicPr>
          <p:cNvPr id="6" name="~PP1277.WAV">
            <a:hlinkClick r:id="" action="ppaction://media"/>
          </p:cNvPr>
          <p:cNvPicPr>
            <a:picLocks noRot="1" noChangeAspect="1"/>
          </p:cNvPicPr>
          <p:nvPr>
            <a:wavAudioFile r:embed="rId1" name="~PP1277.WAV"/>
          </p:nvPr>
        </p:nvPicPr>
        <p:blipFill>
          <a:blip r:embed="rId4" cstate="print"/>
          <a:stretch>
            <a:fillRect/>
          </a:stretch>
        </p:blipFill>
        <p:spPr>
          <a:xfrm>
            <a:off x="8702675" y="641667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FAQs</a:t>
            </a:r>
          </a:p>
        </p:txBody>
      </p:sp>
      <p:sp>
        <p:nvSpPr>
          <p:cNvPr id="3" name="Content Placeholder 2"/>
          <p:cNvSpPr>
            <a:spLocks noGrp="1"/>
          </p:cNvSpPr>
          <p:nvPr>
            <p:ph sz="quarter" idx="1"/>
          </p:nvPr>
        </p:nvSpPr>
        <p:spPr/>
        <p:txBody>
          <a:bodyPr>
            <a:normAutofit lnSpcReduction="10000"/>
          </a:bodyPr>
          <a:lstStyle/>
          <a:p>
            <a:r>
              <a:rPr lang="en-US" dirty="0"/>
              <a:t>I don’t have time in my classroom to implement additional interventions? </a:t>
            </a:r>
          </a:p>
          <a:p>
            <a:pPr lvl="1"/>
            <a:r>
              <a:rPr lang="en-US" dirty="0"/>
              <a:t>Many effective strategies in reducing challenging behavior can benefit all children, simple changes to the classroom’s physical space and routine can reduce some children’s challenging behavior. </a:t>
            </a:r>
          </a:p>
          <a:p>
            <a:r>
              <a:rPr lang="en-US" dirty="0"/>
              <a:t>What is the quickest and easiest way to reduce challenging behavior? </a:t>
            </a:r>
          </a:p>
          <a:p>
            <a:pPr lvl="1"/>
            <a:r>
              <a:rPr lang="en-US" dirty="0"/>
              <a:t>Every child is different. Unfortunately, there is no quick fix to reducing challenging behavior but forming a good relationship with the child goes a long way.</a:t>
            </a:r>
          </a:p>
          <a:p>
            <a:endParaRPr lang="en-US" dirty="0"/>
          </a:p>
        </p:txBody>
      </p:sp>
      <p:sp>
        <p:nvSpPr>
          <p:cNvPr id="4" name="Slide Number Placeholder 3"/>
          <p:cNvSpPr>
            <a:spLocks noGrp="1"/>
          </p:cNvSpPr>
          <p:nvPr>
            <p:ph type="sldNum" sz="quarter" idx="15"/>
          </p:nvPr>
        </p:nvSpPr>
        <p:spPr/>
        <p:txBody>
          <a:bodyPr/>
          <a:lstStyle/>
          <a:p>
            <a:fld id="{DAB7AE14-8493-4B07-8064-AEFDEFD14D66}" type="slidenum">
              <a:rPr lang="en-US" smtClean="0"/>
              <a:pPr/>
              <a:t>35</a:t>
            </a:fld>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600" dirty="0"/>
              <a:t>References</a:t>
            </a:r>
          </a:p>
        </p:txBody>
      </p:sp>
      <p:sp>
        <p:nvSpPr>
          <p:cNvPr id="4" name="Text Placeholder 3"/>
          <p:cNvSpPr>
            <a:spLocks noGrp="1"/>
          </p:cNvSpPr>
          <p:nvPr>
            <p:ph type="body" idx="2"/>
          </p:nvPr>
        </p:nvSpPr>
        <p:spPr/>
        <p:txBody>
          <a:bodyPr/>
          <a:lstStyle/>
          <a:p>
            <a:endParaRPr lang="en-US" dirty="0"/>
          </a:p>
        </p:txBody>
      </p:sp>
      <p:sp>
        <p:nvSpPr>
          <p:cNvPr id="3" name="Content Placeholder 2"/>
          <p:cNvSpPr>
            <a:spLocks noGrp="1"/>
          </p:cNvSpPr>
          <p:nvPr>
            <p:ph sz="quarter" idx="1"/>
          </p:nvPr>
        </p:nvSpPr>
        <p:spPr/>
        <p:txBody>
          <a:bodyPr>
            <a:normAutofit/>
          </a:bodyPr>
          <a:lstStyle/>
          <a:p>
            <a:r>
              <a:rPr lang="en-US" sz="2000" dirty="0"/>
              <a:t>Dobbs, J., &amp; Arnold, D. H. (2009). Relationship between preschool teachers' reports of children's behavior and their behavior toward those children.</a:t>
            </a:r>
            <a:r>
              <a:rPr lang="en-US" sz="2000" i="1" dirty="0"/>
              <a:t> School Psychology Quarterly, 24</a:t>
            </a:r>
            <a:r>
              <a:rPr lang="en-US" sz="2000" dirty="0"/>
              <a:t>(2), 95-105. </a:t>
            </a:r>
          </a:p>
          <a:p>
            <a:r>
              <a:rPr lang="en-US" sz="2000" dirty="0"/>
              <a:t>Dunlap, G., Strain, P. S., Fox, L., </a:t>
            </a:r>
            <a:r>
              <a:rPr lang="en-US" sz="2000" dirty="0" err="1"/>
              <a:t>Carta</a:t>
            </a:r>
            <a:r>
              <a:rPr lang="en-US" sz="2000" dirty="0"/>
              <a:t>, J. J., Conroy, M., Smith, B. J.,… Sowell, C. (2006). Prevention and intervention with young children's challenging behavior: Perspectives regarding current knowledge.</a:t>
            </a:r>
            <a:r>
              <a:rPr lang="en-US" sz="2000" i="1" dirty="0"/>
              <a:t> Behavioral Disorders, 32</a:t>
            </a:r>
            <a:r>
              <a:rPr lang="en-US" sz="2000" dirty="0"/>
              <a:t>(1), 29-45. </a:t>
            </a:r>
          </a:p>
          <a:p>
            <a:r>
              <a:rPr lang="en-US" sz="2000" dirty="0"/>
              <a:t>Fox, L., Dunlap, G., </a:t>
            </a:r>
            <a:r>
              <a:rPr lang="en-US" sz="2000" dirty="0" err="1"/>
              <a:t>Hemmeter</a:t>
            </a:r>
            <a:r>
              <a:rPr lang="en-US" sz="2000" dirty="0"/>
              <a:t>, M. L., Joseph, G. E., &amp; Strain, P. S. (2003). The teaching pyramid: A model for supporting social competence and preventing challenging behavior in young children.</a:t>
            </a:r>
            <a:r>
              <a:rPr lang="en-US" sz="2000" i="1" dirty="0"/>
              <a:t> Young Children, July.</a:t>
            </a:r>
          </a:p>
          <a:p>
            <a:endParaRPr lang="en-US" sz="2000" dirty="0"/>
          </a:p>
        </p:txBody>
      </p:sp>
      <p:pic>
        <p:nvPicPr>
          <p:cNvPr id="2050" name="Picture 2"/>
          <p:cNvPicPr>
            <a:picLocks noChangeAspect="1" noChangeArrowheads="1"/>
          </p:cNvPicPr>
          <p:nvPr/>
        </p:nvPicPr>
        <p:blipFill>
          <a:blip r:embed="rId4" cstate="print"/>
          <a:srcRect/>
          <a:stretch>
            <a:fillRect/>
          </a:stretch>
        </p:blipFill>
        <p:spPr bwMode="auto">
          <a:xfrm>
            <a:off x="6324600" y="2514600"/>
            <a:ext cx="2343150" cy="3124200"/>
          </a:xfrm>
          <a:prstGeom prst="rect">
            <a:avLst/>
          </a:prstGeom>
          <a:noFill/>
          <a:ln w="9525">
            <a:noFill/>
            <a:miter lim="800000"/>
            <a:headEnd/>
            <a:tailEnd/>
          </a:ln>
        </p:spPr>
      </p:pic>
      <p:sp>
        <p:nvSpPr>
          <p:cNvPr id="6" name="Slide Number Placeholder 5"/>
          <p:cNvSpPr>
            <a:spLocks noGrp="1"/>
          </p:cNvSpPr>
          <p:nvPr>
            <p:ph type="sldNum" sz="quarter" idx="15"/>
          </p:nvPr>
        </p:nvSpPr>
        <p:spPr/>
        <p:txBody>
          <a:bodyPr/>
          <a:lstStyle/>
          <a:p>
            <a:fld id="{DAB7AE14-8493-4B07-8064-AEFDEFD14D66}" type="slidenum">
              <a:rPr lang="en-US" smtClean="0"/>
              <a:pPr/>
              <a:t>36</a:t>
            </a:fld>
            <a:endParaRPr lang="en-US"/>
          </a:p>
        </p:txBody>
      </p:sp>
      <p:sp>
        <p:nvSpPr>
          <p:cNvPr id="7" name="TextBox 6"/>
          <p:cNvSpPr txBox="1"/>
          <p:nvPr/>
        </p:nvSpPr>
        <p:spPr>
          <a:xfrm>
            <a:off x="6324600" y="5621179"/>
            <a:ext cx="3048000" cy="246221"/>
          </a:xfrm>
          <a:prstGeom prst="rect">
            <a:avLst/>
          </a:prstGeom>
          <a:noFill/>
        </p:spPr>
        <p:txBody>
          <a:bodyPr wrap="square" rtlCol="0">
            <a:spAutoFit/>
          </a:bodyPr>
          <a:lstStyle/>
          <a:p>
            <a:r>
              <a:rPr lang="en-US" sz="1000" dirty="0"/>
              <a:t>Permission granted </a:t>
            </a:r>
          </a:p>
        </p:txBody>
      </p:sp>
      <p:pic>
        <p:nvPicPr>
          <p:cNvPr id="11" name="~PP1484.WAV">
            <a:hlinkClick r:id="" action="ppaction://media"/>
          </p:cNvPr>
          <p:cNvPicPr>
            <a:picLocks noRot="1" noChangeAspect="1"/>
          </p:cNvPicPr>
          <p:nvPr>
            <a:wavAudioFile r:embed="rId1" name="~PP1484.WAV"/>
          </p:nvPr>
        </p:nvPicPr>
        <p:blipFill>
          <a:blip r:embed="rId5" cstate="print"/>
          <a:stretch>
            <a:fillRect/>
          </a:stretch>
        </p:blipFill>
        <p:spPr>
          <a:xfrm>
            <a:off x="8702675" y="641667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600" dirty="0"/>
              <a:t>References</a:t>
            </a:r>
          </a:p>
        </p:txBody>
      </p:sp>
      <p:sp>
        <p:nvSpPr>
          <p:cNvPr id="6" name="Text Placeholder 5"/>
          <p:cNvSpPr>
            <a:spLocks noGrp="1"/>
          </p:cNvSpPr>
          <p:nvPr>
            <p:ph type="body" idx="2"/>
          </p:nvPr>
        </p:nvSpPr>
        <p:spPr/>
        <p:txBody>
          <a:bodyPr/>
          <a:lstStyle/>
          <a:p>
            <a:endParaRPr lang="en-US" dirty="0"/>
          </a:p>
        </p:txBody>
      </p:sp>
      <p:sp>
        <p:nvSpPr>
          <p:cNvPr id="3" name="Content Placeholder 2"/>
          <p:cNvSpPr>
            <a:spLocks noGrp="1"/>
          </p:cNvSpPr>
          <p:nvPr>
            <p:ph sz="quarter" idx="1"/>
          </p:nvPr>
        </p:nvSpPr>
        <p:spPr/>
        <p:txBody>
          <a:bodyPr/>
          <a:lstStyle/>
          <a:p>
            <a:r>
              <a:rPr lang="en-US" sz="2000" dirty="0"/>
              <a:t>Kaiser, B., &amp; </a:t>
            </a:r>
            <a:r>
              <a:rPr lang="en-US" sz="2000" dirty="0" err="1"/>
              <a:t>Rasminsky</a:t>
            </a:r>
            <a:r>
              <a:rPr lang="en-US" sz="2000" dirty="0"/>
              <a:t>, J. S. (2007). </a:t>
            </a:r>
            <a:r>
              <a:rPr lang="en-US" sz="2000" i="1" dirty="0"/>
              <a:t>Challenging behavior in young children : Understanding, preventing, and responding effectively</a:t>
            </a:r>
            <a:r>
              <a:rPr lang="en-US" sz="2000" dirty="0"/>
              <a:t> (2nd ed.). Boston, MA: Pearson </a:t>
            </a:r>
            <a:r>
              <a:rPr lang="en-US" sz="2000" dirty="0" err="1"/>
              <a:t>Allyn</a:t>
            </a:r>
            <a:r>
              <a:rPr lang="en-US" sz="2000" dirty="0"/>
              <a:t> and Bacon.</a:t>
            </a:r>
          </a:p>
          <a:p>
            <a:r>
              <a:rPr lang="en-US" sz="2000" dirty="0"/>
              <a:t>Kerr, M., M &amp; Nelson, C. M. (2010). </a:t>
            </a:r>
            <a:r>
              <a:rPr lang="en-US" sz="2000" i="1" dirty="0"/>
              <a:t>Strategies for addressing behavior problems in the classroom. </a:t>
            </a:r>
            <a:r>
              <a:rPr lang="en-US" sz="2000" dirty="0"/>
              <a:t>Upper Saddle Ridge, NJ: Pearson Educational, Inc.</a:t>
            </a:r>
          </a:p>
          <a:p>
            <a:r>
              <a:rPr lang="en-US" sz="2000" dirty="0"/>
              <a:t>Worcester, J. A., </a:t>
            </a:r>
            <a:r>
              <a:rPr lang="en-US" sz="2000" dirty="0" err="1"/>
              <a:t>Nesman</a:t>
            </a:r>
            <a:r>
              <a:rPr lang="en-US" sz="2000" dirty="0"/>
              <a:t>, T. M., Mendez, L. M. R., &amp; Keller, H. R. (2008). Giving voice to parents of young children with challenging behavior.</a:t>
            </a:r>
            <a:r>
              <a:rPr lang="en-US" sz="2000" i="1" dirty="0"/>
              <a:t> Exceptional Children, 74</a:t>
            </a:r>
            <a:r>
              <a:rPr lang="en-US" sz="2000" dirty="0"/>
              <a:t>(4), 509-525. </a:t>
            </a:r>
          </a:p>
          <a:p>
            <a:endParaRPr lang="en-US" dirty="0"/>
          </a:p>
          <a:p>
            <a:pPr>
              <a:buNone/>
            </a:pPr>
            <a:r>
              <a:rPr lang="en-US" sz="2000" dirty="0"/>
              <a:t>Photographs from </a:t>
            </a:r>
          </a:p>
          <a:p>
            <a:pPr>
              <a:buNone/>
            </a:pPr>
            <a:r>
              <a:rPr lang="en-US" sz="2000" dirty="0">
                <a:hlinkClick r:id="rId4"/>
              </a:rPr>
              <a:t>http://www.sxc.hu/home</a:t>
            </a:r>
            <a:endParaRPr lang="en-US" sz="2000" dirty="0"/>
          </a:p>
          <a:p>
            <a:r>
              <a:rPr lang="en-US" sz="2000" dirty="0"/>
              <a:t>Used with permission of photographers</a:t>
            </a:r>
          </a:p>
          <a:p>
            <a:endParaRPr lang="en-US" dirty="0"/>
          </a:p>
        </p:txBody>
      </p:sp>
      <p:pic>
        <p:nvPicPr>
          <p:cNvPr id="3074" name="Picture 2"/>
          <p:cNvPicPr>
            <a:picLocks noChangeAspect="1" noChangeArrowheads="1"/>
          </p:cNvPicPr>
          <p:nvPr/>
        </p:nvPicPr>
        <p:blipFill>
          <a:blip r:embed="rId5" cstate="print"/>
          <a:srcRect/>
          <a:stretch>
            <a:fillRect/>
          </a:stretch>
        </p:blipFill>
        <p:spPr bwMode="auto">
          <a:xfrm>
            <a:off x="6341364" y="2511552"/>
            <a:ext cx="2345436" cy="3127248"/>
          </a:xfrm>
          <a:prstGeom prst="rect">
            <a:avLst/>
          </a:prstGeom>
          <a:noFill/>
          <a:ln w="9525">
            <a:noFill/>
            <a:miter lim="800000"/>
            <a:headEnd/>
            <a:tailEnd/>
          </a:ln>
        </p:spPr>
      </p:pic>
      <p:sp>
        <p:nvSpPr>
          <p:cNvPr id="7" name="Slide Number Placeholder 6"/>
          <p:cNvSpPr>
            <a:spLocks noGrp="1"/>
          </p:cNvSpPr>
          <p:nvPr>
            <p:ph type="sldNum" sz="quarter" idx="15"/>
          </p:nvPr>
        </p:nvSpPr>
        <p:spPr/>
        <p:txBody>
          <a:bodyPr/>
          <a:lstStyle/>
          <a:p>
            <a:fld id="{DAB7AE14-8493-4B07-8064-AEFDEFD14D66}" type="slidenum">
              <a:rPr lang="en-US" smtClean="0"/>
              <a:pPr/>
              <a:t>37</a:t>
            </a:fld>
            <a:endParaRPr lang="en-US"/>
          </a:p>
        </p:txBody>
      </p:sp>
      <p:sp>
        <p:nvSpPr>
          <p:cNvPr id="8" name="TextBox 7"/>
          <p:cNvSpPr txBox="1"/>
          <p:nvPr/>
        </p:nvSpPr>
        <p:spPr>
          <a:xfrm>
            <a:off x="6324600" y="5638800"/>
            <a:ext cx="3048000" cy="246221"/>
          </a:xfrm>
          <a:prstGeom prst="rect">
            <a:avLst/>
          </a:prstGeom>
          <a:noFill/>
        </p:spPr>
        <p:txBody>
          <a:bodyPr wrap="square" rtlCol="0">
            <a:spAutoFit/>
          </a:bodyPr>
          <a:lstStyle/>
          <a:p>
            <a:r>
              <a:rPr lang="en-US" sz="1000" dirty="0"/>
              <a:t>Permission granted </a:t>
            </a:r>
          </a:p>
        </p:txBody>
      </p:sp>
      <p:pic>
        <p:nvPicPr>
          <p:cNvPr id="11" name="~PP2931.WAV">
            <a:hlinkClick r:id="" action="ppaction://media"/>
          </p:cNvPr>
          <p:cNvPicPr>
            <a:picLocks noRot="1" noChangeAspect="1"/>
          </p:cNvPicPr>
          <p:nvPr>
            <a:wavAudioFile r:embed="rId1" name="~PP2931.WAV"/>
          </p:nvPr>
        </p:nvPicPr>
        <p:blipFill>
          <a:blip r:embed="rId6" cstate="print"/>
          <a:stretch>
            <a:fillRect/>
          </a:stretch>
        </p:blipFill>
        <p:spPr>
          <a:xfrm>
            <a:off x="8702675" y="641667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Challenging Behavior ?</a:t>
            </a:r>
          </a:p>
        </p:txBody>
      </p:sp>
      <p:sp>
        <p:nvSpPr>
          <p:cNvPr id="3" name="Content Placeholder 2"/>
          <p:cNvSpPr>
            <a:spLocks noGrp="1"/>
          </p:cNvSpPr>
          <p:nvPr>
            <p:ph sz="quarter" idx="1"/>
          </p:nvPr>
        </p:nvSpPr>
        <p:spPr/>
        <p:txBody>
          <a:bodyPr/>
          <a:lstStyle/>
          <a:p>
            <a:r>
              <a:rPr lang="en-US" dirty="0"/>
              <a:t>Challenging Behavior is any behavior that: </a:t>
            </a:r>
          </a:p>
          <a:p>
            <a:pPr lvl="1"/>
            <a:r>
              <a:rPr lang="en-US" dirty="0"/>
              <a:t>interferes with the child’s optimal development, learning, or play.</a:t>
            </a:r>
          </a:p>
          <a:p>
            <a:pPr lvl="1"/>
            <a:r>
              <a:rPr lang="en-US" dirty="0"/>
              <a:t>inhibits prosocial behavior.</a:t>
            </a:r>
          </a:p>
          <a:p>
            <a:pPr lvl="1"/>
            <a:r>
              <a:rPr lang="en-US" dirty="0"/>
              <a:t>is harmful to the child and others around them.</a:t>
            </a:r>
          </a:p>
          <a:p>
            <a:pPr>
              <a:buNone/>
            </a:pPr>
            <a:r>
              <a:rPr lang="en-US" sz="2000" dirty="0"/>
              <a:t>(Dunlap et al., 2006)</a:t>
            </a:r>
          </a:p>
          <a:p>
            <a:pPr>
              <a:buNone/>
            </a:pPr>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5"/>
          </p:nvPr>
        </p:nvSpPr>
        <p:spPr/>
        <p:txBody>
          <a:bodyPr/>
          <a:lstStyle/>
          <a:p>
            <a:fld id="{DAB7AE14-8493-4B07-8064-AEFDEFD14D66}" type="slidenum">
              <a:rPr lang="en-US" smtClean="0"/>
              <a:pPr/>
              <a:t>4</a:t>
            </a:fld>
            <a:endParaRPr lang="en-US"/>
          </a:p>
        </p:txBody>
      </p:sp>
      <p:pic>
        <p:nvPicPr>
          <p:cNvPr id="6" name="~PP1625.WAV">
            <a:hlinkClick r:id="" action="ppaction://media"/>
          </p:cNvPr>
          <p:cNvPicPr>
            <a:picLocks noRot="1" noChangeAspect="1"/>
          </p:cNvPicPr>
          <p:nvPr>
            <a:wavAudioFile r:embed="rId1" name="~PP1625.WAV"/>
          </p:nvPr>
        </p:nvPicPr>
        <p:blipFill>
          <a:blip r:embed="rId4" cstate="print"/>
          <a:stretch>
            <a:fillRect/>
          </a:stretch>
        </p:blipFill>
        <p:spPr>
          <a:xfrm>
            <a:off x="8702675" y="641667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Challenging Behavior?</a:t>
            </a:r>
          </a:p>
        </p:txBody>
      </p:sp>
      <p:sp>
        <p:nvSpPr>
          <p:cNvPr id="3" name="Content Placeholder 2"/>
          <p:cNvSpPr>
            <a:spLocks noGrp="1"/>
          </p:cNvSpPr>
          <p:nvPr>
            <p:ph sz="quarter" idx="1"/>
          </p:nvPr>
        </p:nvSpPr>
        <p:spPr/>
        <p:txBody>
          <a:bodyPr/>
          <a:lstStyle/>
          <a:p>
            <a:r>
              <a:rPr lang="en-US" dirty="0"/>
              <a:t>Examples:</a:t>
            </a:r>
          </a:p>
          <a:p>
            <a:pPr lvl="1"/>
            <a:r>
              <a:rPr lang="en-US" dirty="0"/>
              <a:t>Aggression: hitting, spitting, biting, destroying objects, bullying </a:t>
            </a:r>
            <a:r>
              <a:rPr lang="en-US" sz="2000" dirty="0"/>
              <a:t>(Kaiser &amp; </a:t>
            </a:r>
            <a:r>
              <a:rPr lang="en-US" sz="2000" dirty="0" err="1"/>
              <a:t>Rasminsky</a:t>
            </a:r>
            <a:r>
              <a:rPr lang="en-US" sz="2000" dirty="0"/>
              <a:t>, 2007)</a:t>
            </a:r>
          </a:p>
          <a:p>
            <a:pPr lvl="1"/>
            <a:r>
              <a:rPr lang="en-US" dirty="0"/>
              <a:t>Disruptive behavior </a:t>
            </a:r>
            <a:r>
              <a:rPr lang="en-US" sz="2000" dirty="0"/>
              <a:t>(Dunlap et al., 2003)</a:t>
            </a:r>
          </a:p>
          <a:p>
            <a:pPr lvl="1"/>
            <a:r>
              <a:rPr lang="en-US" dirty="0"/>
              <a:t>Defiance or noncompliance </a:t>
            </a:r>
            <a:r>
              <a:rPr lang="en-US" sz="2000" dirty="0"/>
              <a:t>(Dunlap et al., 2003)</a:t>
            </a:r>
          </a:p>
          <a:p>
            <a:pPr lvl="1"/>
            <a:endParaRPr lang="en-US" dirty="0"/>
          </a:p>
          <a:p>
            <a:pPr lvl="1"/>
            <a:endParaRPr lang="en-US" dirty="0"/>
          </a:p>
          <a:p>
            <a:pPr>
              <a:buNone/>
            </a:pPr>
            <a:endParaRPr lang="en-US" dirty="0"/>
          </a:p>
        </p:txBody>
      </p:sp>
      <p:pic>
        <p:nvPicPr>
          <p:cNvPr id="7" name="Picture 2"/>
          <p:cNvPicPr>
            <a:picLocks noChangeAspect="1" noChangeArrowheads="1"/>
          </p:cNvPicPr>
          <p:nvPr/>
        </p:nvPicPr>
        <p:blipFill>
          <a:blip r:embed="rId4" cstate="print"/>
          <a:srcRect/>
          <a:stretch>
            <a:fillRect/>
          </a:stretch>
        </p:blipFill>
        <p:spPr bwMode="auto">
          <a:xfrm>
            <a:off x="304800" y="3759200"/>
            <a:ext cx="2209800" cy="2946400"/>
          </a:xfrm>
          <a:prstGeom prst="rect">
            <a:avLst/>
          </a:prstGeom>
          <a:noFill/>
          <a:ln w="9525">
            <a:noFill/>
            <a:miter lim="800000"/>
            <a:headEnd/>
            <a:tailEnd/>
          </a:ln>
        </p:spPr>
      </p:pic>
      <p:sp>
        <p:nvSpPr>
          <p:cNvPr id="5" name="Slide Number Placeholder 4"/>
          <p:cNvSpPr>
            <a:spLocks noGrp="1"/>
          </p:cNvSpPr>
          <p:nvPr>
            <p:ph type="sldNum" sz="quarter" idx="15"/>
          </p:nvPr>
        </p:nvSpPr>
        <p:spPr/>
        <p:txBody>
          <a:bodyPr/>
          <a:lstStyle/>
          <a:p>
            <a:fld id="{DAB7AE14-8493-4B07-8064-AEFDEFD14D66}" type="slidenum">
              <a:rPr lang="en-US" smtClean="0"/>
              <a:pPr/>
              <a:t>5</a:t>
            </a:fld>
            <a:endParaRPr lang="en-US"/>
          </a:p>
        </p:txBody>
      </p:sp>
      <p:sp>
        <p:nvSpPr>
          <p:cNvPr id="8" name="TextBox 7"/>
          <p:cNvSpPr txBox="1"/>
          <p:nvPr/>
        </p:nvSpPr>
        <p:spPr>
          <a:xfrm>
            <a:off x="2667000" y="6400800"/>
            <a:ext cx="3048000" cy="246221"/>
          </a:xfrm>
          <a:prstGeom prst="rect">
            <a:avLst/>
          </a:prstGeom>
          <a:noFill/>
        </p:spPr>
        <p:txBody>
          <a:bodyPr wrap="square" rtlCol="0">
            <a:spAutoFit/>
          </a:bodyPr>
          <a:lstStyle/>
          <a:p>
            <a:r>
              <a:rPr lang="en-US" sz="1000" dirty="0"/>
              <a:t>Permission granted </a:t>
            </a:r>
          </a:p>
        </p:txBody>
      </p:sp>
      <p:pic>
        <p:nvPicPr>
          <p:cNvPr id="10" name="~PP2278.WAV">
            <a:hlinkClick r:id="" action="ppaction://media"/>
          </p:cNvPr>
          <p:cNvPicPr>
            <a:picLocks noRot="1" noChangeAspect="1"/>
          </p:cNvPicPr>
          <p:nvPr>
            <a:wavAudioFile r:embed="rId1" name="~PP2278.WAV"/>
          </p:nvPr>
        </p:nvPicPr>
        <p:blipFill>
          <a:blip r:embed="rId5" cstate="print"/>
          <a:stretch>
            <a:fillRect/>
          </a:stretch>
        </p:blipFill>
        <p:spPr>
          <a:xfrm>
            <a:off x="8702675" y="641667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9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Glossary</a:t>
            </a:r>
          </a:p>
        </p:txBody>
      </p:sp>
      <p:sp>
        <p:nvSpPr>
          <p:cNvPr id="3" name="Content Placeholder 2"/>
          <p:cNvSpPr>
            <a:spLocks noGrp="1"/>
          </p:cNvSpPr>
          <p:nvPr>
            <p:ph sz="quarter" idx="1"/>
          </p:nvPr>
        </p:nvSpPr>
        <p:spPr/>
        <p:txBody>
          <a:bodyPr>
            <a:normAutofit/>
          </a:bodyPr>
          <a:lstStyle/>
          <a:p>
            <a:pPr lvl="0"/>
            <a:r>
              <a:rPr lang="en-US" u="sng" dirty="0"/>
              <a:t>Antecedent</a:t>
            </a:r>
            <a:r>
              <a:rPr lang="en-US" dirty="0"/>
              <a:t>: an action, behavior, or stimulus that occurs before a behavior </a:t>
            </a:r>
            <a:r>
              <a:rPr lang="en-US" sz="2000" dirty="0"/>
              <a:t>(Kerr &amp; Nelson, 2010)</a:t>
            </a:r>
          </a:p>
          <a:p>
            <a:r>
              <a:rPr lang="en-US" u="sng" dirty="0"/>
              <a:t>Challenging behavior</a:t>
            </a:r>
            <a:r>
              <a:rPr lang="en-US" dirty="0"/>
              <a:t>: any consistent behavior that inhibits a child’s development, prosocial behavior, or is harmful to the child </a:t>
            </a:r>
            <a:r>
              <a:rPr lang="en-US" sz="2000" dirty="0"/>
              <a:t>(Dunlap et al., 2003)</a:t>
            </a:r>
          </a:p>
          <a:p>
            <a:r>
              <a:rPr lang="en-US" u="sng" dirty="0"/>
              <a:t>Consequence</a:t>
            </a:r>
            <a:r>
              <a:rPr lang="en-US" dirty="0"/>
              <a:t>: an action, behavior, or stimulus that occurs after a behavior </a:t>
            </a:r>
            <a:r>
              <a:rPr lang="en-US" sz="2000" dirty="0"/>
              <a:t>(Kerr &amp; Nelson, 2010)</a:t>
            </a:r>
          </a:p>
          <a:p>
            <a:endParaRPr lang="en-US" dirty="0"/>
          </a:p>
          <a:p>
            <a:endParaRPr lang="en-US" dirty="0"/>
          </a:p>
          <a:p>
            <a:endParaRPr lang="en-US" dirty="0"/>
          </a:p>
        </p:txBody>
      </p:sp>
      <p:sp>
        <p:nvSpPr>
          <p:cNvPr id="4" name="Slide Number Placeholder 3"/>
          <p:cNvSpPr>
            <a:spLocks noGrp="1"/>
          </p:cNvSpPr>
          <p:nvPr>
            <p:ph type="sldNum" sz="quarter" idx="15"/>
          </p:nvPr>
        </p:nvSpPr>
        <p:spPr/>
        <p:txBody>
          <a:bodyPr/>
          <a:lstStyle/>
          <a:p>
            <a:fld id="{DAB7AE14-8493-4B07-8064-AEFDEFD14D66}" type="slidenum">
              <a:rPr lang="en-US" smtClean="0"/>
              <a:pPr/>
              <a:t>6</a:t>
            </a:fld>
            <a:endParaRPr lang="en-US"/>
          </a:p>
        </p:txBody>
      </p:sp>
      <p:pic>
        <p:nvPicPr>
          <p:cNvPr id="6" name="~PP3328.WAV">
            <a:hlinkClick r:id="" action="ppaction://media"/>
          </p:cNvPr>
          <p:cNvPicPr>
            <a:picLocks noRot="1" noChangeAspect="1"/>
          </p:cNvPicPr>
          <p:nvPr>
            <a:wavAudioFile r:embed="rId1" name="~PP3328.WAV"/>
          </p:nvPr>
        </p:nvPicPr>
        <p:blipFill>
          <a:blip r:embed="rId4" cstate="print"/>
          <a:stretch>
            <a:fillRect/>
          </a:stretch>
        </p:blipFill>
        <p:spPr>
          <a:xfrm>
            <a:off x="8702675" y="641667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Glossary</a:t>
            </a:r>
          </a:p>
        </p:txBody>
      </p:sp>
      <p:sp>
        <p:nvSpPr>
          <p:cNvPr id="5" name="Content Placeholder 4"/>
          <p:cNvSpPr>
            <a:spLocks noGrp="1"/>
          </p:cNvSpPr>
          <p:nvPr>
            <p:ph sz="quarter" idx="1"/>
          </p:nvPr>
        </p:nvSpPr>
        <p:spPr/>
        <p:txBody>
          <a:bodyPr>
            <a:normAutofit/>
          </a:bodyPr>
          <a:lstStyle/>
          <a:p>
            <a:r>
              <a:rPr lang="en-US" u="sng" dirty="0"/>
              <a:t>Functional Behavior Analysis </a:t>
            </a:r>
            <a:r>
              <a:rPr lang="en-US" dirty="0"/>
              <a:t>(FBA):  a process used to identify the functions a maladaptive behavior serves, includes observations, interviews, and developmental tools </a:t>
            </a:r>
            <a:r>
              <a:rPr lang="en-US" sz="2000" dirty="0"/>
              <a:t>(Kerr &amp; Nelson, 2010)</a:t>
            </a:r>
          </a:p>
          <a:p>
            <a:r>
              <a:rPr lang="en-US" u="sng" dirty="0"/>
              <a:t>Positive Behavioral Interventions and Supports </a:t>
            </a:r>
            <a:r>
              <a:rPr lang="en-US" dirty="0"/>
              <a:t>(PBIS): a system that supports and promotes positive behavior in children in all settings: utilizes primary, secondary, and tertiary prevention </a:t>
            </a:r>
            <a:r>
              <a:rPr lang="en-US" sz="2000" dirty="0"/>
              <a:t>(Kerr &amp; Nelson, 2010)</a:t>
            </a:r>
          </a:p>
          <a:p>
            <a:endParaRPr lang="en-US" dirty="0"/>
          </a:p>
        </p:txBody>
      </p:sp>
      <p:sp>
        <p:nvSpPr>
          <p:cNvPr id="4" name="Slide Number Placeholder 3"/>
          <p:cNvSpPr>
            <a:spLocks noGrp="1"/>
          </p:cNvSpPr>
          <p:nvPr>
            <p:ph type="sldNum" sz="quarter" idx="15"/>
          </p:nvPr>
        </p:nvSpPr>
        <p:spPr/>
        <p:txBody>
          <a:bodyPr/>
          <a:lstStyle/>
          <a:p>
            <a:fld id="{DAB7AE14-8493-4B07-8064-AEFDEFD14D66}" type="slidenum">
              <a:rPr lang="en-US" smtClean="0"/>
              <a:pPr/>
              <a:t>7</a:t>
            </a:fld>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Glossary</a:t>
            </a:r>
          </a:p>
        </p:txBody>
      </p:sp>
      <p:sp>
        <p:nvSpPr>
          <p:cNvPr id="3" name="Content Placeholder 2"/>
          <p:cNvSpPr>
            <a:spLocks noGrp="1"/>
          </p:cNvSpPr>
          <p:nvPr>
            <p:ph sz="quarter" idx="1"/>
          </p:nvPr>
        </p:nvSpPr>
        <p:spPr/>
        <p:txBody>
          <a:bodyPr/>
          <a:lstStyle/>
          <a:p>
            <a:r>
              <a:rPr lang="en-US" u="sng" dirty="0"/>
              <a:t>Replacement behaviors</a:t>
            </a:r>
            <a:r>
              <a:rPr lang="en-US" dirty="0"/>
              <a:t>: appropriate behaviors used to replace challenging behavior </a:t>
            </a:r>
            <a:r>
              <a:rPr lang="en-US" sz="2000" dirty="0"/>
              <a:t>(Kaiser &amp; </a:t>
            </a:r>
            <a:r>
              <a:rPr lang="en-US" sz="2000" dirty="0" err="1"/>
              <a:t>Rasminsky</a:t>
            </a:r>
            <a:r>
              <a:rPr lang="en-US" sz="2000" dirty="0"/>
              <a:t>, 2007)</a:t>
            </a:r>
            <a:endParaRPr lang="en-US" sz="2000" u="sng" dirty="0"/>
          </a:p>
          <a:p>
            <a:r>
              <a:rPr lang="en-US" u="sng" dirty="0"/>
              <a:t>Teaching pyramid</a:t>
            </a:r>
            <a:r>
              <a:rPr lang="en-US" dirty="0"/>
              <a:t>: a teaching model proven effective in reducing challenging behavior in young children; promotes positive relationships, classroom practices, social and emotional skills, and individual interventions </a:t>
            </a:r>
            <a:r>
              <a:rPr lang="en-US" sz="2000" dirty="0"/>
              <a:t>(Fox, Dunlap, </a:t>
            </a:r>
            <a:r>
              <a:rPr lang="en-US" sz="2000" dirty="0" err="1"/>
              <a:t>Hemmeter</a:t>
            </a:r>
            <a:r>
              <a:rPr lang="en-US" sz="2000" dirty="0"/>
              <a:t>, Joseph, &amp; Strain, 2003)</a:t>
            </a:r>
          </a:p>
          <a:p>
            <a:endParaRPr lang="en-US" dirty="0"/>
          </a:p>
        </p:txBody>
      </p:sp>
      <p:sp>
        <p:nvSpPr>
          <p:cNvPr id="4" name="Slide Number Placeholder 3"/>
          <p:cNvSpPr>
            <a:spLocks noGrp="1"/>
          </p:cNvSpPr>
          <p:nvPr>
            <p:ph type="sldNum" sz="quarter" idx="15"/>
          </p:nvPr>
        </p:nvSpPr>
        <p:spPr/>
        <p:txBody>
          <a:bodyPr/>
          <a:lstStyle/>
          <a:p>
            <a:fld id="{DAB7AE14-8493-4B07-8064-AEFDEFD14D66}" type="slidenum">
              <a:rPr lang="en-US" smtClean="0"/>
              <a:pPr/>
              <a:t>8</a:t>
            </a:fld>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Glossary</a:t>
            </a:r>
          </a:p>
        </p:txBody>
      </p:sp>
      <p:sp>
        <p:nvSpPr>
          <p:cNvPr id="3" name="Content Placeholder 2"/>
          <p:cNvSpPr>
            <a:spLocks noGrp="1"/>
          </p:cNvSpPr>
          <p:nvPr>
            <p:ph sz="quarter" idx="1"/>
          </p:nvPr>
        </p:nvSpPr>
        <p:spPr/>
        <p:txBody>
          <a:bodyPr/>
          <a:lstStyle/>
          <a:p>
            <a:r>
              <a:rPr lang="en-US" u="sng" dirty="0"/>
              <a:t>Universal prevention</a:t>
            </a:r>
            <a:r>
              <a:rPr lang="en-US" dirty="0"/>
              <a:t>: a system used with all students as a preventative and protective strategy </a:t>
            </a:r>
            <a:r>
              <a:rPr lang="en-US" sz="2000" dirty="0"/>
              <a:t>(Kerr &amp; Nelson, 2010)</a:t>
            </a:r>
          </a:p>
          <a:p>
            <a:pPr>
              <a:buNone/>
            </a:pPr>
            <a:endParaRPr lang="en-US" dirty="0"/>
          </a:p>
        </p:txBody>
      </p:sp>
      <p:sp>
        <p:nvSpPr>
          <p:cNvPr id="4" name="Slide Number Placeholder 3"/>
          <p:cNvSpPr>
            <a:spLocks noGrp="1"/>
          </p:cNvSpPr>
          <p:nvPr>
            <p:ph type="sldNum" sz="quarter" idx="15"/>
          </p:nvPr>
        </p:nvSpPr>
        <p:spPr/>
        <p:txBody>
          <a:bodyPr/>
          <a:lstStyle/>
          <a:p>
            <a:fld id="{DAB7AE14-8493-4B07-8064-AEFDEFD14D66}" type="slidenum">
              <a:rPr lang="en-US" smtClean="0"/>
              <a:pPr/>
              <a:t>9</a:t>
            </a:fld>
            <a:endParaRPr lang="en-US"/>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989</TotalTime>
  <Words>3520</Words>
  <Application>Microsoft Office PowerPoint</Application>
  <PresentationFormat>On-screen Show (4:3)</PresentationFormat>
  <Paragraphs>366</Paragraphs>
  <Slides>37</Slides>
  <Notes>35</Notes>
  <HiddenSlides>0</HiddenSlides>
  <MMClips>32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Calibri</vt:lpstr>
      <vt:lpstr>Century Schoolbook</vt:lpstr>
      <vt:lpstr>Wingdings</vt:lpstr>
      <vt:lpstr>Wingdings 2</vt:lpstr>
      <vt:lpstr>Oriel</vt:lpstr>
      <vt:lpstr>Research on Challenging Behavior in Young Children: What Teachers Should Know</vt:lpstr>
      <vt:lpstr>Agenda</vt:lpstr>
      <vt:lpstr>Intro</vt:lpstr>
      <vt:lpstr>What is Challenging Behavior ?</vt:lpstr>
      <vt:lpstr>What is Challenging Behavior?</vt:lpstr>
      <vt:lpstr>Glossary</vt:lpstr>
      <vt:lpstr>Glossary</vt:lpstr>
      <vt:lpstr>Glossary</vt:lpstr>
      <vt:lpstr>Glossary</vt:lpstr>
      <vt:lpstr>Research</vt:lpstr>
      <vt:lpstr>Causes: Risk Factors</vt:lpstr>
      <vt:lpstr>Causes: Risk Factors</vt:lpstr>
      <vt:lpstr>Places/Settings/Situations</vt:lpstr>
      <vt:lpstr>Teaching Pyramid</vt:lpstr>
      <vt:lpstr>Case Study</vt:lpstr>
      <vt:lpstr>Qualities of Effective Interventions</vt:lpstr>
      <vt:lpstr>Qualities of Effective Interventions</vt:lpstr>
      <vt:lpstr>Qualities of Effective Interventions</vt:lpstr>
      <vt:lpstr>Qualities of Effective Interventions</vt:lpstr>
      <vt:lpstr>Qualities of Effective Interventions</vt:lpstr>
      <vt:lpstr>Relationships</vt:lpstr>
      <vt:lpstr>relationships</vt:lpstr>
      <vt:lpstr>Classroom Practices</vt:lpstr>
      <vt:lpstr>Classroom Environment: Physical</vt:lpstr>
      <vt:lpstr>Classroom Environment: Social</vt:lpstr>
      <vt:lpstr>Teaching Strategies</vt:lpstr>
      <vt:lpstr>Guidance and Redirection</vt:lpstr>
      <vt:lpstr>Guidance and Discipline</vt:lpstr>
      <vt:lpstr>Shared Concern </vt:lpstr>
      <vt:lpstr>Do’s</vt:lpstr>
      <vt:lpstr>Don’ts</vt:lpstr>
      <vt:lpstr>Case Study</vt:lpstr>
      <vt:lpstr>Case Study</vt:lpstr>
      <vt:lpstr>FAQs</vt:lpstr>
      <vt:lpstr>FAQs</vt:lpstr>
      <vt:lpstr>References</vt:lpstr>
      <vt:lpstr>References</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on challenging Behavior in Young Children: What Teachers Should Know</dc:title>
  <dc:creator>Vanessa</dc:creator>
  <cp:lastModifiedBy>Covaleski, Kylea Joyce</cp:lastModifiedBy>
  <cp:revision>109</cp:revision>
  <dcterms:created xsi:type="dcterms:W3CDTF">2010-03-22T00:27:20Z</dcterms:created>
  <dcterms:modified xsi:type="dcterms:W3CDTF">2019-09-07T02:38:31Z</dcterms:modified>
</cp:coreProperties>
</file>