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8" r:id="rId2"/>
    <p:sldId id="282" r:id="rId3"/>
    <p:sldId id="265" r:id="rId4"/>
    <p:sldId id="266" r:id="rId5"/>
    <p:sldId id="268" r:id="rId6"/>
    <p:sldId id="267" r:id="rId7"/>
    <p:sldId id="263" r:id="rId8"/>
    <p:sldId id="269" r:id="rId9"/>
    <p:sldId id="272" r:id="rId10"/>
    <p:sldId id="271" r:id="rId11"/>
    <p:sldId id="270" r:id="rId12"/>
    <p:sldId id="281" r:id="rId13"/>
    <p:sldId id="273" r:id="rId14"/>
    <p:sldId id="274" r:id="rId15"/>
    <p:sldId id="275" r:id="rId16"/>
    <p:sldId id="279" r:id="rId17"/>
    <p:sldId id="276" r:id="rId18"/>
    <p:sldId id="280" r:id="rId19"/>
    <p:sldId id="261" r:id="rId20"/>
    <p:sldId id="277" r:id="rId21"/>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EB43"/>
    <a:srgbClr val="E8F5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66667" autoAdjust="0"/>
  </p:normalViewPr>
  <p:slideViewPr>
    <p:cSldViewPr>
      <p:cViewPr varScale="1">
        <p:scale>
          <a:sx n="48" d="100"/>
          <a:sy n="48" d="100"/>
        </p:scale>
        <p:origin x="1932" y="42"/>
      </p:cViewPr>
      <p:guideLst>
        <p:guide orient="horz" pos="2160"/>
        <p:guide pos="2880"/>
      </p:guideLst>
    </p:cSldViewPr>
  </p:slideViewPr>
  <p:outlineViewPr>
    <p:cViewPr>
      <p:scale>
        <a:sx n="33" d="100"/>
        <a:sy n="33" d="100"/>
      </p:scale>
      <p:origin x="0" y="250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2446" tIns="46223" rIns="92446" bIns="46223" rtlCol="0"/>
          <a:lstStyle>
            <a:lvl1pPr algn="l">
              <a:defRPr sz="1200"/>
            </a:lvl1pPr>
          </a:lstStyle>
          <a:p>
            <a:pPr>
              <a:defRPr/>
            </a:pPr>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2446" tIns="46223" rIns="92446" bIns="46223" rtlCol="0"/>
          <a:lstStyle>
            <a:lvl1pPr algn="r">
              <a:defRPr sz="1200"/>
            </a:lvl1pPr>
          </a:lstStyle>
          <a:p>
            <a:pPr>
              <a:defRPr/>
            </a:pPr>
            <a:fld id="{EFD94392-0EC6-487E-A323-3AAB8EFF1E88}" type="datetimeFigureOut">
              <a:rPr lang="en-US"/>
              <a:pPr>
                <a:defRPr/>
              </a:pPr>
              <a:t>9/7/2019</a:t>
            </a:fld>
            <a:endParaRPr lang="en-US" dirty="0"/>
          </a:p>
        </p:txBody>
      </p:sp>
      <p:sp>
        <p:nvSpPr>
          <p:cNvPr id="4" name="Slide Image Placeholder 3"/>
          <p:cNvSpPr>
            <a:spLocks noGrp="1" noRot="1" noChangeAspect="1"/>
          </p:cNvSpPr>
          <p:nvPr>
            <p:ph type="sldImg" idx="2"/>
          </p:nvPr>
        </p:nvSpPr>
        <p:spPr>
          <a:xfrm>
            <a:off x="1181100" y="696913"/>
            <a:ext cx="4649788" cy="3486150"/>
          </a:xfrm>
          <a:prstGeom prst="rect">
            <a:avLst/>
          </a:prstGeom>
          <a:noFill/>
          <a:ln w="12700">
            <a:solidFill>
              <a:prstClr val="black"/>
            </a:solidFill>
          </a:ln>
        </p:spPr>
        <p:txBody>
          <a:bodyPr vert="horz" lIns="92446" tIns="46223" rIns="92446" bIns="46223" rtlCol="0" anchor="ctr"/>
          <a:lstStyle/>
          <a:p>
            <a:pPr lvl="0"/>
            <a:endParaRPr lang="en-US"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2446" tIns="46223" rIns="92446" bIns="46223"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8829967"/>
            <a:ext cx="3037840" cy="464820"/>
          </a:xfrm>
          <a:prstGeom prst="rect">
            <a:avLst/>
          </a:prstGeom>
        </p:spPr>
        <p:txBody>
          <a:bodyPr vert="horz" lIns="92446" tIns="46223" rIns="92446" bIns="46223" rtlCol="0" anchor="b"/>
          <a:lstStyle>
            <a:lvl1pPr algn="l">
              <a:defRPr sz="1200"/>
            </a:lvl1pPr>
          </a:lstStyle>
          <a:p>
            <a:pPr>
              <a:defRPr/>
            </a:pPr>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2446" tIns="46223" rIns="92446" bIns="46223" rtlCol="0" anchor="b"/>
          <a:lstStyle>
            <a:lvl1pPr algn="r">
              <a:defRPr sz="1200"/>
            </a:lvl1pPr>
          </a:lstStyle>
          <a:p>
            <a:pPr>
              <a:defRPr/>
            </a:pPr>
            <a:fld id="{B8DB3C69-16F6-466A-B3B3-DB0E2089E12C}"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Hello,</a:t>
            </a:r>
            <a:r>
              <a:rPr lang="en-US" baseline="0" dirty="0"/>
              <a:t> my name is Angela Vedro and I will be presenting to you the benefits of response cards in the classroom. </a:t>
            </a:r>
            <a:endParaRPr lang="en-US" dirty="0"/>
          </a:p>
        </p:txBody>
      </p:sp>
      <p:sp>
        <p:nvSpPr>
          <p:cNvPr id="4" name="Slide Number Placeholder 3"/>
          <p:cNvSpPr>
            <a:spLocks noGrp="1"/>
          </p:cNvSpPr>
          <p:nvPr>
            <p:ph type="sldNum" sz="quarter" idx="10"/>
          </p:nvPr>
        </p:nvSpPr>
        <p:spPr/>
        <p:txBody>
          <a:bodyPr/>
          <a:lstStyle/>
          <a:p>
            <a:pPr>
              <a:defRPr/>
            </a:pPr>
            <a:fld id="{B8DB3C69-16F6-466A-B3B3-DB0E2089E12C}"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When do you</a:t>
            </a:r>
            <a:r>
              <a:rPr lang="en-US" baseline="0" dirty="0"/>
              <a:t> use response cards? </a:t>
            </a:r>
            <a:r>
              <a:rPr lang="en-US" dirty="0"/>
              <a:t>Special</a:t>
            </a:r>
            <a:r>
              <a:rPr lang="en-US" baseline="0" dirty="0"/>
              <a:t> education and Inclusion teachers report the use of response cards help in classrooms where several levels of learning is being done. The students can be split into groups, the verbal responses are lessened, so teachers can help more students at one time. You can be creative and make accommodations to fit your classroom needs.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B8DB3C69-16F6-466A-B3B3-DB0E2089E12C}"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a:t>
            </a:r>
            <a:r>
              <a:rPr lang="en-US" baseline="0" dirty="0"/>
              <a:t> case study explores a conversation between Miss V, Johnny, and Sally. Johnny and Sally do not like History class and their grades reflect the dislike. Miss V is trying to encourage them to improve their grades. </a:t>
            </a:r>
            <a:endParaRPr lang="en-US" dirty="0"/>
          </a:p>
        </p:txBody>
      </p:sp>
      <p:sp>
        <p:nvSpPr>
          <p:cNvPr id="4" name="Slide Number Placeholder 3"/>
          <p:cNvSpPr>
            <a:spLocks noGrp="1"/>
          </p:cNvSpPr>
          <p:nvPr>
            <p:ph type="sldNum" sz="quarter" idx="10"/>
          </p:nvPr>
        </p:nvSpPr>
        <p:spPr/>
        <p:txBody>
          <a:bodyPr/>
          <a:lstStyle/>
          <a:p>
            <a:pPr>
              <a:defRPr/>
            </a:pPr>
            <a:fld id="{B8DB3C69-16F6-466A-B3B3-DB0E2089E12C}"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After there conversation Miss</a:t>
            </a:r>
            <a:r>
              <a:rPr lang="en-US" baseline="0" dirty="0"/>
              <a:t> V decided to consult with another teacher, Miss P. Miss P encouraged Miss V to use the response card intervention they were trained on over the summer.</a:t>
            </a:r>
            <a:endParaRPr lang="en-US" dirty="0"/>
          </a:p>
        </p:txBody>
      </p:sp>
      <p:sp>
        <p:nvSpPr>
          <p:cNvPr id="4" name="Slide Number Placeholder 3"/>
          <p:cNvSpPr>
            <a:spLocks noGrp="1"/>
          </p:cNvSpPr>
          <p:nvPr>
            <p:ph type="sldNum" sz="quarter" idx="10"/>
          </p:nvPr>
        </p:nvSpPr>
        <p:spPr/>
        <p:txBody>
          <a:bodyPr/>
          <a:lstStyle/>
          <a:p>
            <a:pPr>
              <a:defRPr/>
            </a:pPr>
            <a:fld id="{B8DB3C69-16F6-466A-B3B3-DB0E2089E12C}"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Miss</a:t>
            </a:r>
            <a:r>
              <a:rPr lang="en-US" baseline="0" dirty="0"/>
              <a:t> P explained how she implemented this new intervention into her English class. Miss P said there are three key points to remember when implementing response cards</a:t>
            </a:r>
          </a:p>
          <a:p>
            <a:r>
              <a:rPr lang="en-US" baseline="0" dirty="0"/>
              <a:t>1. You must ask yes/no or short answer questions </a:t>
            </a:r>
          </a:p>
          <a:p>
            <a:r>
              <a:rPr lang="en-US" baseline="0" dirty="0"/>
              <a:t>2. You need to give clear directions </a:t>
            </a:r>
          </a:p>
          <a:p>
            <a:r>
              <a:rPr lang="en-US" baseline="0" dirty="0"/>
              <a:t>3.  You must give clues, so the students know when to respond </a:t>
            </a:r>
            <a:endParaRPr lang="en-US" dirty="0"/>
          </a:p>
        </p:txBody>
      </p:sp>
      <p:sp>
        <p:nvSpPr>
          <p:cNvPr id="4" name="Slide Number Placeholder 3"/>
          <p:cNvSpPr>
            <a:spLocks noGrp="1"/>
          </p:cNvSpPr>
          <p:nvPr>
            <p:ph type="sldNum" sz="quarter" idx="10"/>
          </p:nvPr>
        </p:nvSpPr>
        <p:spPr/>
        <p:txBody>
          <a:bodyPr/>
          <a:lstStyle/>
          <a:p>
            <a:pPr>
              <a:defRPr/>
            </a:pPr>
            <a:fld id="{B8DB3C69-16F6-466A-B3B3-DB0E2089E12C}"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Miss P also</a:t>
            </a:r>
            <a:r>
              <a:rPr lang="en-US" baseline="0" dirty="0"/>
              <a:t> gave Miss V some tips on things she should not do when using response cards.</a:t>
            </a:r>
          </a:p>
          <a:p>
            <a:r>
              <a:rPr lang="en-US" baseline="0" dirty="0"/>
              <a:t>She said you should not blame yourself for their poor academic achievements, but you should take all professional conferences seriously because topics covered are designed to help you help the students. </a:t>
            </a:r>
            <a:endParaRPr lang="en-US" dirty="0"/>
          </a:p>
        </p:txBody>
      </p:sp>
      <p:sp>
        <p:nvSpPr>
          <p:cNvPr id="4" name="Slide Number Placeholder 3"/>
          <p:cNvSpPr>
            <a:spLocks noGrp="1"/>
          </p:cNvSpPr>
          <p:nvPr>
            <p:ph type="sldNum" sz="quarter" idx="10"/>
          </p:nvPr>
        </p:nvSpPr>
        <p:spPr/>
        <p:txBody>
          <a:bodyPr/>
          <a:lstStyle/>
          <a:p>
            <a:pPr>
              <a:defRPr/>
            </a:pPr>
            <a:fld id="{B8DB3C69-16F6-466A-B3B3-DB0E2089E12C}"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Overall, Miss V</a:t>
            </a:r>
            <a:r>
              <a:rPr lang="en-US" baseline="0" dirty="0"/>
              <a:t> was excited about the new intervention. She used it in her social studies class and saw results not only with Johnny and Sally’s scores, but with other students in the class. </a:t>
            </a:r>
            <a:endParaRPr lang="en-US" dirty="0"/>
          </a:p>
        </p:txBody>
      </p:sp>
      <p:sp>
        <p:nvSpPr>
          <p:cNvPr id="4" name="Slide Number Placeholder 3"/>
          <p:cNvSpPr>
            <a:spLocks noGrp="1"/>
          </p:cNvSpPr>
          <p:nvPr>
            <p:ph type="sldNum" sz="quarter" idx="10"/>
          </p:nvPr>
        </p:nvSpPr>
        <p:spPr/>
        <p:txBody>
          <a:bodyPr/>
          <a:lstStyle/>
          <a:p>
            <a:pPr>
              <a:defRPr/>
            </a:pPr>
            <a:fld id="{B8DB3C69-16F6-466A-B3B3-DB0E2089E12C}" type="slidenum">
              <a:rPr lang="en-US" smtClean="0"/>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concludes the case study. </a:t>
            </a:r>
          </a:p>
        </p:txBody>
      </p:sp>
      <p:sp>
        <p:nvSpPr>
          <p:cNvPr id="4" name="Slide Number Placeholder 3"/>
          <p:cNvSpPr>
            <a:spLocks noGrp="1"/>
          </p:cNvSpPr>
          <p:nvPr>
            <p:ph type="sldNum" sz="quarter" idx="10"/>
          </p:nvPr>
        </p:nvSpPr>
        <p:spPr/>
        <p:txBody>
          <a:bodyPr/>
          <a:lstStyle/>
          <a:p>
            <a:pPr>
              <a:defRPr/>
            </a:pPr>
            <a:fld id="{B8DB3C69-16F6-466A-B3B3-DB0E2089E12C}"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a:solidFill>
                  <a:schemeClr val="bg1"/>
                </a:solidFill>
                <a:cs typeface="Times New Roman" pitchFamily="18" charset="0"/>
              </a:rPr>
              <a:t>What if its not in the budget? Response cards do not have to involved clicker technology. Students can use popsicle sticks with construction paper attached, paddles. You can also make your own dry erase boards by covering a recycled manila folder with a plastic sheet protector. </a:t>
            </a:r>
            <a:endParaRPr lang="en-US" dirty="0"/>
          </a:p>
        </p:txBody>
      </p:sp>
      <p:sp>
        <p:nvSpPr>
          <p:cNvPr id="4" name="Slide Number Placeholder 3"/>
          <p:cNvSpPr>
            <a:spLocks noGrp="1"/>
          </p:cNvSpPr>
          <p:nvPr>
            <p:ph type="sldNum" sz="quarter" idx="10"/>
          </p:nvPr>
        </p:nvSpPr>
        <p:spPr/>
        <p:txBody>
          <a:bodyPr/>
          <a:lstStyle/>
          <a:p>
            <a:pPr>
              <a:defRPr/>
            </a:pPr>
            <a:fld id="{B8DB3C69-16F6-466A-B3B3-DB0E2089E12C}" type="slidenum">
              <a:rPr lang="en-US" smtClean="0"/>
              <a:pPr>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a:solidFill>
                  <a:schemeClr val="bg1"/>
                </a:solidFill>
              </a:rPr>
              <a:t>How can I add the</a:t>
            </a:r>
            <a:r>
              <a:rPr lang="en-US" sz="1200" baseline="0" dirty="0">
                <a:solidFill>
                  <a:schemeClr val="bg1"/>
                </a:solidFill>
              </a:rPr>
              <a:t> intervention of response cards to my lesson plans? </a:t>
            </a:r>
          </a:p>
          <a:p>
            <a:r>
              <a:rPr lang="en-US" sz="1200" dirty="0">
                <a:solidFill>
                  <a:schemeClr val="bg1"/>
                </a:solidFill>
              </a:rPr>
              <a:t>You can provide information about the effectiveness and uses for response cards. See sample response: The use of response cards through evidence based research has proven to increase: participation, grade performance, and classroom self esteem by creating a more fun, interactive learning environment where all students are actively engaged in the learning process</a:t>
            </a:r>
            <a:endParaRPr lang="en-US" dirty="0"/>
          </a:p>
        </p:txBody>
      </p:sp>
      <p:sp>
        <p:nvSpPr>
          <p:cNvPr id="4" name="Slide Number Placeholder 3"/>
          <p:cNvSpPr>
            <a:spLocks noGrp="1"/>
          </p:cNvSpPr>
          <p:nvPr>
            <p:ph type="sldNum" sz="quarter" idx="10"/>
          </p:nvPr>
        </p:nvSpPr>
        <p:spPr/>
        <p:txBody>
          <a:bodyPr/>
          <a:lstStyle/>
          <a:p>
            <a:pPr>
              <a:defRPr/>
            </a:pPr>
            <a:fld id="{B8DB3C69-16F6-466A-B3B3-DB0E2089E12C}" type="slidenum">
              <a:rPr lang="en-US" smtClean="0"/>
              <a:pPr>
                <a:defRPr/>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concludes this presentation on response cards. Thank you for your time and attention.</a:t>
            </a:r>
          </a:p>
        </p:txBody>
      </p:sp>
      <p:sp>
        <p:nvSpPr>
          <p:cNvPr id="4" name="Slide Number Placeholder 3"/>
          <p:cNvSpPr>
            <a:spLocks noGrp="1"/>
          </p:cNvSpPr>
          <p:nvPr>
            <p:ph type="sldNum" sz="quarter" idx="10"/>
          </p:nvPr>
        </p:nvSpPr>
        <p:spPr/>
        <p:txBody>
          <a:bodyPr/>
          <a:lstStyle/>
          <a:p>
            <a:pPr>
              <a:defRPr/>
            </a:pPr>
            <a:fld id="{B8DB3C69-16F6-466A-B3B3-DB0E2089E12C}" type="slidenum">
              <a:rPr lang="en-US" smtClean="0"/>
              <a:pPr>
                <a:def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57200" indent="-457200"/>
            <a:r>
              <a:rPr lang="en-US" dirty="0"/>
              <a:t>The topics</a:t>
            </a:r>
            <a:r>
              <a:rPr lang="en-US" baseline="0" dirty="0"/>
              <a:t> to be discussed in this PowerPoint presentation include: An </a:t>
            </a:r>
            <a:r>
              <a:rPr lang="en-US" sz="1200" dirty="0">
                <a:solidFill>
                  <a:schemeClr val="bg1"/>
                </a:solidFill>
              </a:rPr>
              <a:t>Introduction about Response cards, A</a:t>
            </a:r>
            <a:r>
              <a:rPr lang="en-US" sz="1200" baseline="0" dirty="0">
                <a:solidFill>
                  <a:schemeClr val="bg1"/>
                </a:solidFill>
              </a:rPr>
              <a:t> detailed </a:t>
            </a:r>
            <a:r>
              <a:rPr lang="en-US" sz="1200" dirty="0">
                <a:solidFill>
                  <a:schemeClr val="bg1"/>
                </a:solidFill>
                <a:cs typeface="Times New Roman" pitchFamily="18" charset="0"/>
              </a:rPr>
              <a:t>Glossary of terms, The</a:t>
            </a:r>
            <a:r>
              <a:rPr lang="en-US" sz="1200" baseline="0" dirty="0">
                <a:solidFill>
                  <a:schemeClr val="bg1"/>
                </a:solidFill>
                <a:cs typeface="Times New Roman" pitchFamily="18" charset="0"/>
              </a:rPr>
              <a:t> </a:t>
            </a:r>
            <a:r>
              <a:rPr lang="en-US" sz="1200" dirty="0">
                <a:solidFill>
                  <a:schemeClr val="bg1"/>
                </a:solidFill>
                <a:cs typeface="Times New Roman" pitchFamily="18" charset="0"/>
              </a:rPr>
              <a:t>Who, Why, Where, When of using response cards</a:t>
            </a:r>
            <a:r>
              <a:rPr lang="en-US" sz="1200" baseline="0" dirty="0">
                <a:solidFill>
                  <a:schemeClr val="bg1"/>
                </a:solidFill>
                <a:cs typeface="Times New Roman" pitchFamily="18" charset="0"/>
              </a:rPr>
              <a:t> in the classroom</a:t>
            </a:r>
            <a:r>
              <a:rPr lang="en-US" sz="1200" dirty="0">
                <a:solidFill>
                  <a:schemeClr val="bg1"/>
                </a:solidFill>
                <a:cs typeface="Times New Roman" pitchFamily="18" charset="0"/>
              </a:rPr>
              <a:t>,</a:t>
            </a:r>
            <a:r>
              <a:rPr lang="en-US" sz="1200" baseline="0" dirty="0">
                <a:solidFill>
                  <a:schemeClr val="bg1"/>
                </a:solidFill>
                <a:cs typeface="Times New Roman" pitchFamily="18" charset="0"/>
              </a:rPr>
              <a:t> A </a:t>
            </a:r>
            <a:r>
              <a:rPr lang="en-US" sz="1200" dirty="0">
                <a:solidFill>
                  <a:schemeClr val="bg1"/>
                </a:solidFill>
                <a:cs typeface="Times New Roman" pitchFamily="18" charset="0"/>
              </a:rPr>
              <a:t>Case Study about a classroom teacher</a:t>
            </a:r>
            <a:r>
              <a:rPr lang="en-US" sz="1200" baseline="0" dirty="0">
                <a:solidFill>
                  <a:schemeClr val="bg1"/>
                </a:solidFill>
                <a:cs typeface="Times New Roman" pitchFamily="18" charset="0"/>
              </a:rPr>
              <a:t> that improved the grades of two failing students by implementing response cards into her classroom</a:t>
            </a:r>
            <a:r>
              <a:rPr lang="en-US" sz="1200" dirty="0">
                <a:solidFill>
                  <a:schemeClr val="bg1"/>
                </a:solidFill>
                <a:cs typeface="Times New Roman" pitchFamily="18" charset="0"/>
              </a:rPr>
              <a:t>, how</a:t>
            </a:r>
            <a:r>
              <a:rPr lang="en-US" sz="1200" baseline="0" dirty="0">
                <a:solidFill>
                  <a:schemeClr val="bg1"/>
                </a:solidFill>
                <a:cs typeface="Times New Roman" pitchFamily="18" charset="0"/>
              </a:rPr>
              <a:t> to </a:t>
            </a:r>
            <a:r>
              <a:rPr lang="en-US" sz="1200" dirty="0">
                <a:solidFill>
                  <a:schemeClr val="bg1"/>
                </a:solidFill>
                <a:cs typeface="Times New Roman" pitchFamily="18" charset="0"/>
              </a:rPr>
              <a:t>Implement</a:t>
            </a:r>
            <a:r>
              <a:rPr lang="en-US" sz="1200" baseline="0" dirty="0">
                <a:solidFill>
                  <a:schemeClr val="bg1"/>
                </a:solidFill>
                <a:cs typeface="Times New Roman" pitchFamily="18" charset="0"/>
              </a:rPr>
              <a:t> this intervention into your lesson plans</a:t>
            </a:r>
            <a:r>
              <a:rPr lang="en-US" sz="1200" dirty="0">
                <a:solidFill>
                  <a:schemeClr val="bg1"/>
                </a:solidFill>
                <a:cs typeface="Times New Roman" pitchFamily="18" charset="0"/>
              </a:rPr>
              <a:t>,</a:t>
            </a:r>
            <a:r>
              <a:rPr lang="en-US" sz="1200" baseline="0" dirty="0">
                <a:solidFill>
                  <a:schemeClr val="bg1"/>
                </a:solidFill>
                <a:cs typeface="Times New Roman" pitchFamily="18" charset="0"/>
              </a:rPr>
              <a:t> The </a:t>
            </a:r>
            <a:r>
              <a:rPr lang="en-US" sz="1200" dirty="0">
                <a:solidFill>
                  <a:schemeClr val="bg1"/>
                </a:solidFill>
                <a:cs typeface="Times New Roman" pitchFamily="18" charset="0"/>
              </a:rPr>
              <a:t>Do’s and Don’ts to consider before implementation ,</a:t>
            </a:r>
            <a:r>
              <a:rPr lang="en-US" sz="1200" baseline="0" dirty="0">
                <a:solidFill>
                  <a:schemeClr val="bg1"/>
                </a:solidFill>
                <a:cs typeface="Times New Roman" pitchFamily="18" charset="0"/>
              </a:rPr>
              <a:t> The </a:t>
            </a:r>
            <a:r>
              <a:rPr lang="en-US" sz="1200" dirty="0">
                <a:solidFill>
                  <a:schemeClr val="bg1"/>
                </a:solidFill>
                <a:cs typeface="Times New Roman" pitchFamily="18" charset="0"/>
              </a:rPr>
              <a:t>Case Study results</a:t>
            </a:r>
            <a:r>
              <a:rPr lang="en-US" sz="1200" baseline="0" dirty="0">
                <a:solidFill>
                  <a:schemeClr val="bg1"/>
                </a:solidFill>
                <a:cs typeface="Times New Roman" pitchFamily="18" charset="0"/>
              </a:rPr>
              <a:t> after implementation</a:t>
            </a:r>
            <a:r>
              <a:rPr lang="en-US" sz="1200" dirty="0">
                <a:solidFill>
                  <a:schemeClr val="bg1"/>
                </a:solidFill>
                <a:cs typeface="Times New Roman" pitchFamily="18" charset="0"/>
              </a:rPr>
              <a:t>,</a:t>
            </a:r>
            <a:r>
              <a:rPr lang="en-US" sz="1200" baseline="0" dirty="0">
                <a:solidFill>
                  <a:schemeClr val="bg1"/>
                </a:solidFill>
                <a:cs typeface="Times New Roman" pitchFamily="18" charset="0"/>
              </a:rPr>
              <a:t> several </a:t>
            </a:r>
            <a:r>
              <a:rPr lang="en-US" sz="1200" dirty="0">
                <a:solidFill>
                  <a:schemeClr val="bg1"/>
                </a:solidFill>
                <a:cs typeface="Times New Roman" pitchFamily="18" charset="0"/>
              </a:rPr>
              <a:t>Frequently asked questions,</a:t>
            </a:r>
            <a:r>
              <a:rPr lang="en-US" sz="1200" baseline="0" dirty="0">
                <a:solidFill>
                  <a:schemeClr val="bg1"/>
                </a:solidFill>
                <a:cs typeface="Times New Roman" pitchFamily="18" charset="0"/>
              </a:rPr>
              <a:t> and a </a:t>
            </a:r>
            <a:r>
              <a:rPr lang="en-US" sz="1200" dirty="0">
                <a:solidFill>
                  <a:schemeClr val="bg1"/>
                </a:solidFill>
                <a:cs typeface="Times New Roman" pitchFamily="18" charset="0"/>
              </a:rPr>
              <a:t>Reference</a:t>
            </a:r>
            <a:r>
              <a:rPr lang="en-US" sz="1200" baseline="0" dirty="0">
                <a:solidFill>
                  <a:schemeClr val="bg1"/>
                </a:solidFill>
                <a:cs typeface="Times New Roman" pitchFamily="18" charset="0"/>
              </a:rPr>
              <a:t> List </a:t>
            </a:r>
            <a:r>
              <a:rPr lang="en-US" sz="1200" dirty="0">
                <a:solidFill>
                  <a:schemeClr val="bg1"/>
                </a:solidFill>
                <a:cs typeface="Times New Roman" pitchFamily="18" charset="0"/>
              </a:rPr>
              <a:t> </a:t>
            </a:r>
          </a:p>
          <a:p>
            <a:pPr marL="457200" indent="-457200"/>
            <a:endParaRPr lang="en-US" sz="1200" dirty="0">
              <a:solidFill>
                <a:schemeClr val="bg1"/>
              </a:solidFill>
              <a:cs typeface="Times New Roman" pitchFamily="18" charset="0"/>
            </a:endParaRPr>
          </a:p>
          <a:p>
            <a:pPr marL="457200" indent="-457200"/>
            <a:r>
              <a:rPr lang="en-US" sz="1200" dirty="0">
                <a:solidFill>
                  <a:schemeClr val="bg1"/>
                </a:solidFill>
                <a:cs typeface="Times New Roman" pitchFamily="18" charset="0"/>
              </a:rPr>
              <a:t>So lets</a:t>
            </a:r>
            <a:r>
              <a:rPr lang="en-US" sz="1200" baseline="0" dirty="0">
                <a:solidFill>
                  <a:schemeClr val="bg1"/>
                </a:solidFill>
                <a:cs typeface="Times New Roman" pitchFamily="18" charset="0"/>
              </a:rPr>
              <a:t> get started… </a:t>
            </a:r>
            <a:endParaRPr lang="en-US" sz="1200" dirty="0">
              <a:solidFill>
                <a:schemeClr val="bg1"/>
              </a:solidFill>
              <a:cs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pPr>
              <a:defRPr/>
            </a:pPr>
            <a:fld id="{B8DB3C69-16F6-466A-B3B3-DB0E2089E12C}"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8DB3C69-16F6-466A-B3B3-DB0E2089E12C}" type="slidenum">
              <a:rPr lang="en-US" smtClean="0"/>
              <a:pPr>
                <a:defRPr/>
              </a:pPr>
              <a:t>20</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Welcome to this</a:t>
            </a:r>
            <a:r>
              <a:rPr lang="en-US" baseline="0" dirty="0"/>
              <a:t> presentation. During this session you will be informed of the evidence based research that supports the effectiveness of response card usage in the classroom. </a:t>
            </a:r>
            <a:endParaRPr lang="en-US" dirty="0"/>
          </a:p>
        </p:txBody>
      </p:sp>
      <p:sp>
        <p:nvSpPr>
          <p:cNvPr id="4" name="Slide Number Placeholder 3"/>
          <p:cNvSpPr>
            <a:spLocks noGrp="1"/>
          </p:cNvSpPr>
          <p:nvPr>
            <p:ph type="sldNum" sz="quarter" idx="10"/>
          </p:nvPr>
        </p:nvSpPr>
        <p:spPr/>
        <p:txBody>
          <a:bodyPr/>
          <a:lstStyle/>
          <a:p>
            <a:pPr>
              <a:defRPr/>
            </a:pPr>
            <a:fld id="{B8DB3C69-16F6-466A-B3B3-DB0E2089E12C}" type="slidenum">
              <a:rPr lang="en-US" smtClean="0"/>
              <a:pPr>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Response cards are an</a:t>
            </a:r>
            <a:r>
              <a:rPr lang="en-US" baseline="0" dirty="0"/>
              <a:t> intervention that is not limited to a specific type of learner or age group. Response cards are used by teachers in elementary, middle, and high schools. With newer technology, colleges use the clicker version of response cards. Some even use cell phone texting formats. </a:t>
            </a:r>
            <a:endParaRPr lang="en-US" dirty="0"/>
          </a:p>
        </p:txBody>
      </p:sp>
      <p:sp>
        <p:nvSpPr>
          <p:cNvPr id="4" name="Slide Number Placeholder 3"/>
          <p:cNvSpPr>
            <a:spLocks noGrp="1"/>
          </p:cNvSpPr>
          <p:nvPr>
            <p:ph type="sldNum" sz="quarter" idx="10"/>
          </p:nvPr>
        </p:nvSpPr>
        <p:spPr/>
        <p:txBody>
          <a:bodyPr/>
          <a:lstStyle/>
          <a:p>
            <a:pPr>
              <a:defRPr/>
            </a:pPr>
            <a:fld id="{B8DB3C69-16F6-466A-B3B3-DB0E2089E12C}"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Take</a:t>
            </a:r>
            <a:r>
              <a:rPr lang="en-US" baseline="0" dirty="0"/>
              <a:t> a moment to read the common terminology used in this positive behavioral intervention </a:t>
            </a:r>
            <a:endParaRPr lang="en-US" dirty="0"/>
          </a:p>
        </p:txBody>
      </p:sp>
      <p:sp>
        <p:nvSpPr>
          <p:cNvPr id="4" name="Slide Number Placeholder 3"/>
          <p:cNvSpPr>
            <a:spLocks noGrp="1"/>
          </p:cNvSpPr>
          <p:nvPr>
            <p:ph type="sldNum" sz="quarter" idx="10"/>
          </p:nvPr>
        </p:nvSpPr>
        <p:spPr/>
        <p:txBody>
          <a:bodyPr/>
          <a:lstStyle/>
          <a:p>
            <a:pPr>
              <a:defRPr/>
            </a:pPr>
            <a:fld id="{B8DB3C69-16F6-466A-B3B3-DB0E2089E12C}"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Take another minute to familiarize yourself</a:t>
            </a:r>
            <a:r>
              <a:rPr lang="en-US" baseline="0" dirty="0"/>
              <a:t> with the additional terms</a:t>
            </a:r>
            <a:endParaRPr lang="en-US" dirty="0"/>
          </a:p>
          <a:p>
            <a:r>
              <a:rPr lang="en-US" dirty="0"/>
              <a:t>This concluded</a:t>
            </a:r>
            <a:r>
              <a:rPr lang="en-US" baseline="0" dirty="0"/>
              <a:t> the terminology section. </a:t>
            </a:r>
            <a:endParaRPr lang="en-US" dirty="0"/>
          </a:p>
        </p:txBody>
      </p:sp>
      <p:sp>
        <p:nvSpPr>
          <p:cNvPr id="4" name="Slide Number Placeholder 3"/>
          <p:cNvSpPr>
            <a:spLocks noGrp="1"/>
          </p:cNvSpPr>
          <p:nvPr>
            <p:ph type="sldNum" sz="quarter" idx="10"/>
          </p:nvPr>
        </p:nvSpPr>
        <p:spPr/>
        <p:txBody>
          <a:bodyPr/>
          <a:lstStyle/>
          <a:p>
            <a:pPr>
              <a:defRPr/>
            </a:pPr>
            <a:fld id="{B8DB3C69-16F6-466A-B3B3-DB0E2089E12C}"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p:spPr>
      </p:sp>
      <p:sp>
        <p:nvSpPr>
          <p:cNvPr id="122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latin typeface="Times New Roman" pitchFamily="18" charset="0"/>
                <a:cs typeface="Times New Roman" pitchFamily="18" charset="0"/>
              </a:rPr>
              <a:t>Who</a:t>
            </a:r>
            <a:r>
              <a:rPr lang="en-US" baseline="0" dirty="0">
                <a:latin typeface="Times New Roman" pitchFamily="18" charset="0"/>
                <a:cs typeface="Times New Roman" pitchFamily="18" charset="0"/>
              </a:rPr>
              <a:t> uses response cards? Teachers. </a:t>
            </a:r>
            <a:r>
              <a:rPr lang="en-US" dirty="0">
                <a:latin typeface="Times New Roman" pitchFamily="18" charset="0"/>
                <a:cs typeface="Times New Roman" pitchFamily="18" charset="0"/>
              </a:rPr>
              <a:t>The goal of teachers is to ensure each student is learning to their full</a:t>
            </a:r>
            <a:r>
              <a:rPr lang="en-US" baseline="0" dirty="0">
                <a:latin typeface="Times New Roman" pitchFamily="18" charset="0"/>
                <a:cs typeface="Times New Roman" pitchFamily="18" charset="0"/>
              </a:rPr>
              <a:t> potential. One way of achieving this goal is to increase the students opportunity to respond in the classroom. Teachers in various domains including: Math, Science, Social Studies, English/Vocabulary, and Psychology can benefit from this intervention. </a:t>
            </a:r>
            <a:endParaRPr lang="en-US" dirty="0">
              <a:latin typeface="Times New Roman" pitchFamily="18" charset="0"/>
              <a:cs typeface="Times New Roman" pitchFamily="18" charset="0"/>
            </a:endParaRPr>
          </a:p>
        </p:txBody>
      </p:sp>
      <p:sp>
        <p:nvSpPr>
          <p:cNvPr id="122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2109890-5E69-4246-9069-E62C74CD81F8}"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Why should I use response cards? Why would</a:t>
            </a:r>
            <a:r>
              <a:rPr lang="en-US" baseline="0" dirty="0"/>
              <a:t> you not use response cards? Research shows they improve grades, improve class participation, decrease anxiety, decrease behavioral problems and the student enjoys the lesson because it is fun. </a:t>
            </a:r>
            <a:endParaRPr lang="en-US" dirty="0"/>
          </a:p>
        </p:txBody>
      </p:sp>
      <p:sp>
        <p:nvSpPr>
          <p:cNvPr id="4" name="Slide Number Placeholder 3"/>
          <p:cNvSpPr>
            <a:spLocks noGrp="1"/>
          </p:cNvSpPr>
          <p:nvPr>
            <p:ph type="sldNum" sz="quarter" idx="10"/>
          </p:nvPr>
        </p:nvSpPr>
        <p:spPr/>
        <p:txBody>
          <a:bodyPr/>
          <a:lstStyle/>
          <a:p>
            <a:pPr>
              <a:defRPr/>
            </a:pPr>
            <a:fld id="{B8DB3C69-16F6-466A-B3B3-DB0E2089E12C}"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Where do I use response cards?</a:t>
            </a:r>
            <a:r>
              <a:rPr lang="en-US" baseline="0" dirty="0"/>
              <a:t> </a:t>
            </a:r>
            <a:r>
              <a:rPr lang="en-US" dirty="0"/>
              <a:t>There are many types</a:t>
            </a:r>
            <a:r>
              <a:rPr lang="en-US" baseline="0" dirty="0"/>
              <a:t> of response card. Therefore, you can accommodate various learning environments. </a:t>
            </a:r>
            <a:endParaRPr lang="en-US" dirty="0"/>
          </a:p>
        </p:txBody>
      </p:sp>
      <p:sp>
        <p:nvSpPr>
          <p:cNvPr id="4" name="Slide Number Placeholder 3"/>
          <p:cNvSpPr>
            <a:spLocks noGrp="1"/>
          </p:cNvSpPr>
          <p:nvPr>
            <p:ph type="sldNum" sz="quarter" idx="10"/>
          </p:nvPr>
        </p:nvSpPr>
        <p:spPr/>
        <p:txBody>
          <a:bodyPr/>
          <a:lstStyle/>
          <a:p>
            <a:pPr>
              <a:defRPr/>
            </a:pPr>
            <a:fld id="{B8DB3C69-16F6-466A-B3B3-DB0E2089E12C}"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40D4F80E-C144-4EA7-9DCA-0BFA8933B135}" type="datetime1">
              <a:rPr lang="en-US" smtClean="0"/>
              <a:pPr>
                <a:defRPr/>
              </a:pPr>
              <a:t>9/7/2019</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Copyright 2010 Angela Vedro </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4A5A1AF-0FAF-4A43-BF78-FFD67272E01F}"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438528E-848B-455F-BAEA-3B59AAFE01B9}" type="datetime1">
              <a:rPr lang="en-US" smtClean="0"/>
              <a:pPr>
                <a:defRPr/>
              </a:pPr>
              <a:t>9/7/2019</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Copyright 2010 Angela Vedro </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026F63E-6CD7-4686-B09B-27CF05B9696A}"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05B6764-34FA-44C9-8D1B-3847589CF98B}" type="datetime1">
              <a:rPr lang="en-US" smtClean="0"/>
              <a:pPr>
                <a:defRPr/>
              </a:pPr>
              <a:t>9/7/2019</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Copyright 2010 Angela Vedro </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2340B88-7D2C-4CF1-9F91-677B44FFA412}"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F10D417-BAB5-4F14-8AF0-A74F01C3003A}" type="datetime1">
              <a:rPr lang="en-US" smtClean="0"/>
              <a:pPr>
                <a:defRPr/>
              </a:pPr>
              <a:t>9/7/2019</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Copyright 2010 Angela Vedro </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647F450-B010-44F3-A87C-A52A6F362B1F}"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88B5DB36-3DF2-4D72-9430-7C4330536B90}" type="datetime1">
              <a:rPr lang="en-US" smtClean="0"/>
              <a:pPr>
                <a:defRPr/>
              </a:pPr>
              <a:t>9/7/2019</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Copyright 2010 Angela Vedro </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2ECE99B-75FC-4C07-9182-8D8CEE233CDF}"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5FAA53B7-B2CC-42B7-99DC-4A8703D9B4D3}" type="datetime1">
              <a:rPr lang="en-US" smtClean="0"/>
              <a:pPr>
                <a:defRPr/>
              </a:pPr>
              <a:t>9/7/2019</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Copyright 2010 Angela Vedro </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D7491DD7-576A-4572-9584-7E1C727197DC}"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758E2B1-2FA7-4136-8FE5-B48ADF250DB1}" type="datetime1">
              <a:rPr lang="en-US" smtClean="0"/>
              <a:pPr>
                <a:defRPr/>
              </a:pPr>
              <a:t>9/7/2019</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a:t>Copyright 2010 Angela Vedro </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7FEFD8B8-B4A8-42B0-BBAF-EE95351A7DB1}"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3F4AEB87-DB90-429D-9F43-F3D14BF40730}" type="datetime1">
              <a:rPr lang="en-US" smtClean="0"/>
              <a:pPr>
                <a:defRPr/>
              </a:pPr>
              <a:t>9/7/2019</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a:t>Copyright 2010 Angela Vedro </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535A02BE-CE23-4449-BB2F-1CABC1927108}"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D9E6E6F-8A71-44EA-8A25-AE20F422F734}" type="datetime1">
              <a:rPr lang="en-US" smtClean="0"/>
              <a:pPr>
                <a:defRPr/>
              </a:pPr>
              <a:t>9/7/2019</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a:t>Copyright 2010 Angela Vedro </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598101D5-1458-4871-B908-3E0241C4CDA6}"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F408793-4513-4A44-8E0D-EF5C8E8CCB55}" type="datetime1">
              <a:rPr lang="en-US" smtClean="0"/>
              <a:pPr>
                <a:defRPr/>
              </a:pPr>
              <a:t>9/7/2019</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Copyright 2010 Angela Vedro </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CC13E7B-18E7-4AB4-A69C-75C9A9E3F163}"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54A10A8-49DB-46BD-A004-0CE99A78ABAA}" type="datetime1">
              <a:rPr lang="en-US" smtClean="0"/>
              <a:pPr>
                <a:defRPr/>
              </a:pPr>
              <a:t>9/7/2019</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Copyright 2010 Angela Vedro </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8B84C8E-1E91-42A4-807C-B476E7A96A3C}"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D9B3155B-2FB2-4DA3-B38E-DAF541199AA3}" type="datetime1">
              <a:rPr lang="en-US" smtClean="0"/>
              <a:pPr>
                <a:defRPr/>
              </a:pPr>
              <a:t>9/7/2019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a:t>Copyright 2010 Angela Vedro </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4B01E32-8237-40D5-A2A8-5E73551FA6B7}"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audio" Target="../media/audio1.wav"/><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audio" Target="../media/audio10.wav"/><Relationship Id="rId5" Type="http://schemas.openxmlformats.org/officeDocument/2006/relationships/image" Target="../media/image2.png"/><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audio" Target="../media/audio11.wav"/><Relationship Id="rId5" Type="http://schemas.openxmlformats.org/officeDocument/2006/relationships/image" Target="../media/image2.png"/><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audio" Target="../media/audio12.wav"/><Relationship Id="rId5" Type="http://schemas.openxmlformats.org/officeDocument/2006/relationships/image" Target="../media/image2.png"/><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audio" Target="../media/audio13.wav"/><Relationship Id="rId5" Type="http://schemas.openxmlformats.org/officeDocument/2006/relationships/image" Target="../media/image2.png"/><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audio" Target="../media/audio14.wav"/><Relationship Id="rId5" Type="http://schemas.openxmlformats.org/officeDocument/2006/relationships/image" Target="../media/image2.png"/><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audio" Target="../media/audio15.wav"/><Relationship Id="rId5" Type="http://schemas.openxmlformats.org/officeDocument/2006/relationships/image" Target="../media/image2.png"/><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audio" Target="../media/audio16.wav"/><Relationship Id="rId5" Type="http://schemas.openxmlformats.org/officeDocument/2006/relationships/image" Target="../media/image2.png"/><Relationship Id="rId4"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audio" Target="../media/audio17.wav"/><Relationship Id="rId5" Type="http://schemas.openxmlformats.org/officeDocument/2006/relationships/image" Target="../media/image2.png"/><Relationship Id="rId4" Type="http://schemas.openxmlformats.org/officeDocument/2006/relationships/image" Target="../media/image1.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audio" Target="../media/audio18.wav"/><Relationship Id="rId5" Type="http://schemas.openxmlformats.org/officeDocument/2006/relationships/image" Target="../media/image2.png"/><Relationship Id="rId4" Type="http://schemas.openxmlformats.org/officeDocument/2006/relationships/image" Target="../media/image1.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audio" Target="../media/audio19.wav"/><Relationship Id="rId5" Type="http://schemas.openxmlformats.org/officeDocument/2006/relationships/image" Target="../media/image2.pn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audio" Target="../media/audio2.wav"/><Relationship Id="rId5" Type="http://schemas.openxmlformats.org/officeDocument/2006/relationships/image" Target="../media/image2.png"/><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audio" Target="../media/audio20.wav"/><Relationship Id="rId5" Type="http://schemas.openxmlformats.org/officeDocument/2006/relationships/image" Target="../media/image2.png"/><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audio" Target="../media/audio3.wav"/><Relationship Id="rId5" Type="http://schemas.openxmlformats.org/officeDocument/2006/relationships/image" Target="../media/image2.png"/><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audio" Target="../media/audio4.wav"/><Relationship Id="rId5" Type="http://schemas.openxmlformats.org/officeDocument/2006/relationships/image" Target="../media/image2.png"/><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audio" Target="../media/audio5.wav"/><Relationship Id="rId5" Type="http://schemas.openxmlformats.org/officeDocument/2006/relationships/image" Target="../media/image2.png"/><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audio" Target="../media/audio6.wav"/><Relationship Id="rId5" Type="http://schemas.openxmlformats.org/officeDocument/2006/relationships/image" Target="../media/image3.png"/><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audio" Target="../media/audio7.wav"/><Relationship Id="rId5" Type="http://schemas.openxmlformats.org/officeDocument/2006/relationships/image" Target="../media/image4.png"/><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audio" Target="../media/audio8.wav"/><Relationship Id="rId5" Type="http://schemas.openxmlformats.org/officeDocument/2006/relationships/image" Target="../media/image2.png"/><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audio" Target="../media/audio9.wav"/><Relationship Id="rId5" Type="http://schemas.openxmlformats.org/officeDocument/2006/relationships/image" Target="../media/image2.png"/><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8434" name="Picture 2" descr="C:\Users\Stephen\AppData\Local\Microsoft\Windows\Temporary Internet Files\Content.IE5\PZBLJGWS\MPj04278100000[1].jpg"/>
          <p:cNvPicPr>
            <a:picLocks noChangeAspect="1" noChangeArrowheads="1"/>
          </p:cNvPicPr>
          <p:nvPr/>
        </p:nvPicPr>
        <p:blipFill>
          <a:blip r:embed="rId4" cstate="print"/>
          <a:srcRect/>
          <a:stretch>
            <a:fillRect/>
          </a:stretch>
        </p:blipFill>
        <p:spPr bwMode="auto">
          <a:xfrm>
            <a:off x="0" y="0"/>
            <a:ext cx="9182420" cy="6829425"/>
          </a:xfrm>
          <a:prstGeom prst="rect">
            <a:avLst/>
          </a:prstGeom>
          <a:ln>
            <a:noFill/>
          </a:ln>
          <a:effectLst>
            <a:softEdge rad="112500"/>
          </a:effectLst>
        </p:spPr>
      </p:pic>
      <p:sp>
        <p:nvSpPr>
          <p:cNvPr id="7" name="Title 6"/>
          <p:cNvSpPr>
            <a:spLocks noGrp="1"/>
          </p:cNvSpPr>
          <p:nvPr>
            <p:ph type="ctrTitle"/>
          </p:nvPr>
        </p:nvSpPr>
        <p:spPr>
          <a:xfrm>
            <a:off x="685800" y="228600"/>
            <a:ext cx="7772400" cy="3371851"/>
          </a:xfrm>
        </p:spPr>
        <p:txBody>
          <a:bodyPr/>
          <a:lstStyle/>
          <a:p>
            <a:pPr eaLnBrk="1" hangingPunct="1">
              <a:defRPr/>
            </a:pPr>
            <a:r>
              <a:rPr lang="en-US" b="1" dirty="0">
                <a:solidFill>
                  <a:schemeClr val="bg1"/>
                </a:solidFill>
                <a:latin typeface="Georgia" pitchFamily="18" charset="0"/>
              </a:rPr>
              <a:t>Behavioral Intervention: </a:t>
            </a:r>
          </a:p>
        </p:txBody>
      </p:sp>
      <p:sp>
        <p:nvSpPr>
          <p:cNvPr id="8" name="Subtitle 7"/>
          <p:cNvSpPr>
            <a:spLocks noGrp="1"/>
          </p:cNvSpPr>
          <p:nvPr>
            <p:ph type="subTitle" idx="1"/>
          </p:nvPr>
        </p:nvSpPr>
        <p:spPr>
          <a:xfrm>
            <a:off x="1371600" y="2286000"/>
            <a:ext cx="6400800" cy="3810000"/>
          </a:xfrm>
        </p:spPr>
        <p:txBody>
          <a:bodyPr/>
          <a:lstStyle/>
          <a:p>
            <a:pPr eaLnBrk="1" hangingPunct="1">
              <a:defRPr/>
            </a:pPr>
            <a:r>
              <a:rPr lang="en-US" sz="4500" b="1" dirty="0">
                <a:solidFill>
                  <a:schemeClr val="bg1"/>
                </a:solidFill>
                <a:effectLst>
                  <a:outerShdw blurRad="38100" dist="38100" dir="2700000" algn="tl">
                    <a:srgbClr val="000000">
                      <a:alpha val="43137"/>
                    </a:srgbClr>
                  </a:outerShdw>
                </a:effectLst>
                <a:latin typeface="Imprint MT Shadow" pitchFamily="82" charset="0"/>
                <a:cs typeface="Times New Roman" pitchFamily="18" charset="0"/>
              </a:rPr>
              <a:t>Response Cards</a:t>
            </a:r>
          </a:p>
          <a:p>
            <a:pPr eaLnBrk="1" hangingPunct="1">
              <a:defRPr/>
            </a:pPr>
            <a:endParaRPr lang="en-US" sz="2000" b="1" dirty="0">
              <a:solidFill>
                <a:schemeClr val="bg1"/>
              </a:solidFill>
              <a:effectLst>
                <a:outerShdw blurRad="38100" dist="38100" dir="2700000" algn="tl">
                  <a:srgbClr val="000000">
                    <a:alpha val="43137"/>
                  </a:srgbClr>
                </a:outerShdw>
              </a:effectLst>
              <a:latin typeface="Imprint MT Shadow" pitchFamily="82" charset="0"/>
              <a:cs typeface="Times New Roman" pitchFamily="18" charset="0"/>
            </a:endParaRPr>
          </a:p>
          <a:p>
            <a:pPr eaLnBrk="1" hangingPunct="1">
              <a:defRPr/>
            </a:pPr>
            <a:endParaRPr lang="en-US" sz="2000" b="1" dirty="0">
              <a:solidFill>
                <a:schemeClr val="bg1"/>
              </a:solidFill>
              <a:effectLst>
                <a:outerShdw blurRad="38100" dist="38100" dir="2700000" algn="tl">
                  <a:srgbClr val="000000">
                    <a:alpha val="43137"/>
                  </a:srgbClr>
                </a:outerShdw>
              </a:effectLst>
              <a:latin typeface="Imprint MT Shadow" pitchFamily="82" charset="0"/>
              <a:cs typeface="Times New Roman" pitchFamily="18" charset="0"/>
            </a:endParaRPr>
          </a:p>
          <a:p>
            <a:pPr eaLnBrk="1" hangingPunct="1">
              <a:defRPr/>
            </a:pPr>
            <a:endParaRPr lang="en-US" sz="2000" b="1" dirty="0">
              <a:solidFill>
                <a:schemeClr val="bg1"/>
              </a:solidFill>
              <a:effectLst>
                <a:outerShdw blurRad="38100" dist="38100" dir="2700000" algn="tl">
                  <a:srgbClr val="000000">
                    <a:alpha val="43137"/>
                  </a:srgbClr>
                </a:outerShdw>
              </a:effectLst>
              <a:latin typeface="Imprint MT Shadow" pitchFamily="82" charset="0"/>
              <a:cs typeface="Times New Roman" pitchFamily="18" charset="0"/>
            </a:endParaRPr>
          </a:p>
          <a:p>
            <a:pPr eaLnBrk="1" hangingPunct="1">
              <a:defRPr/>
            </a:pPr>
            <a:endParaRPr lang="en-US" sz="2000" b="1" dirty="0">
              <a:solidFill>
                <a:schemeClr val="bg1"/>
              </a:solidFill>
              <a:effectLst>
                <a:outerShdw blurRad="38100" dist="38100" dir="2700000" algn="tl">
                  <a:srgbClr val="000000">
                    <a:alpha val="43137"/>
                  </a:srgbClr>
                </a:outerShdw>
              </a:effectLst>
              <a:latin typeface="Imprint MT Shadow" pitchFamily="82" charset="0"/>
              <a:cs typeface="Times New Roman" pitchFamily="18" charset="0"/>
            </a:endParaRPr>
          </a:p>
          <a:p>
            <a:pPr eaLnBrk="1" hangingPunct="1">
              <a:defRPr/>
            </a:pPr>
            <a:endParaRPr lang="en-US" sz="2000" b="1" dirty="0">
              <a:solidFill>
                <a:schemeClr val="bg1"/>
              </a:solidFill>
              <a:effectLst>
                <a:outerShdw blurRad="38100" dist="38100" dir="2700000" algn="tl">
                  <a:srgbClr val="000000">
                    <a:alpha val="43137"/>
                  </a:srgbClr>
                </a:outerShdw>
              </a:effectLst>
              <a:latin typeface="Imprint MT Shadow" pitchFamily="82" charset="0"/>
              <a:cs typeface="Times New Roman" pitchFamily="18" charset="0"/>
            </a:endParaRPr>
          </a:p>
          <a:p>
            <a:pPr eaLnBrk="1" hangingPunct="1">
              <a:defRPr/>
            </a:pPr>
            <a:r>
              <a:rPr lang="en-US" sz="2000" b="1" dirty="0">
                <a:solidFill>
                  <a:schemeClr val="bg1"/>
                </a:solidFill>
                <a:effectLst>
                  <a:outerShdw blurRad="38100" dist="38100" dir="2700000" algn="tl">
                    <a:srgbClr val="000000">
                      <a:alpha val="43137"/>
                    </a:srgbClr>
                  </a:outerShdw>
                </a:effectLst>
                <a:latin typeface="Imprint MT Shadow" pitchFamily="82" charset="0"/>
                <a:cs typeface="Times New Roman" pitchFamily="18" charset="0"/>
              </a:rPr>
              <a:t>Angela Vedro</a:t>
            </a:r>
          </a:p>
          <a:p>
            <a:pPr eaLnBrk="1" hangingPunct="1">
              <a:defRPr/>
            </a:pPr>
            <a:r>
              <a:rPr lang="en-US" sz="2000" b="1" dirty="0">
                <a:solidFill>
                  <a:schemeClr val="bg1"/>
                </a:solidFill>
                <a:effectLst>
                  <a:outerShdw blurRad="38100" dist="38100" dir="2700000" algn="tl">
                    <a:srgbClr val="000000">
                      <a:alpha val="43137"/>
                    </a:srgbClr>
                  </a:outerShdw>
                </a:effectLst>
                <a:latin typeface="Imprint MT Shadow" pitchFamily="82" charset="0"/>
                <a:cs typeface="Times New Roman" pitchFamily="18" charset="0"/>
              </a:rPr>
              <a:t>University of Pittsburgh </a:t>
            </a:r>
          </a:p>
          <a:p>
            <a:pPr eaLnBrk="1" hangingPunct="1">
              <a:defRPr/>
            </a:pPr>
            <a:r>
              <a:rPr lang="en-US" sz="2000" b="1" dirty="0">
                <a:solidFill>
                  <a:schemeClr val="bg1"/>
                </a:solidFill>
                <a:effectLst>
                  <a:outerShdw blurRad="38100" dist="38100" dir="2700000" algn="tl">
                    <a:srgbClr val="000000">
                      <a:alpha val="43137"/>
                    </a:srgbClr>
                  </a:outerShdw>
                </a:effectLst>
                <a:latin typeface="Imprint MT Shadow" pitchFamily="82" charset="0"/>
                <a:cs typeface="Times New Roman" pitchFamily="18" charset="0"/>
              </a:rPr>
              <a:t>April 7, 2010</a:t>
            </a:r>
          </a:p>
          <a:p>
            <a:pPr algn="l" eaLnBrk="1" hangingPunct="1">
              <a:defRPr/>
            </a:pPr>
            <a:endParaRPr lang="en-US" sz="2800" dirty="0">
              <a:solidFill>
                <a:schemeClr val="tx1"/>
              </a:solidFill>
              <a:latin typeface="Georgia" pitchFamily="18" charset="0"/>
            </a:endParaRPr>
          </a:p>
        </p:txBody>
      </p:sp>
      <p:sp>
        <p:nvSpPr>
          <p:cNvPr id="5" name="Footer Placeholder 4"/>
          <p:cNvSpPr>
            <a:spLocks noGrp="1"/>
          </p:cNvSpPr>
          <p:nvPr>
            <p:ph type="ftr" sz="quarter" idx="11"/>
          </p:nvPr>
        </p:nvSpPr>
        <p:spPr>
          <a:xfrm>
            <a:off x="609600" y="6019800"/>
            <a:ext cx="7924800" cy="701675"/>
          </a:xfrm>
        </p:spPr>
        <p:txBody>
          <a:bodyPr/>
          <a:lstStyle/>
          <a:p>
            <a:pPr>
              <a:defRPr/>
            </a:pPr>
            <a:r>
              <a:rPr lang="en-US" dirty="0">
                <a:solidFill>
                  <a:schemeClr val="bg1"/>
                </a:solidFill>
              </a:rPr>
              <a:t>Copyright 2010 Angela Vedro . </a:t>
            </a:r>
          </a:p>
          <a:p>
            <a:pPr>
              <a:defRPr/>
            </a:pPr>
            <a:r>
              <a:rPr lang="en-US" dirty="0">
                <a:solidFill>
                  <a:schemeClr val="bg1"/>
                </a:solidFill>
              </a:rPr>
              <a:t> </a:t>
            </a:r>
          </a:p>
        </p:txBody>
      </p:sp>
      <p:sp>
        <p:nvSpPr>
          <p:cNvPr id="6" name="Slide Number Placeholder 5"/>
          <p:cNvSpPr>
            <a:spLocks noGrp="1"/>
          </p:cNvSpPr>
          <p:nvPr>
            <p:ph type="sldNum" sz="quarter" idx="12"/>
          </p:nvPr>
        </p:nvSpPr>
        <p:spPr/>
        <p:txBody>
          <a:bodyPr/>
          <a:lstStyle/>
          <a:p>
            <a:pPr>
              <a:defRPr/>
            </a:pPr>
            <a:fld id="{94A5A1AF-0FAF-4A43-BF78-FFD67272E01F}" type="slidenum">
              <a:rPr lang="en-US" smtClean="0"/>
              <a:pPr>
                <a:defRPr/>
              </a:pPr>
              <a:t>1</a:t>
            </a:fld>
            <a:endParaRPr lang="en-US" dirty="0"/>
          </a:p>
        </p:txBody>
      </p:sp>
      <p:pic>
        <p:nvPicPr>
          <p:cNvPr id="15" name="~PP3683.WAV">
            <a:hlinkClick r:id="" action="ppaction://media"/>
          </p:cNvPr>
          <p:cNvPicPr>
            <a:picLocks noRot="1" noChangeAspect="1"/>
          </p:cNvPicPr>
          <p:nvPr>
            <a:wavAudioFile r:embed="rId1" name="~PP3683.WAV"/>
          </p:nvPr>
        </p:nvPicPr>
        <p:blipFill>
          <a:blip r:embed="rId5" cstate="print"/>
          <a:stretch>
            <a:fillRect/>
          </a:stretch>
        </p:blipFill>
        <p:spPr>
          <a:xfrm>
            <a:off x="8702675" y="6416675"/>
            <a:ext cx="304800" cy="304800"/>
          </a:xfrm>
          <a:prstGeom prst="rect">
            <a:avLst/>
          </a:prstGeom>
        </p:spPr>
      </p:pic>
    </p:spTree>
  </p:cSld>
  <p:clrMapOvr>
    <a:masterClrMapping/>
  </p:clrMapOvr>
  <p:transition advTm="873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C:\Users\Stephen\AppData\Local\Microsoft\Windows\Temporary Internet Files\Content.IE5\PZBLJGWS\MPj04278100000[1].jpg"/>
          <p:cNvPicPr>
            <a:picLocks noChangeAspect="1" noChangeArrowheads="1"/>
          </p:cNvPicPr>
          <p:nvPr/>
        </p:nvPicPr>
        <p:blipFill>
          <a:blip r:embed="rId4" cstate="print"/>
          <a:srcRect/>
          <a:stretch>
            <a:fillRect/>
          </a:stretch>
        </p:blipFill>
        <p:spPr bwMode="auto">
          <a:xfrm>
            <a:off x="0" y="0"/>
            <a:ext cx="9144000" cy="6858000"/>
          </a:xfrm>
          <a:prstGeom prst="rect">
            <a:avLst/>
          </a:prstGeom>
          <a:ln>
            <a:solidFill>
              <a:schemeClr val="bg1"/>
            </a:solidFill>
          </a:ln>
          <a:effectLst>
            <a:outerShdw blurRad="292100" dist="139700" dir="2700000" algn="tl" rotWithShape="0">
              <a:srgbClr val="333333">
                <a:alpha val="65000"/>
              </a:srgbClr>
            </a:outerShdw>
          </a:effectLst>
        </p:spPr>
      </p:pic>
      <p:sp>
        <p:nvSpPr>
          <p:cNvPr id="6" name="Rectangle 5"/>
          <p:cNvSpPr/>
          <p:nvPr/>
        </p:nvSpPr>
        <p:spPr>
          <a:xfrm>
            <a:off x="0" y="0"/>
            <a:ext cx="9144000" cy="1295400"/>
          </a:xfrm>
          <a:prstGeom prst="rect">
            <a:avLst/>
          </a:prstGeom>
          <a:solidFill>
            <a:schemeClr val="tx1">
              <a:lumMod val="95000"/>
              <a:lumOff val="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Title 8"/>
          <p:cNvSpPr>
            <a:spLocks noGrp="1"/>
          </p:cNvSpPr>
          <p:nvPr>
            <p:ph type="title"/>
          </p:nvPr>
        </p:nvSpPr>
        <p:spPr>
          <a:xfrm>
            <a:off x="0" y="274638"/>
            <a:ext cx="9144000" cy="1143000"/>
          </a:xfrm>
        </p:spPr>
        <p:txBody>
          <a:bodyPr/>
          <a:lstStyle/>
          <a:p>
            <a:pPr eaLnBrk="1" hangingPunct="1">
              <a:defRPr/>
            </a:pPr>
            <a:r>
              <a:rPr lang="en-US" dirty="0">
                <a:solidFill>
                  <a:srgbClr val="C00000"/>
                </a:solidFill>
                <a:latin typeface="Georgia" pitchFamily="18" charset="0"/>
              </a:rPr>
              <a:t>When</a:t>
            </a:r>
            <a:r>
              <a:rPr lang="en-US" dirty="0">
                <a:solidFill>
                  <a:schemeClr val="tx2">
                    <a:lumMod val="20000"/>
                    <a:lumOff val="80000"/>
                  </a:schemeClr>
                </a:solidFill>
                <a:latin typeface="Georgia" pitchFamily="18" charset="0"/>
              </a:rPr>
              <a:t> do I use response cards? </a:t>
            </a:r>
          </a:p>
        </p:txBody>
      </p:sp>
      <p:sp>
        <p:nvSpPr>
          <p:cNvPr id="6150" name="Content Placeholder 10"/>
          <p:cNvSpPr>
            <a:spLocks noGrp="1"/>
          </p:cNvSpPr>
          <p:nvPr>
            <p:ph idx="1"/>
          </p:nvPr>
        </p:nvSpPr>
        <p:spPr>
          <a:xfrm>
            <a:off x="0" y="1295400"/>
            <a:ext cx="9144000" cy="5562600"/>
          </a:xfrm>
          <a:solidFill>
            <a:schemeClr val="tx1">
              <a:alpha val="50000"/>
            </a:schemeClr>
          </a:solidFill>
        </p:spPr>
        <p:txBody>
          <a:bodyPr/>
          <a:lstStyle/>
          <a:p>
            <a:r>
              <a:rPr lang="en-US" sz="3000" dirty="0">
                <a:solidFill>
                  <a:schemeClr val="bg1"/>
                </a:solidFill>
              </a:rPr>
              <a:t> </a:t>
            </a:r>
            <a:r>
              <a:rPr lang="en-US" sz="2800" dirty="0">
                <a:solidFill>
                  <a:schemeClr val="bg1"/>
                </a:solidFill>
              </a:rPr>
              <a:t>A study by </a:t>
            </a:r>
            <a:r>
              <a:rPr lang="en-US" sz="2800" dirty="0" err="1">
                <a:solidFill>
                  <a:schemeClr val="bg1"/>
                </a:solidFill>
              </a:rPr>
              <a:t>Christle</a:t>
            </a:r>
            <a:r>
              <a:rPr lang="en-US" sz="2800" dirty="0">
                <a:solidFill>
                  <a:schemeClr val="bg1"/>
                </a:solidFill>
              </a:rPr>
              <a:t> &amp; Schuster (2003) show that students scored higher on weekly math </a:t>
            </a:r>
            <a:r>
              <a:rPr lang="en-US" sz="2800" dirty="0" err="1">
                <a:solidFill>
                  <a:schemeClr val="bg1"/>
                </a:solidFill>
              </a:rPr>
              <a:t>quizes</a:t>
            </a:r>
            <a:r>
              <a:rPr lang="en-US" sz="2800" dirty="0">
                <a:solidFill>
                  <a:schemeClr val="bg1"/>
                </a:solidFill>
              </a:rPr>
              <a:t> after the review using response cards</a:t>
            </a:r>
          </a:p>
          <a:p>
            <a:r>
              <a:rPr lang="en-US" sz="2800" dirty="0">
                <a:solidFill>
                  <a:schemeClr val="bg1"/>
                </a:solidFill>
              </a:rPr>
              <a:t>Inclusion leaves teachers providing multiple levels of instruction in a single classroom. A study by Cavanaugh, </a:t>
            </a:r>
            <a:r>
              <a:rPr lang="en-US" sz="2800" dirty="0" err="1">
                <a:solidFill>
                  <a:schemeClr val="bg1"/>
                </a:solidFill>
              </a:rPr>
              <a:t>Heward</a:t>
            </a:r>
            <a:r>
              <a:rPr lang="en-US" sz="2800" dirty="0">
                <a:solidFill>
                  <a:schemeClr val="bg1"/>
                </a:solidFill>
              </a:rPr>
              <a:t>, &amp; </a:t>
            </a:r>
            <a:r>
              <a:rPr lang="en-US" sz="2800" dirty="0" err="1">
                <a:solidFill>
                  <a:schemeClr val="bg1"/>
                </a:solidFill>
              </a:rPr>
              <a:t>Donelson</a:t>
            </a:r>
            <a:r>
              <a:rPr lang="en-US" sz="2800" dirty="0">
                <a:solidFill>
                  <a:schemeClr val="bg1"/>
                </a:solidFill>
              </a:rPr>
              <a:t> (1996) showed 13 of the 15 general education students and all 8 of the learning support students scored higher on the test when using the response cards for test review</a:t>
            </a:r>
            <a:endParaRPr lang="en-US" sz="2800" dirty="0">
              <a:solidFill>
                <a:schemeClr val="bg1"/>
              </a:solidFill>
              <a:cs typeface="Times New Roman" pitchFamily="18" charset="0"/>
            </a:endParaRPr>
          </a:p>
        </p:txBody>
      </p:sp>
      <p:sp>
        <p:nvSpPr>
          <p:cNvPr id="7" name="Footer Placeholder 6"/>
          <p:cNvSpPr>
            <a:spLocks noGrp="1"/>
          </p:cNvSpPr>
          <p:nvPr>
            <p:ph type="ftr" sz="quarter" idx="11"/>
          </p:nvPr>
        </p:nvSpPr>
        <p:spPr>
          <a:xfrm>
            <a:off x="685800" y="6356350"/>
            <a:ext cx="7315200" cy="365125"/>
          </a:xfrm>
        </p:spPr>
        <p:txBody>
          <a:bodyPr/>
          <a:lstStyle/>
          <a:p>
            <a:pPr>
              <a:defRPr/>
            </a:pPr>
            <a:r>
              <a:rPr lang="en-US" dirty="0">
                <a:solidFill>
                  <a:schemeClr val="bg1"/>
                </a:solidFill>
              </a:rPr>
              <a:t>Copyright 2010 Angela Vedro . </a:t>
            </a:r>
          </a:p>
        </p:txBody>
      </p:sp>
      <p:sp>
        <p:nvSpPr>
          <p:cNvPr id="8" name="Slide Number Placeholder 7"/>
          <p:cNvSpPr>
            <a:spLocks noGrp="1"/>
          </p:cNvSpPr>
          <p:nvPr>
            <p:ph type="sldNum" sz="quarter" idx="12"/>
          </p:nvPr>
        </p:nvSpPr>
        <p:spPr/>
        <p:txBody>
          <a:bodyPr/>
          <a:lstStyle/>
          <a:p>
            <a:pPr>
              <a:defRPr/>
            </a:pPr>
            <a:fld id="{5647F450-B010-44F3-A87C-A52A6F362B1F}" type="slidenum">
              <a:rPr lang="en-US" smtClean="0"/>
              <a:pPr>
                <a:defRPr/>
              </a:pPr>
              <a:t>10</a:t>
            </a:fld>
            <a:endParaRPr lang="en-US" dirty="0"/>
          </a:p>
        </p:txBody>
      </p:sp>
      <p:pic>
        <p:nvPicPr>
          <p:cNvPr id="11" name="~PP3962.WAV">
            <a:hlinkClick r:id="" action="ppaction://media"/>
          </p:cNvPr>
          <p:cNvPicPr>
            <a:picLocks noRot="1" noChangeAspect="1"/>
          </p:cNvPicPr>
          <p:nvPr>
            <a:wavAudioFile r:embed="rId1" name="~PP3962.WAV"/>
          </p:nvPr>
        </p:nvPicPr>
        <p:blipFill>
          <a:blip r:embed="rId5" cstate="print"/>
          <a:stretch>
            <a:fillRect/>
          </a:stretch>
        </p:blipFill>
        <p:spPr>
          <a:xfrm>
            <a:off x="8702675" y="6416675"/>
            <a:ext cx="304800" cy="304800"/>
          </a:xfrm>
          <a:prstGeom prst="rect">
            <a:avLst/>
          </a:prstGeom>
        </p:spPr>
      </p:pic>
    </p:spTree>
  </p:cSld>
  <p:clrMapOvr>
    <a:masterClrMapping/>
  </p:clrMapOvr>
  <p:transition advTm="2668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1"/>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C:\Users\Stephen\AppData\Local\Microsoft\Windows\Temporary Internet Files\Content.IE5\PZBLJGWS\MPj04278100000[1].jpg"/>
          <p:cNvPicPr>
            <a:picLocks noChangeAspect="1" noChangeArrowheads="1"/>
          </p:cNvPicPr>
          <p:nvPr/>
        </p:nvPicPr>
        <p:blipFill>
          <a:blip r:embed="rId4" cstate="print"/>
          <a:srcRect/>
          <a:stretch>
            <a:fillRect/>
          </a:stretch>
        </p:blipFill>
        <p:spPr bwMode="auto">
          <a:xfrm>
            <a:off x="0" y="0"/>
            <a:ext cx="9144000" cy="6858000"/>
          </a:xfrm>
          <a:prstGeom prst="rect">
            <a:avLst/>
          </a:prstGeom>
          <a:ln>
            <a:solidFill>
              <a:schemeClr val="bg1"/>
            </a:solidFill>
          </a:ln>
          <a:effectLst>
            <a:outerShdw blurRad="292100" dist="139700" dir="2700000" algn="tl" rotWithShape="0">
              <a:srgbClr val="333333">
                <a:alpha val="65000"/>
              </a:srgbClr>
            </a:outerShdw>
          </a:effectLst>
        </p:spPr>
      </p:pic>
      <p:sp>
        <p:nvSpPr>
          <p:cNvPr id="6" name="Rectangle 5"/>
          <p:cNvSpPr/>
          <p:nvPr/>
        </p:nvSpPr>
        <p:spPr>
          <a:xfrm>
            <a:off x="0" y="0"/>
            <a:ext cx="9144000" cy="1295400"/>
          </a:xfrm>
          <a:prstGeom prst="rect">
            <a:avLst/>
          </a:prstGeom>
          <a:solidFill>
            <a:schemeClr val="tx1">
              <a:lumMod val="95000"/>
              <a:lumOff val="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Title 8"/>
          <p:cNvSpPr>
            <a:spLocks noGrp="1"/>
          </p:cNvSpPr>
          <p:nvPr>
            <p:ph type="title"/>
          </p:nvPr>
        </p:nvSpPr>
        <p:spPr>
          <a:xfrm>
            <a:off x="0" y="0"/>
            <a:ext cx="9144000" cy="1143000"/>
          </a:xfrm>
        </p:spPr>
        <p:txBody>
          <a:bodyPr/>
          <a:lstStyle/>
          <a:p>
            <a:pPr eaLnBrk="1" hangingPunct="1">
              <a:defRPr/>
            </a:pPr>
            <a:r>
              <a:rPr lang="en-US" sz="4000" dirty="0">
                <a:solidFill>
                  <a:schemeClr val="tx2">
                    <a:lumMod val="20000"/>
                    <a:lumOff val="80000"/>
                  </a:schemeClr>
                </a:solidFill>
                <a:latin typeface="Georgia" pitchFamily="18" charset="0"/>
              </a:rPr>
              <a:t>One afternoon in Miss V’s classroom</a:t>
            </a:r>
            <a:r>
              <a:rPr lang="en-US" dirty="0">
                <a:solidFill>
                  <a:schemeClr val="tx2">
                    <a:lumMod val="20000"/>
                    <a:lumOff val="80000"/>
                  </a:schemeClr>
                </a:solidFill>
                <a:latin typeface="Georgia" pitchFamily="18" charset="0"/>
              </a:rPr>
              <a:t>…</a:t>
            </a:r>
          </a:p>
        </p:txBody>
      </p:sp>
      <p:sp>
        <p:nvSpPr>
          <p:cNvPr id="6150" name="Content Placeholder 10"/>
          <p:cNvSpPr>
            <a:spLocks noGrp="1"/>
          </p:cNvSpPr>
          <p:nvPr>
            <p:ph idx="1"/>
          </p:nvPr>
        </p:nvSpPr>
        <p:spPr>
          <a:xfrm>
            <a:off x="0" y="1295400"/>
            <a:ext cx="9144000" cy="5562600"/>
          </a:xfrm>
          <a:solidFill>
            <a:schemeClr val="tx1">
              <a:alpha val="50000"/>
            </a:schemeClr>
          </a:solidFill>
        </p:spPr>
        <p:txBody>
          <a:bodyPr/>
          <a:lstStyle/>
          <a:p>
            <a:pPr algn="ctr" eaLnBrk="1" hangingPunct="1">
              <a:buFont typeface="Arial" charset="0"/>
              <a:buNone/>
            </a:pPr>
            <a:r>
              <a:rPr lang="en-US" sz="2300" dirty="0">
                <a:solidFill>
                  <a:srgbClr val="C00000"/>
                </a:solidFill>
                <a:cs typeface="Times New Roman" pitchFamily="18" charset="0"/>
              </a:rPr>
              <a:t>Miss V is talking to Johnny and Sally after class. </a:t>
            </a:r>
          </a:p>
          <a:p>
            <a:pPr eaLnBrk="1" hangingPunct="1">
              <a:buFont typeface="Arial" charset="0"/>
              <a:buNone/>
            </a:pPr>
            <a:r>
              <a:rPr lang="en-US" sz="2300" dirty="0">
                <a:solidFill>
                  <a:srgbClr val="C00000"/>
                </a:solidFill>
                <a:cs typeface="Times New Roman" pitchFamily="18" charset="0"/>
              </a:rPr>
              <a:t>Class:  </a:t>
            </a:r>
            <a:r>
              <a:rPr lang="en-US" sz="2300" dirty="0">
                <a:solidFill>
                  <a:schemeClr val="bg1"/>
                </a:solidFill>
                <a:cs typeface="Times New Roman" pitchFamily="18" charset="0"/>
              </a:rPr>
              <a:t>Bye Miss V, see you tomorrow.</a:t>
            </a:r>
          </a:p>
          <a:p>
            <a:pPr eaLnBrk="1" hangingPunct="1">
              <a:buFont typeface="Arial" charset="0"/>
              <a:buNone/>
            </a:pPr>
            <a:r>
              <a:rPr lang="en-US" sz="2300" dirty="0">
                <a:solidFill>
                  <a:srgbClr val="C00000"/>
                </a:solidFill>
                <a:cs typeface="Times New Roman" pitchFamily="18" charset="0"/>
              </a:rPr>
              <a:t>Miss V: </a:t>
            </a:r>
            <a:r>
              <a:rPr lang="en-US" sz="2300" dirty="0">
                <a:solidFill>
                  <a:schemeClr val="bg1"/>
                </a:solidFill>
                <a:cs typeface="Times New Roman" pitchFamily="18" charset="0"/>
              </a:rPr>
              <a:t>Bye class, have a wonderful evening and don’t forget to read section 3.4 in your social studies books.</a:t>
            </a:r>
          </a:p>
          <a:p>
            <a:pPr eaLnBrk="1" hangingPunct="1">
              <a:buFont typeface="Arial" charset="0"/>
              <a:buNone/>
            </a:pPr>
            <a:r>
              <a:rPr lang="en-US" sz="2300" dirty="0">
                <a:solidFill>
                  <a:srgbClr val="C00000"/>
                </a:solidFill>
                <a:cs typeface="Times New Roman" pitchFamily="18" charset="0"/>
              </a:rPr>
              <a:t>Johnny: </a:t>
            </a:r>
            <a:r>
              <a:rPr lang="en-US" sz="2300" dirty="0">
                <a:solidFill>
                  <a:schemeClr val="bg1"/>
                </a:solidFill>
                <a:cs typeface="Times New Roman" pitchFamily="18" charset="0"/>
              </a:rPr>
              <a:t>Miss V, I’m sorry, but this stuff is too boring. </a:t>
            </a:r>
          </a:p>
          <a:p>
            <a:pPr eaLnBrk="1" hangingPunct="1">
              <a:buFont typeface="Arial" charset="0"/>
              <a:buNone/>
            </a:pPr>
            <a:r>
              <a:rPr lang="en-US" sz="2300" dirty="0">
                <a:solidFill>
                  <a:srgbClr val="C00000"/>
                </a:solidFill>
                <a:cs typeface="Times New Roman" pitchFamily="18" charset="0"/>
              </a:rPr>
              <a:t>Sally: </a:t>
            </a:r>
            <a:r>
              <a:rPr lang="en-US" sz="2300" dirty="0">
                <a:solidFill>
                  <a:schemeClr val="bg1"/>
                </a:solidFill>
                <a:cs typeface="Times New Roman" pitchFamily="18" charset="0"/>
              </a:rPr>
              <a:t>You are right Johnny, Miss V, I could care less about these lessons. </a:t>
            </a:r>
          </a:p>
          <a:p>
            <a:pPr eaLnBrk="1" hangingPunct="1">
              <a:buFont typeface="Arial" charset="0"/>
              <a:buNone/>
            </a:pPr>
            <a:r>
              <a:rPr lang="en-US" sz="2300" dirty="0">
                <a:solidFill>
                  <a:srgbClr val="C00000"/>
                </a:solidFill>
                <a:cs typeface="Times New Roman" pitchFamily="18" charset="0"/>
              </a:rPr>
              <a:t>Miss V: </a:t>
            </a:r>
            <a:r>
              <a:rPr lang="en-US" sz="2300" dirty="0">
                <a:solidFill>
                  <a:schemeClr val="bg1"/>
                </a:solidFill>
                <a:cs typeface="Times New Roman" pitchFamily="18" charset="0"/>
              </a:rPr>
              <a:t>I understand your concerns, but social studies is important. We must understand what happened in our past, so we can better understand the present. Both of you scored below 50% on the last three social studies quizzes. Maybe if you spent less time writing notes and texting friends, your grades would improve!  </a:t>
            </a:r>
          </a:p>
          <a:p>
            <a:pPr eaLnBrk="1" hangingPunct="1">
              <a:buFont typeface="Arial" charset="0"/>
              <a:buNone/>
            </a:pPr>
            <a:endParaRPr lang="en-US" sz="2400" dirty="0">
              <a:solidFill>
                <a:schemeClr val="bg1"/>
              </a:solidFill>
              <a:cs typeface="Times New Roman" pitchFamily="18" charset="0"/>
            </a:endParaRPr>
          </a:p>
          <a:p>
            <a:pPr eaLnBrk="1" hangingPunct="1">
              <a:buFont typeface="Arial" charset="0"/>
              <a:buNone/>
            </a:pPr>
            <a:endParaRPr lang="en-US" sz="2400" dirty="0">
              <a:solidFill>
                <a:schemeClr val="bg1"/>
              </a:solidFill>
              <a:cs typeface="Times New Roman" pitchFamily="18" charset="0"/>
            </a:endParaRPr>
          </a:p>
        </p:txBody>
      </p:sp>
      <p:sp>
        <p:nvSpPr>
          <p:cNvPr id="7" name="Footer Placeholder 6"/>
          <p:cNvSpPr>
            <a:spLocks noGrp="1"/>
          </p:cNvSpPr>
          <p:nvPr>
            <p:ph type="ftr" sz="quarter" idx="11"/>
          </p:nvPr>
        </p:nvSpPr>
        <p:spPr>
          <a:xfrm>
            <a:off x="990600" y="6356350"/>
            <a:ext cx="6858000" cy="365125"/>
          </a:xfrm>
        </p:spPr>
        <p:txBody>
          <a:bodyPr/>
          <a:lstStyle/>
          <a:p>
            <a:pPr>
              <a:defRPr/>
            </a:pPr>
            <a:r>
              <a:rPr lang="en-US" dirty="0">
                <a:solidFill>
                  <a:schemeClr val="bg1"/>
                </a:solidFill>
              </a:rPr>
              <a:t>Copyright 2010 Angela Vedro . </a:t>
            </a:r>
          </a:p>
          <a:p>
            <a:pPr>
              <a:defRPr/>
            </a:pPr>
            <a:endParaRPr lang="en-US" dirty="0">
              <a:solidFill>
                <a:schemeClr val="bg1"/>
              </a:solidFill>
            </a:endParaRPr>
          </a:p>
          <a:p>
            <a:pPr>
              <a:defRPr/>
            </a:pPr>
            <a:endParaRPr lang="en-US" dirty="0"/>
          </a:p>
        </p:txBody>
      </p:sp>
      <p:sp>
        <p:nvSpPr>
          <p:cNvPr id="8" name="Slide Number Placeholder 7"/>
          <p:cNvSpPr>
            <a:spLocks noGrp="1"/>
          </p:cNvSpPr>
          <p:nvPr>
            <p:ph type="sldNum" sz="quarter" idx="12"/>
          </p:nvPr>
        </p:nvSpPr>
        <p:spPr/>
        <p:txBody>
          <a:bodyPr/>
          <a:lstStyle/>
          <a:p>
            <a:pPr>
              <a:defRPr/>
            </a:pPr>
            <a:fld id="{5647F450-B010-44F3-A87C-A52A6F362B1F}" type="slidenum">
              <a:rPr lang="en-US" smtClean="0"/>
              <a:pPr>
                <a:defRPr/>
              </a:pPr>
              <a:t>11</a:t>
            </a:fld>
            <a:endParaRPr lang="en-US" dirty="0"/>
          </a:p>
        </p:txBody>
      </p:sp>
      <p:pic>
        <p:nvPicPr>
          <p:cNvPr id="11" name="~PP355.WAV">
            <a:hlinkClick r:id="" action="ppaction://media"/>
          </p:cNvPr>
          <p:cNvPicPr>
            <a:picLocks noRot="1" noChangeAspect="1"/>
          </p:cNvPicPr>
          <p:nvPr>
            <a:wavAudioFile r:embed="rId1" name="~PP355.WAV"/>
          </p:nvPr>
        </p:nvPicPr>
        <p:blipFill>
          <a:blip r:embed="rId5" cstate="print"/>
          <a:stretch>
            <a:fillRect/>
          </a:stretch>
        </p:blipFill>
        <p:spPr>
          <a:xfrm>
            <a:off x="8702675" y="6416675"/>
            <a:ext cx="304800" cy="304800"/>
          </a:xfrm>
          <a:prstGeom prst="rect">
            <a:avLst/>
          </a:prstGeom>
        </p:spPr>
      </p:pic>
    </p:spTree>
  </p:cSld>
  <p:clrMapOvr>
    <a:masterClrMapping/>
  </p:clrMapOvr>
  <p:transition advTm="1655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1"/>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C:\Users\Stephen\AppData\Local\Microsoft\Windows\Temporary Internet Files\Content.IE5\PZBLJGWS\MPj04278100000[1].jpg"/>
          <p:cNvPicPr>
            <a:picLocks noChangeAspect="1" noChangeArrowheads="1"/>
          </p:cNvPicPr>
          <p:nvPr/>
        </p:nvPicPr>
        <p:blipFill>
          <a:blip r:embed="rId4" cstate="print"/>
          <a:srcRect/>
          <a:stretch>
            <a:fillRect/>
          </a:stretch>
        </p:blipFill>
        <p:spPr bwMode="auto">
          <a:xfrm>
            <a:off x="0" y="0"/>
            <a:ext cx="9144000" cy="6858000"/>
          </a:xfrm>
          <a:prstGeom prst="rect">
            <a:avLst/>
          </a:prstGeom>
          <a:ln>
            <a:solidFill>
              <a:schemeClr val="bg1"/>
            </a:solidFill>
          </a:ln>
          <a:effectLst>
            <a:outerShdw blurRad="292100" dist="139700" dir="2700000" algn="tl" rotWithShape="0">
              <a:srgbClr val="333333">
                <a:alpha val="65000"/>
              </a:srgbClr>
            </a:outerShdw>
          </a:effectLst>
        </p:spPr>
      </p:pic>
      <p:sp>
        <p:nvSpPr>
          <p:cNvPr id="6" name="Rectangle 5"/>
          <p:cNvSpPr/>
          <p:nvPr/>
        </p:nvSpPr>
        <p:spPr>
          <a:xfrm>
            <a:off x="0" y="0"/>
            <a:ext cx="9144000" cy="1295400"/>
          </a:xfrm>
          <a:prstGeom prst="rect">
            <a:avLst/>
          </a:prstGeom>
          <a:solidFill>
            <a:schemeClr val="tx1">
              <a:lumMod val="95000"/>
              <a:lumOff val="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Title 8"/>
          <p:cNvSpPr>
            <a:spLocks noGrp="1"/>
          </p:cNvSpPr>
          <p:nvPr>
            <p:ph type="title"/>
          </p:nvPr>
        </p:nvSpPr>
        <p:spPr/>
        <p:txBody>
          <a:bodyPr/>
          <a:lstStyle/>
          <a:p>
            <a:pPr>
              <a:defRPr/>
            </a:pPr>
            <a:r>
              <a:rPr lang="en-US" dirty="0">
                <a:solidFill>
                  <a:schemeClr val="tx2">
                    <a:lumMod val="20000"/>
                    <a:lumOff val="80000"/>
                  </a:schemeClr>
                </a:solidFill>
                <a:latin typeface="Georgia" pitchFamily="18" charset="0"/>
              </a:rPr>
              <a:t>Miss V’s class continued</a:t>
            </a:r>
          </a:p>
        </p:txBody>
      </p:sp>
      <p:sp>
        <p:nvSpPr>
          <p:cNvPr id="6150" name="Content Placeholder 10"/>
          <p:cNvSpPr>
            <a:spLocks noGrp="1"/>
          </p:cNvSpPr>
          <p:nvPr>
            <p:ph idx="1"/>
          </p:nvPr>
        </p:nvSpPr>
        <p:spPr>
          <a:xfrm>
            <a:off x="457200" y="1600200"/>
            <a:ext cx="8229600" cy="4800600"/>
          </a:xfrm>
        </p:spPr>
        <p:txBody>
          <a:bodyPr/>
          <a:lstStyle/>
          <a:p>
            <a:pPr eaLnBrk="1" hangingPunct="1">
              <a:buFont typeface="Arial" charset="0"/>
              <a:buNone/>
            </a:pPr>
            <a:r>
              <a:rPr lang="en-US" sz="2400" dirty="0">
                <a:cs typeface="Times New Roman" pitchFamily="18" charset="0"/>
              </a:rPr>
              <a:t>    </a:t>
            </a:r>
          </a:p>
          <a:p>
            <a:pPr eaLnBrk="1" hangingPunct="1">
              <a:buFont typeface="Arial" charset="0"/>
              <a:buNone/>
            </a:pPr>
            <a:endParaRPr lang="en-US" sz="2400" dirty="0">
              <a:cs typeface="Times New Roman" pitchFamily="18" charset="0"/>
            </a:endParaRPr>
          </a:p>
          <a:p>
            <a:pPr eaLnBrk="1" hangingPunct="1">
              <a:buFont typeface="Arial" charset="0"/>
              <a:buNone/>
            </a:pPr>
            <a:endParaRPr lang="en-US" sz="2400" dirty="0">
              <a:cs typeface="Times New Roman" pitchFamily="18" charset="0"/>
            </a:endParaRPr>
          </a:p>
          <a:p>
            <a:pPr eaLnBrk="1" hangingPunct="1">
              <a:buFont typeface="Arial" charset="0"/>
              <a:buNone/>
            </a:pPr>
            <a:endParaRPr lang="en-US" sz="2400" dirty="0">
              <a:cs typeface="Times New Roman" pitchFamily="18" charset="0"/>
            </a:endParaRPr>
          </a:p>
          <a:p>
            <a:pPr eaLnBrk="1" hangingPunct="1">
              <a:buFont typeface="Arial" charset="0"/>
              <a:buNone/>
            </a:pPr>
            <a:endParaRPr lang="en-US" sz="2400" dirty="0">
              <a:cs typeface="Times New Roman" pitchFamily="18" charset="0"/>
            </a:endParaRPr>
          </a:p>
          <a:p>
            <a:pPr eaLnBrk="1" hangingPunct="1">
              <a:buFont typeface="Arial" charset="0"/>
              <a:buNone/>
            </a:pPr>
            <a:endParaRPr lang="en-US" sz="2400" dirty="0">
              <a:cs typeface="Times New Roman" pitchFamily="18" charset="0"/>
            </a:endParaRPr>
          </a:p>
          <a:p>
            <a:pPr eaLnBrk="1" hangingPunct="1">
              <a:buFont typeface="Arial" charset="0"/>
              <a:buNone/>
            </a:pPr>
            <a:endParaRPr lang="en-US" sz="2400" dirty="0">
              <a:cs typeface="Times New Roman" pitchFamily="18" charset="0"/>
            </a:endParaRPr>
          </a:p>
          <a:p>
            <a:pPr eaLnBrk="1" hangingPunct="1">
              <a:buFont typeface="Arial" charset="0"/>
              <a:buNone/>
            </a:pPr>
            <a:endParaRPr lang="en-US" sz="2400" dirty="0">
              <a:cs typeface="Times New Roman" pitchFamily="18" charset="0"/>
            </a:endParaRPr>
          </a:p>
          <a:p>
            <a:pPr eaLnBrk="1" hangingPunct="1">
              <a:buFont typeface="Arial" charset="0"/>
              <a:buNone/>
            </a:pPr>
            <a:endParaRPr lang="en-US" sz="2400" dirty="0">
              <a:cs typeface="Times New Roman" pitchFamily="18" charset="0"/>
            </a:endParaRPr>
          </a:p>
          <a:p>
            <a:pPr eaLnBrk="1" hangingPunct="1">
              <a:buFont typeface="Arial" charset="0"/>
              <a:buNone/>
            </a:pPr>
            <a:r>
              <a:rPr lang="en-US" sz="2400" dirty="0">
                <a:cs typeface="Times New Roman" pitchFamily="18" charset="0"/>
              </a:rPr>
              <a:t>   </a:t>
            </a:r>
            <a:endParaRPr lang="en-US" sz="2200" dirty="0">
              <a:solidFill>
                <a:schemeClr val="bg1"/>
              </a:solidFill>
              <a:cs typeface="Times New Roman" pitchFamily="18" charset="0"/>
            </a:endParaRPr>
          </a:p>
        </p:txBody>
      </p:sp>
      <p:sp>
        <p:nvSpPr>
          <p:cNvPr id="7" name="Footer Placeholder 6"/>
          <p:cNvSpPr>
            <a:spLocks noGrp="1"/>
          </p:cNvSpPr>
          <p:nvPr>
            <p:ph type="ftr" sz="quarter" idx="11"/>
          </p:nvPr>
        </p:nvSpPr>
        <p:spPr>
          <a:xfrm>
            <a:off x="0" y="6248400"/>
            <a:ext cx="9144000" cy="609600"/>
          </a:xfrm>
          <a:solidFill>
            <a:schemeClr val="tx1">
              <a:alpha val="50000"/>
            </a:schemeClr>
          </a:solidFill>
        </p:spPr>
        <p:txBody>
          <a:bodyPr/>
          <a:lstStyle/>
          <a:p>
            <a:pPr>
              <a:defRPr/>
            </a:pPr>
            <a:r>
              <a:rPr lang="en-US" dirty="0">
                <a:solidFill>
                  <a:schemeClr val="bg1"/>
                </a:solidFill>
              </a:rPr>
              <a:t>Copyright 2010 Angela Vedro . </a:t>
            </a:r>
          </a:p>
          <a:p>
            <a:pPr>
              <a:defRPr/>
            </a:pPr>
            <a:endParaRPr lang="en-US" dirty="0"/>
          </a:p>
        </p:txBody>
      </p:sp>
      <p:sp>
        <p:nvSpPr>
          <p:cNvPr id="8" name="Slide Number Placeholder 7"/>
          <p:cNvSpPr>
            <a:spLocks noGrp="1"/>
          </p:cNvSpPr>
          <p:nvPr>
            <p:ph type="sldNum" sz="quarter" idx="12"/>
          </p:nvPr>
        </p:nvSpPr>
        <p:spPr/>
        <p:txBody>
          <a:bodyPr/>
          <a:lstStyle/>
          <a:p>
            <a:pPr>
              <a:defRPr/>
            </a:pPr>
            <a:fld id="{5647F450-B010-44F3-A87C-A52A6F362B1F}" type="slidenum">
              <a:rPr lang="en-US" smtClean="0"/>
              <a:pPr>
                <a:defRPr/>
              </a:pPr>
              <a:t>12</a:t>
            </a:fld>
            <a:endParaRPr lang="en-US" dirty="0"/>
          </a:p>
        </p:txBody>
      </p:sp>
      <p:sp>
        <p:nvSpPr>
          <p:cNvPr id="10" name="TextBox 9"/>
          <p:cNvSpPr txBox="1"/>
          <p:nvPr/>
        </p:nvSpPr>
        <p:spPr>
          <a:xfrm>
            <a:off x="0" y="1295400"/>
            <a:ext cx="9144000" cy="4953000"/>
          </a:xfrm>
          <a:prstGeom prst="rect">
            <a:avLst/>
          </a:prstGeom>
          <a:solidFill>
            <a:schemeClr val="tx1">
              <a:alpha val="50000"/>
            </a:schemeClr>
          </a:solidFill>
        </p:spPr>
        <p:txBody>
          <a:bodyPr wrap="square" rtlCol="0">
            <a:spAutoFit/>
          </a:bodyPr>
          <a:lstStyle/>
          <a:p>
            <a:r>
              <a:rPr lang="en-US" sz="2100" dirty="0">
                <a:solidFill>
                  <a:srgbClr val="C00000"/>
                </a:solidFill>
              </a:rPr>
              <a:t>Sally: </a:t>
            </a:r>
            <a:r>
              <a:rPr lang="en-US" sz="2100" dirty="0">
                <a:solidFill>
                  <a:schemeClr val="bg1"/>
                </a:solidFill>
              </a:rPr>
              <a:t>Miss V, this is so unfair! Johnny and I already received progress reports for our poor social studies grades. </a:t>
            </a:r>
          </a:p>
          <a:p>
            <a:r>
              <a:rPr lang="en-US" sz="2100" dirty="0">
                <a:solidFill>
                  <a:srgbClr val="C00000"/>
                </a:solidFill>
              </a:rPr>
              <a:t>Johnny: </a:t>
            </a:r>
            <a:r>
              <a:rPr lang="en-US" sz="2100" dirty="0">
                <a:solidFill>
                  <a:schemeClr val="bg1"/>
                </a:solidFill>
              </a:rPr>
              <a:t>Yeah, and last quarter I got a D. My life will suck if I have to go to summer school. </a:t>
            </a:r>
          </a:p>
          <a:p>
            <a:r>
              <a:rPr lang="en-US" sz="2100" dirty="0">
                <a:solidFill>
                  <a:srgbClr val="C00000"/>
                </a:solidFill>
              </a:rPr>
              <a:t>Miss V: </a:t>
            </a:r>
            <a:r>
              <a:rPr lang="en-US" sz="2100" dirty="0">
                <a:solidFill>
                  <a:schemeClr val="bg1"/>
                </a:solidFill>
              </a:rPr>
              <a:t>I don’t know what to tell you. The other students seem to be doing just fine.</a:t>
            </a:r>
          </a:p>
          <a:p>
            <a:r>
              <a:rPr lang="en-US" sz="2100" dirty="0">
                <a:solidFill>
                  <a:srgbClr val="C00000"/>
                </a:solidFill>
              </a:rPr>
              <a:t>Sally: </a:t>
            </a:r>
            <a:r>
              <a:rPr lang="en-US" sz="2100" dirty="0">
                <a:solidFill>
                  <a:schemeClr val="bg1"/>
                </a:solidFill>
              </a:rPr>
              <a:t>Yeah .Right, Miss V!</a:t>
            </a:r>
          </a:p>
          <a:p>
            <a:r>
              <a:rPr lang="en-US" sz="2100" dirty="0">
                <a:solidFill>
                  <a:srgbClr val="C00000"/>
                </a:solidFill>
              </a:rPr>
              <a:t>Miss V: </a:t>
            </a:r>
            <a:r>
              <a:rPr lang="en-US" sz="2100" dirty="0">
                <a:solidFill>
                  <a:schemeClr val="bg1"/>
                </a:solidFill>
              </a:rPr>
              <a:t>What do you mean, Sally?</a:t>
            </a:r>
          </a:p>
          <a:p>
            <a:r>
              <a:rPr lang="en-US" sz="2100" dirty="0">
                <a:solidFill>
                  <a:srgbClr val="C00000"/>
                </a:solidFill>
              </a:rPr>
              <a:t>Sally: </a:t>
            </a:r>
            <a:r>
              <a:rPr lang="en-US" sz="2100" dirty="0">
                <a:solidFill>
                  <a:schemeClr val="bg1"/>
                </a:solidFill>
              </a:rPr>
              <a:t>Never mind!</a:t>
            </a:r>
          </a:p>
          <a:p>
            <a:r>
              <a:rPr lang="en-US" sz="2100" dirty="0">
                <a:solidFill>
                  <a:srgbClr val="C00000"/>
                </a:solidFill>
              </a:rPr>
              <a:t>Miss V: </a:t>
            </a:r>
            <a:r>
              <a:rPr lang="en-US" sz="2100" dirty="0">
                <a:solidFill>
                  <a:schemeClr val="bg1"/>
                </a:solidFill>
              </a:rPr>
              <a:t>Just tell me.</a:t>
            </a:r>
          </a:p>
          <a:p>
            <a:r>
              <a:rPr lang="en-US" sz="2100" dirty="0">
                <a:solidFill>
                  <a:srgbClr val="C00000"/>
                </a:solidFill>
              </a:rPr>
              <a:t>Johnny: </a:t>
            </a:r>
            <a:r>
              <a:rPr lang="en-US" sz="2100" dirty="0">
                <a:solidFill>
                  <a:schemeClr val="bg1"/>
                </a:solidFill>
              </a:rPr>
              <a:t>I’ll tell you. You are the most boring teacher in school. Even Ryan gets B’s in your class. </a:t>
            </a:r>
          </a:p>
          <a:p>
            <a:r>
              <a:rPr lang="en-US" sz="2100" dirty="0">
                <a:solidFill>
                  <a:srgbClr val="C00000"/>
                </a:solidFill>
              </a:rPr>
              <a:t>Sally: </a:t>
            </a:r>
            <a:r>
              <a:rPr lang="en-US" sz="2100" dirty="0">
                <a:solidFill>
                  <a:schemeClr val="bg1"/>
                </a:solidFill>
              </a:rPr>
              <a:t>Do you know Ryan is the smartest kid in our eight grade class! </a:t>
            </a:r>
          </a:p>
          <a:p>
            <a:pPr algn="ctr"/>
            <a:r>
              <a:rPr lang="en-US" sz="2100" dirty="0">
                <a:solidFill>
                  <a:srgbClr val="C00000"/>
                </a:solidFill>
              </a:rPr>
              <a:t>RING </a:t>
            </a:r>
            <a:r>
              <a:rPr lang="en-US" sz="2100" dirty="0" err="1">
                <a:solidFill>
                  <a:srgbClr val="C00000"/>
                </a:solidFill>
              </a:rPr>
              <a:t>RING</a:t>
            </a:r>
            <a:r>
              <a:rPr lang="en-US" sz="2100" dirty="0">
                <a:solidFill>
                  <a:srgbClr val="C00000"/>
                </a:solidFill>
              </a:rPr>
              <a:t> </a:t>
            </a:r>
            <a:r>
              <a:rPr lang="en-US" sz="2100" dirty="0" err="1">
                <a:solidFill>
                  <a:srgbClr val="C00000"/>
                </a:solidFill>
              </a:rPr>
              <a:t>RING</a:t>
            </a:r>
            <a:endParaRPr lang="en-US" sz="2100" dirty="0">
              <a:solidFill>
                <a:srgbClr val="C00000"/>
              </a:solidFill>
            </a:endParaRPr>
          </a:p>
          <a:p>
            <a:r>
              <a:rPr lang="en-US" sz="2100" dirty="0">
                <a:solidFill>
                  <a:srgbClr val="C00000"/>
                </a:solidFill>
              </a:rPr>
              <a:t>Sally &amp; Johnny: </a:t>
            </a:r>
            <a:r>
              <a:rPr lang="en-US" sz="2100" dirty="0">
                <a:solidFill>
                  <a:schemeClr val="bg1"/>
                </a:solidFill>
              </a:rPr>
              <a:t>We need to get to math. Bye Miss V. </a:t>
            </a:r>
            <a:endParaRPr lang="en-US" sz="2100" dirty="0">
              <a:solidFill>
                <a:srgbClr val="FF0000"/>
              </a:solidFill>
            </a:endParaRPr>
          </a:p>
        </p:txBody>
      </p:sp>
      <p:pic>
        <p:nvPicPr>
          <p:cNvPr id="12" name="~PP1649.WAV">
            <a:hlinkClick r:id="" action="ppaction://media"/>
          </p:cNvPr>
          <p:cNvPicPr>
            <a:picLocks noRot="1" noChangeAspect="1"/>
          </p:cNvPicPr>
          <p:nvPr>
            <a:wavAudioFile r:embed="rId1" name="~PP1649.WAV"/>
          </p:nvPr>
        </p:nvPicPr>
        <p:blipFill>
          <a:blip r:embed="rId5" cstate="print"/>
          <a:stretch>
            <a:fillRect/>
          </a:stretch>
        </p:blipFill>
        <p:spPr>
          <a:xfrm>
            <a:off x="8702675" y="6416675"/>
            <a:ext cx="304800" cy="304800"/>
          </a:xfrm>
          <a:prstGeom prst="rect">
            <a:avLst/>
          </a:prstGeom>
        </p:spPr>
      </p:pic>
    </p:spTree>
  </p:cSld>
  <p:clrMapOvr>
    <a:masterClrMapping/>
  </p:clrMapOvr>
  <p:transition advTm="1566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2"/>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C:\Users\Stephen\AppData\Local\Microsoft\Windows\Temporary Internet Files\Content.IE5\PZBLJGWS\MPj04278100000[1].jpg"/>
          <p:cNvPicPr>
            <a:picLocks noChangeAspect="1" noChangeArrowheads="1"/>
          </p:cNvPicPr>
          <p:nvPr/>
        </p:nvPicPr>
        <p:blipFill>
          <a:blip r:embed="rId4" cstate="print"/>
          <a:srcRect/>
          <a:stretch>
            <a:fillRect/>
          </a:stretch>
        </p:blipFill>
        <p:spPr bwMode="auto">
          <a:xfrm>
            <a:off x="0" y="0"/>
            <a:ext cx="9144000" cy="6858000"/>
          </a:xfrm>
          <a:prstGeom prst="rect">
            <a:avLst/>
          </a:prstGeom>
          <a:ln>
            <a:solidFill>
              <a:schemeClr val="bg1"/>
            </a:solidFill>
          </a:ln>
          <a:effectLst>
            <a:outerShdw blurRad="292100" dist="139700" dir="2700000" algn="tl" rotWithShape="0">
              <a:srgbClr val="333333">
                <a:alpha val="65000"/>
              </a:srgbClr>
            </a:outerShdw>
          </a:effectLst>
        </p:spPr>
      </p:pic>
      <p:sp>
        <p:nvSpPr>
          <p:cNvPr id="6" name="Rectangle 5"/>
          <p:cNvSpPr/>
          <p:nvPr/>
        </p:nvSpPr>
        <p:spPr>
          <a:xfrm>
            <a:off x="0" y="0"/>
            <a:ext cx="9144000" cy="1295400"/>
          </a:xfrm>
          <a:prstGeom prst="rect">
            <a:avLst/>
          </a:prstGeom>
          <a:solidFill>
            <a:schemeClr val="tx1">
              <a:lumMod val="95000"/>
              <a:lumOff val="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Title 8"/>
          <p:cNvSpPr>
            <a:spLocks noGrp="1"/>
          </p:cNvSpPr>
          <p:nvPr>
            <p:ph type="title"/>
          </p:nvPr>
        </p:nvSpPr>
        <p:spPr>
          <a:xfrm>
            <a:off x="0" y="0"/>
            <a:ext cx="9144000" cy="1417638"/>
          </a:xfrm>
        </p:spPr>
        <p:txBody>
          <a:bodyPr/>
          <a:lstStyle/>
          <a:p>
            <a:pPr eaLnBrk="1" hangingPunct="1">
              <a:defRPr/>
            </a:pPr>
            <a:r>
              <a:rPr lang="en-US" sz="4000" dirty="0">
                <a:solidFill>
                  <a:schemeClr val="tx2">
                    <a:lumMod val="20000"/>
                    <a:lumOff val="80000"/>
                  </a:schemeClr>
                </a:solidFill>
                <a:latin typeface="Georgia" pitchFamily="18" charset="0"/>
              </a:rPr>
              <a:t>Steps for implementing response cards in your classroom</a:t>
            </a:r>
          </a:p>
        </p:txBody>
      </p:sp>
      <p:sp>
        <p:nvSpPr>
          <p:cNvPr id="6150" name="Content Placeholder 10"/>
          <p:cNvSpPr>
            <a:spLocks noGrp="1"/>
          </p:cNvSpPr>
          <p:nvPr>
            <p:ph idx="1"/>
          </p:nvPr>
        </p:nvSpPr>
        <p:spPr>
          <a:xfrm>
            <a:off x="0" y="1295400"/>
            <a:ext cx="9144000" cy="5562600"/>
          </a:xfrm>
          <a:solidFill>
            <a:schemeClr val="tx1">
              <a:alpha val="50000"/>
            </a:schemeClr>
          </a:solidFill>
        </p:spPr>
        <p:txBody>
          <a:bodyPr/>
          <a:lstStyle/>
          <a:p>
            <a:r>
              <a:rPr lang="en-US" sz="2400" dirty="0">
                <a:solidFill>
                  <a:schemeClr val="bg1"/>
                </a:solidFill>
                <a:cs typeface="Times New Roman" pitchFamily="18" charset="0"/>
              </a:rPr>
              <a:t>As the teacher, you should adjust your questions to work with response cards. You can do this by asking yes/no or very short answer questions.</a:t>
            </a:r>
          </a:p>
          <a:p>
            <a:r>
              <a:rPr lang="en-US" sz="2400" dirty="0">
                <a:solidFill>
                  <a:schemeClr val="bg1"/>
                </a:solidFill>
                <a:cs typeface="Times New Roman" pitchFamily="18" charset="0"/>
              </a:rPr>
              <a:t>As the teacher, you need to give your students specific instructions and a demonstration to eliminate confusion, anxiety, and off task behaviors.</a:t>
            </a:r>
          </a:p>
          <a:p>
            <a:r>
              <a:rPr lang="en-US" sz="2400" dirty="0">
                <a:solidFill>
                  <a:schemeClr val="bg1"/>
                </a:solidFill>
                <a:cs typeface="Times New Roman" pitchFamily="18" charset="0"/>
              </a:rPr>
              <a:t>As the teacher, you will give the students cues such as: “write your response”, “cards up”, and “cards down”. </a:t>
            </a:r>
          </a:p>
        </p:txBody>
      </p:sp>
      <p:sp>
        <p:nvSpPr>
          <p:cNvPr id="7" name="Footer Placeholder 6"/>
          <p:cNvSpPr>
            <a:spLocks noGrp="1"/>
          </p:cNvSpPr>
          <p:nvPr>
            <p:ph type="ftr" sz="quarter" idx="11"/>
          </p:nvPr>
        </p:nvSpPr>
        <p:spPr>
          <a:xfrm>
            <a:off x="838200" y="6356350"/>
            <a:ext cx="7086600" cy="365125"/>
          </a:xfrm>
        </p:spPr>
        <p:txBody>
          <a:bodyPr/>
          <a:lstStyle/>
          <a:p>
            <a:pPr>
              <a:defRPr/>
            </a:pPr>
            <a:r>
              <a:rPr lang="en-US" dirty="0">
                <a:solidFill>
                  <a:schemeClr val="bg1"/>
                </a:solidFill>
              </a:rPr>
              <a:t>Copyright 2010 Angela Vedro . </a:t>
            </a:r>
          </a:p>
          <a:p>
            <a:pPr>
              <a:defRPr/>
            </a:pPr>
            <a:endParaRPr lang="en-US" dirty="0"/>
          </a:p>
        </p:txBody>
      </p:sp>
      <p:sp>
        <p:nvSpPr>
          <p:cNvPr id="8" name="Slide Number Placeholder 7"/>
          <p:cNvSpPr>
            <a:spLocks noGrp="1"/>
          </p:cNvSpPr>
          <p:nvPr>
            <p:ph type="sldNum" sz="quarter" idx="12"/>
          </p:nvPr>
        </p:nvSpPr>
        <p:spPr/>
        <p:txBody>
          <a:bodyPr/>
          <a:lstStyle/>
          <a:p>
            <a:pPr>
              <a:defRPr/>
            </a:pPr>
            <a:fld id="{5647F450-B010-44F3-A87C-A52A6F362B1F}" type="slidenum">
              <a:rPr lang="en-US" smtClean="0"/>
              <a:pPr>
                <a:defRPr/>
              </a:pPr>
              <a:t>13</a:t>
            </a:fld>
            <a:endParaRPr lang="en-US" dirty="0"/>
          </a:p>
        </p:txBody>
      </p:sp>
      <p:pic>
        <p:nvPicPr>
          <p:cNvPr id="10" name="~PP2988.WAV">
            <a:hlinkClick r:id="" action="ppaction://media"/>
          </p:cNvPr>
          <p:cNvPicPr>
            <a:picLocks noRot="1" noChangeAspect="1"/>
          </p:cNvPicPr>
          <p:nvPr>
            <a:wavAudioFile r:embed="rId1" name="~PP2988.WAV"/>
          </p:nvPr>
        </p:nvPicPr>
        <p:blipFill>
          <a:blip r:embed="rId5" cstate="print"/>
          <a:stretch>
            <a:fillRect/>
          </a:stretch>
        </p:blipFill>
        <p:spPr>
          <a:xfrm>
            <a:off x="8702675" y="6416675"/>
            <a:ext cx="304800" cy="304800"/>
          </a:xfrm>
          <a:prstGeom prst="rect">
            <a:avLst/>
          </a:prstGeom>
        </p:spPr>
      </p:pic>
    </p:spTree>
  </p:cSld>
  <p:clrMapOvr>
    <a:masterClrMapping/>
  </p:clrMapOvr>
  <p:transition advTm="2929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0"/>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C:\Users\Stephen\AppData\Local\Microsoft\Windows\Temporary Internet Files\Content.IE5\PZBLJGWS\MPj04278100000[1].jpg"/>
          <p:cNvPicPr>
            <a:picLocks noChangeAspect="1" noChangeArrowheads="1"/>
          </p:cNvPicPr>
          <p:nvPr/>
        </p:nvPicPr>
        <p:blipFill>
          <a:blip r:embed="rId4" cstate="print"/>
          <a:srcRect/>
          <a:stretch>
            <a:fillRect/>
          </a:stretch>
        </p:blipFill>
        <p:spPr bwMode="auto">
          <a:xfrm>
            <a:off x="0" y="0"/>
            <a:ext cx="9144000" cy="6858000"/>
          </a:xfrm>
          <a:prstGeom prst="rect">
            <a:avLst/>
          </a:prstGeom>
          <a:ln>
            <a:solidFill>
              <a:schemeClr val="bg1"/>
            </a:solidFill>
          </a:ln>
          <a:effectLst>
            <a:outerShdw blurRad="292100" dist="139700" dir="2700000" algn="tl" rotWithShape="0">
              <a:srgbClr val="333333">
                <a:alpha val="65000"/>
              </a:srgbClr>
            </a:outerShdw>
          </a:effectLst>
        </p:spPr>
      </p:pic>
      <p:sp>
        <p:nvSpPr>
          <p:cNvPr id="6" name="Rectangle 5"/>
          <p:cNvSpPr/>
          <p:nvPr/>
        </p:nvSpPr>
        <p:spPr>
          <a:xfrm>
            <a:off x="0" y="0"/>
            <a:ext cx="9144000" cy="1295400"/>
          </a:xfrm>
          <a:prstGeom prst="rect">
            <a:avLst/>
          </a:prstGeom>
          <a:solidFill>
            <a:schemeClr val="tx1">
              <a:lumMod val="95000"/>
              <a:lumOff val="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Title 8"/>
          <p:cNvSpPr>
            <a:spLocks noGrp="1"/>
          </p:cNvSpPr>
          <p:nvPr>
            <p:ph type="title"/>
          </p:nvPr>
        </p:nvSpPr>
        <p:spPr>
          <a:xfrm>
            <a:off x="0" y="0"/>
            <a:ext cx="9144000" cy="1417638"/>
          </a:xfrm>
        </p:spPr>
        <p:txBody>
          <a:bodyPr/>
          <a:lstStyle/>
          <a:p>
            <a:pPr eaLnBrk="1" hangingPunct="1">
              <a:defRPr/>
            </a:pPr>
            <a:r>
              <a:rPr lang="en-US" sz="4000" dirty="0">
                <a:solidFill>
                  <a:schemeClr val="tx2">
                    <a:lumMod val="20000"/>
                    <a:lumOff val="80000"/>
                  </a:schemeClr>
                </a:solidFill>
                <a:latin typeface="Georgia" pitchFamily="18" charset="0"/>
              </a:rPr>
              <a:t>Do’s and Don’ts </a:t>
            </a:r>
            <a:br>
              <a:rPr lang="en-US" sz="4000" dirty="0">
                <a:solidFill>
                  <a:schemeClr val="tx2">
                    <a:lumMod val="20000"/>
                    <a:lumOff val="80000"/>
                  </a:schemeClr>
                </a:solidFill>
                <a:latin typeface="Georgia" pitchFamily="18" charset="0"/>
              </a:rPr>
            </a:br>
            <a:r>
              <a:rPr lang="en-US" sz="4000" dirty="0">
                <a:solidFill>
                  <a:schemeClr val="tx2">
                    <a:lumMod val="20000"/>
                    <a:lumOff val="80000"/>
                  </a:schemeClr>
                </a:solidFill>
                <a:latin typeface="Georgia" pitchFamily="18" charset="0"/>
              </a:rPr>
              <a:t>of using response cards</a:t>
            </a:r>
          </a:p>
        </p:txBody>
      </p:sp>
      <p:sp>
        <p:nvSpPr>
          <p:cNvPr id="7" name="Footer Placeholder 6"/>
          <p:cNvSpPr>
            <a:spLocks noGrp="1"/>
          </p:cNvSpPr>
          <p:nvPr>
            <p:ph type="ftr" sz="quarter" idx="11"/>
          </p:nvPr>
        </p:nvSpPr>
        <p:spPr>
          <a:xfrm>
            <a:off x="838200" y="6356350"/>
            <a:ext cx="7162800" cy="365125"/>
          </a:xfrm>
        </p:spPr>
        <p:txBody>
          <a:bodyPr/>
          <a:lstStyle/>
          <a:p>
            <a:pPr>
              <a:defRPr/>
            </a:pPr>
            <a:r>
              <a:rPr lang="en-US" dirty="0">
                <a:solidFill>
                  <a:schemeClr val="bg1"/>
                </a:solidFill>
              </a:rPr>
              <a:t>Copyright 2010 Angela Vedro . </a:t>
            </a:r>
          </a:p>
          <a:p>
            <a:pPr>
              <a:defRPr/>
            </a:pPr>
            <a:endParaRPr lang="en-US" dirty="0"/>
          </a:p>
        </p:txBody>
      </p:sp>
      <p:sp>
        <p:nvSpPr>
          <p:cNvPr id="8" name="Slide Number Placeholder 7"/>
          <p:cNvSpPr>
            <a:spLocks noGrp="1"/>
          </p:cNvSpPr>
          <p:nvPr>
            <p:ph type="sldNum" sz="quarter" idx="12"/>
          </p:nvPr>
        </p:nvSpPr>
        <p:spPr/>
        <p:txBody>
          <a:bodyPr/>
          <a:lstStyle/>
          <a:p>
            <a:pPr>
              <a:defRPr/>
            </a:pPr>
            <a:fld id="{5647F450-B010-44F3-A87C-A52A6F362B1F}" type="slidenum">
              <a:rPr lang="en-US" smtClean="0"/>
              <a:pPr>
                <a:defRPr/>
              </a:pPr>
              <a:t>14</a:t>
            </a:fld>
            <a:endParaRPr lang="en-US" dirty="0"/>
          </a:p>
        </p:txBody>
      </p:sp>
      <p:sp>
        <p:nvSpPr>
          <p:cNvPr id="14" name="Rectangle 13"/>
          <p:cNvSpPr/>
          <p:nvPr/>
        </p:nvSpPr>
        <p:spPr>
          <a:xfrm>
            <a:off x="0" y="1295400"/>
            <a:ext cx="9144000" cy="55626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Vertical Scroll 9"/>
          <p:cNvSpPr/>
          <p:nvPr/>
        </p:nvSpPr>
        <p:spPr>
          <a:xfrm>
            <a:off x="838200" y="1600200"/>
            <a:ext cx="3810000" cy="4267200"/>
          </a:xfrm>
          <a:prstGeom prst="verticalScroll">
            <a:avLst/>
          </a:prstGeom>
          <a:solidFill>
            <a:schemeClr val="tx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lumMod val="20000"/>
                    <a:lumOff val="80000"/>
                  </a:schemeClr>
                </a:solidFill>
              </a:rPr>
              <a:t>Do’s</a:t>
            </a:r>
          </a:p>
          <a:p>
            <a:pPr>
              <a:buFont typeface="Arial" pitchFamily="34" charset="0"/>
              <a:buChar char="•"/>
            </a:pPr>
            <a:endParaRPr lang="en-US" dirty="0">
              <a:solidFill>
                <a:schemeClr val="tx2">
                  <a:lumMod val="20000"/>
                  <a:lumOff val="80000"/>
                </a:schemeClr>
              </a:solidFill>
            </a:endParaRPr>
          </a:p>
          <a:p>
            <a:pPr>
              <a:buFont typeface="Arial" pitchFamily="34" charset="0"/>
              <a:buChar char="•"/>
            </a:pPr>
            <a:r>
              <a:rPr lang="en-US" dirty="0">
                <a:solidFill>
                  <a:schemeClr val="tx2">
                    <a:lumMod val="20000"/>
                    <a:lumOff val="80000"/>
                  </a:schemeClr>
                </a:solidFill>
              </a:rPr>
              <a:t>Adjust the format of your questions</a:t>
            </a:r>
          </a:p>
          <a:p>
            <a:pPr>
              <a:buFont typeface="Arial" pitchFamily="34" charset="0"/>
              <a:buChar char="•"/>
            </a:pPr>
            <a:r>
              <a:rPr lang="en-US" dirty="0">
                <a:solidFill>
                  <a:schemeClr val="tx2">
                    <a:lumMod val="20000"/>
                    <a:lumOff val="80000"/>
                  </a:schemeClr>
                </a:solidFill>
              </a:rPr>
              <a:t>Demonstrate the use of response cards</a:t>
            </a:r>
          </a:p>
          <a:p>
            <a:pPr>
              <a:buFont typeface="Arial" pitchFamily="34" charset="0"/>
              <a:buChar char="•"/>
            </a:pPr>
            <a:r>
              <a:rPr lang="en-US" dirty="0">
                <a:solidFill>
                  <a:schemeClr val="tx2">
                    <a:lumMod val="20000"/>
                    <a:lumOff val="80000"/>
                  </a:schemeClr>
                </a:solidFill>
              </a:rPr>
              <a:t>Give specific instructions on how to use response cards</a:t>
            </a:r>
          </a:p>
          <a:p>
            <a:pPr>
              <a:buFont typeface="Arial" pitchFamily="34" charset="0"/>
              <a:buChar char="•"/>
            </a:pPr>
            <a:r>
              <a:rPr lang="en-US" dirty="0">
                <a:solidFill>
                  <a:schemeClr val="tx2">
                    <a:lumMod val="20000"/>
                    <a:lumOff val="80000"/>
                  </a:schemeClr>
                </a:solidFill>
              </a:rPr>
              <a:t>Stay up to date on effective evidence based practice in the classroom </a:t>
            </a:r>
          </a:p>
        </p:txBody>
      </p:sp>
      <p:sp>
        <p:nvSpPr>
          <p:cNvPr id="11" name="Vertical Scroll 10"/>
          <p:cNvSpPr/>
          <p:nvPr/>
        </p:nvSpPr>
        <p:spPr>
          <a:xfrm>
            <a:off x="4648200" y="1600200"/>
            <a:ext cx="3810000" cy="4267200"/>
          </a:xfrm>
          <a:prstGeom prst="verticalScroll">
            <a:avLst/>
          </a:prstGeom>
          <a:solidFill>
            <a:schemeClr val="tx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lumMod val="20000"/>
                    <a:lumOff val="80000"/>
                  </a:schemeClr>
                </a:solidFill>
              </a:rPr>
              <a:t>Don’ts</a:t>
            </a:r>
          </a:p>
          <a:p>
            <a:pPr algn="ctr"/>
            <a:endParaRPr lang="en-US" dirty="0">
              <a:solidFill>
                <a:schemeClr val="tx2">
                  <a:lumMod val="20000"/>
                  <a:lumOff val="80000"/>
                </a:schemeClr>
              </a:solidFill>
            </a:endParaRPr>
          </a:p>
          <a:p>
            <a:pPr>
              <a:buFont typeface="Arial" pitchFamily="34" charset="0"/>
              <a:buChar char="•"/>
            </a:pPr>
            <a:r>
              <a:rPr lang="en-US" dirty="0">
                <a:solidFill>
                  <a:schemeClr val="tx2">
                    <a:lumMod val="20000"/>
                    <a:lumOff val="80000"/>
                  </a:schemeClr>
                </a:solidFill>
              </a:rPr>
              <a:t>Blame the students for their poor academic achievements</a:t>
            </a:r>
          </a:p>
          <a:p>
            <a:pPr>
              <a:buFont typeface="Arial" pitchFamily="34" charset="0"/>
              <a:buChar char="•"/>
            </a:pPr>
            <a:r>
              <a:rPr lang="en-US" dirty="0">
                <a:solidFill>
                  <a:schemeClr val="tx2">
                    <a:lumMod val="20000"/>
                    <a:lumOff val="80000"/>
                  </a:schemeClr>
                </a:solidFill>
              </a:rPr>
              <a:t>Assume you are a failure if your students do not get all A’s</a:t>
            </a:r>
          </a:p>
          <a:p>
            <a:pPr>
              <a:buFont typeface="Arial" pitchFamily="34" charset="0"/>
              <a:buChar char="•"/>
            </a:pPr>
            <a:r>
              <a:rPr lang="en-US" dirty="0">
                <a:solidFill>
                  <a:schemeClr val="tx2">
                    <a:lumMod val="20000"/>
                    <a:lumOff val="80000"/>
                  </a:schemeClr>
                </a:solidFill>
              </a:rPr>
              <a:t>Take educational conferences for granted </a:t>
            </a:r>
          </a:p>
          <a:p>
            <a:pPr algn="ctr"/>
            <a:endParaRPr lang="en-US" dirty="0"/>
          </a:p>
          <a:p>
            <a:endParaRPr lang="en-US" dirty="0"/>
          </a:p>
        </p:txBody>
      </p:sp>
      <p:pic>
        <p:nvPicPr>
          <p:cNvPr id="13" name="~PP405.WAV">
            <a:hlinkClick r:id="" action="ppaction://media"/>
          </p:cNvPr>
          <p:cNvPicPr>
            <a:picLocks noRot="1" noChangeAspect="1"/>
          </p:cNvPicPr>
          <p:nvPr>
            <a:wavAudioFile r:embed="rId1" name="~PP405.WAV"/>
          </p:nvPr>
        </p:nvPicPr>
        <p:blipFill>
          <a:blip r:embed="rId5" cstate="print"/>
          <a:stretch>
            <a:fillRect/>
          </a:stretch>
        </p:blipFill>
        <p:spPr>
          <a:xfrm>
            <a:off x="8702675" y="6416675"/>
            <a:ext cx="304800" cy="304800"/>
          </a:xfrm>
          <a:prstGeom prst="rect">
            <a:avLst/>
          </a:prstGeom>
        </p:spPr>
      </p:pic>
    </p:spTree>
  </p:cSld>
  <p:clrMapOvr>
    <a:masterClrMapping/>
  </p:clrMapOvr>
  <p:transition advTm="2535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3"/>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C:\Users\Stephen\AppData\Local\Microsoft\Windows\Temporary Internet Files\Content.IE5\PZBLJGWS\MPj04278100000[1].jpg"/>
          <p:cNvPicPr>
            <a:picLocks noChangeAspect="1" noChangeArrowheads="1"/>
          </p:cNvPicPr>
          <p:nvPr/>
        </p:nvPicPr>
        <p:blipFill>
          <a:blip r:embed="rId4" cstate="print"/>
          <a:srcRect/>
          <a:stretch>
            <a:fillRect/>
          </a:stretch>
        </p:blipFill>
        <p:spPr bwMode="auto">
          <a:xfrm>
            <a:off x="0" y="0"/>
            <a:ext cx="9144000" cy="6858000"/>
          </a:xfrm>
          <a:prstGeom prst="rect">
            <a:avLst/>
          </a:prstGeom>
          <a:ln>
            <a:solidFill>
              <a:schemeClr val="bg1"/>
            </a:solidFill>
          </a:ln>
          <a:effectLst>
            <a:outerShdw blurRad="292100" dist="139700" dir="2700000" algn="tl" rotWithShape="0">
              <a:srgbClr val="333333">
                <a:alpha val="65000"/>
              </a:srgbClr>
            </a:outerShdw>
          </a:effectLst>
        </p:spPr>
      </p:pic>
      <p:sp>
        <p:nvSpPr>
          <p:cNvPr id="6" name="Rectangle 5"/>
          <p:cNvSpPr/>
          <p:nvPr/>
        </p:nvSpPr>
        <p:spPr>
          <a:xfrm>
            <a:off x="0" y="0"/>
            <a:ext cx="9144000" cy="1295400"/>
          </a:xfrm>
          <a:prstGeom prst="rect">
            <a:avLst/>
          </a:prstGeom>
          <a:solidFill>
            <a:schemeClr val="tx1">
              <a:lumMod val="95000"/>
              <a:lumOff val="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Title 8"/>
          <p:cNvSpPr>
            <a:spLocks noGrp="1"/>
          </p:cNvSpPr>
          <p:nvPr>
            <p:ph type="title"/>
          </p:nvPr>
        </p:nvSpPr>
        <p:spPr/>
        <p:txBody>
          <a:bodyPr/>
          <a:lstStyle/>
          <a:p>
            <a:pPr>
              <a:defRPr/>
            </a:pPr>
            <a:r>
              <a:rPr lang="en-US" dirty="0">
                <a:solidFill>
                  <a:schemeClr val="tx2">
                    <a:lumMod val="20000"/>
                    <a:lumOff val="80000"/>
                  </a:schemeClr>
                </a:solidFill>
                <a:latin typeface="Georgia" pitchFamily="18" charset="0"/>
              </a:rPr>
              <a:t>Miss V’s classroom revisited…</a:t>
            </a:r>
          </a:p>
        </p:txBody>
      </p:sp>
      <p:sp>
        <p:nvSpPr>
          <p:cNvPr id="6150" name="Content Placeholder 10"/>
          <p:cNvSpPr>
            <a:spLocks noGrp="1"/>
          </p:cNvSpPr>
          <p:nvPr>
            <p:ph idx="1"/>
          </p:nvPr>
        </p:nvSpPr>
        <p:spPr>
          <a:xfrm>
            <a:off x="0" y="1295400"/>
            <a:ext cx="9144000" cy="5562600"/>
          </a:xfrm>
          <a:solidFill>
            <a:schemeClr val="tx1">
              <a:alpha val="50000"/>
            </a:schemeClr>
          </a:solidFill>
        </p:spPr>
        <p:txBody>
          <a:bodyPr/>
          <a:lstStyle/>
          <a:p>
            <a:pPr eaLnBrk="1" hangingPunct="1">
              <a:buFont typeface="Arial" charset="0"/>
              <a:buNone/>
            </a:pPr>
            <a:r>
              <a:rPr lang="en-US" sz="2200" dirty="0">
                <a:solidFill>
                  <a:srgbClr val="C00000"/>
                </a:solidFill>
                <a:cs typeface="Times New Roman" pitchFamily="18" charset="0"/>
              </a:rPr>
              <a:t>After her talk with Sally and Johnny, Miss V was upset. She decided to talk to one of Sally, Johnny, and Ryan’s other teachers.</a:t>
            </a:r>
          </a:p>
          <a:p>
            <a:pPr eaLnBrk="1" hangingPunct="1">
              <a:buFont typeface="Arial" charset="0"/>
              <a:buNone/>
            </a:pPr>
            <a:r>
              <a:rPr lang="en-US" sz="2200" dirty="0">
                <a:solidFill>
                  <a:srgbClr val="C00000"/>
                </a:solidFill>
                <a:cs typeface="Times New Roman" pitchFamily="18" charset="0"/>
              </a:rPr>
              <a:t>Miss V: </a:t>
            </a:r>
            <a:r>
              <a:rPr lang="en-US" sz="2200" dirty="0">
                <a:solidFill>
                  <a:schemeClr val="bg1"/>
                </a:solidFill>
                <a:cs typeface="Times New Roman" pitchFamily="18" charset="0"/>
              </a:rPr>
              <a:t>Hi, Miss P, Do you have time to talk?</a:t>
            </a:r>
            <a:endParaRPr lang="en-US" sz="2200" dirty="0">
              <a:solidFill>
                <a:srgbClr val="FF0000"/>
              </a:solidFill>
              <a:cs typeface="Times New Roman" pitchFamily="18" charset="0"/>
            </a:endParaRPr>
          </a:p>
          <a:p>
            <a:pPr eaLnBrk="1" hangingPunct="1">
              <a:buFont typeface="Arial" charset="0"/>
              <a:buNone/>
            </a:pPr>
            <a:r>
              <a:rPr lang="en-US" sz="2200" dirty="0">
                <a:solidFill>
                  <a:srgbClr val="C00000"/>
                </a:solidFill>
                <a:cs typeface="Times New Roman" pitchFamily="18" charset="0"/>
              </a:rPr>
              <a:t>Miss P: </a:t>
            </a:r>
            <a:r>
              <a:rPr lang="en-US" sz="2200" dirty="0">
                <a:solidFill>
                  <a:schemeClr val="bg1"/>
                </a:solidFill>
                <a:cs typeface="Times New Roman" pitchFamily="18" charset="0"/>
              </a:rPr>
              <a:t>Sure, Miss V. What seems to be bothering you?</a:t>
            </a:r>
          </a:p>
          <a:p>
            <a:pPr eaLnBrk="1" hangingPunct="1">
              <a:buFont typeface="Arial" charset="0"/>
              <a:buNone/>
            </a:pPr>
            <a:r>
              <a:rPr lang="en-US" sz="2200" dirty="0">
                <a:solidFill>
                  <a:srgbClr val="C00000"/>
                </a:solidFill>
                <a:cs typeface="Times New Roman" pitchFamily="18" charset="0"/>
              </a:rPr>
              <a:t>Miss V: </a:t>
            </a:r>
            <a:r>
              <a:rPr lang="en-US" sz="2200" dirty="0">
                <a:solidFill>
                  <a:schemeClr val="bg1"/>
                </a:solidFill>
                <a:cs typeface="Times New Roman" pitchFamily="18" charset="0"/>
              </a:rPr>
              <a:t>Well…I am having trouble with Sally and Johnny paying attention in class and studying for their quizzes. I spoke with them and they both said I “suck” and they do not see the need for social studies.</a:t>
            </a:r>
          </a:p>
          <a:p>
            <a:pPr eaLnBrk="1" hangingPunct="1">
              <a:buFont typeface="Arial" charset="0"/>
              <a:buNone/>
            </a:pPr>
            <a:r>
              <a:rPr lang="en-US" sz="2200" dirty="0">
                <a:solidFill>
                  <a:srgbClr val="C00000"/>
                </a:solidFill>
                <a:cs typeface="Times New Roman" pitchFamily="18" charset="0"/>
              </a:rPr>
              <a:t>Miss P: </a:t>
            </a:r>
            <a:r>
              <a:rPr lang="en-US" sz="2200" dirty="0">
                <a:solidFill>
                  <a:schemeClr val="bg1"/>
                </a:solidFill>
                <a:cs typeface="Times New Roman" pitchFamily="18" charset="0"/>
              </a:rPr>
              <a:t>Wow, that’s a tough situation. Sally and Johnny participate  a lot in Math, they are both A students.</a:t>
            </a:r>
          </a:p>
          <a:p>
            <a:pPr eaLnBrk="1" hangingPunct="1">
              <a:buFont typeface="Arial" charset="0"/>
              <a:buNone/>
            </a:pPr>
            <a:r>
              <a:rPr lang="en-US" sz="2200" dirty="0">
                <a:solidFill>
                  <a:srgbClr val="C00000"/>
                </a:solidFill>
                <a:cs typeface="Times New Roman" pitchFamily="18" charset="0"/>
              </a:rPr>
              <a:t>Miss V: </a:t>
            </a:r>
            <a:r>
              <a:rPr lang="en-US" sz="2200" dirty="0">
                <a:solidFill>
                  <a:schemeClr val="bg1"/>
                </a:solidFill>
                <a:cs typeface="Times New Roman" pitchFamily="18" charset="0"/>
              </a:rPr>
              <a:t>What am I doing wrong?</a:t>
            </a:r>
          </a:p>
          <a:p>
            <a:pPr eaLnBrk="1" hangingPunct="1">
              <a:buFont typeface="Arial" charset="0"/>
              <a:buNone/>
            </a:pPr>
            <a:endParaRPr lang="en-US" sz="2400" dirty="0">
              <a:solidFill>
                <a:schemeClr val="bg1"/>
              </a:solidFill>
              <a:cs typeface="Times New Roman" pitchFamily="18" charset="0"/>
            </a:endParaRPr>
          </a:p>
        </p:txBody>
      </p:sp>
      <p:sp>
        <p:nvSpPr>
          <p:cNvPr id="7" name="Footer Placeholder 6"/>
          <p:cNvSpPr>
            <a:spLocks noGrp="1"/>
          </p:cNvSpPr>
          <p:nvPr>
            <p:ph type="ftr" sz="quarter" idx="11"/>
          </p:nvPr>
        </p:nvSpPr>
        <p:spPr>
          <a:xfrm>
            <a:off x="533400" y="6356350"/>
            <a:ext cx="7696200" cy="365125"/>
          </a:xfrm>
        </p:spPr>
        <p:txBody>
          <a:bodyPr/>
          <a:lstStyle/>
          <a:p>
            <a:pPr>
              <a:defRPr/>
            </a:pPr>
            <a:r>
              <a:rPr lang="en-US" dirty="0">
                <a:solidFill>
                  <a:schemeClr val="bg1"/>
                </a:solidFill>
              </a:rPr>
              <a:t>Copyright 2010 Angela Vedro . </a:t>
            </a:r>
          </a:p>
          <a:p>
            <a:pPr>
              <a:defRPr/>
            </a:pPr>
            <a:endParaRPr lang="en-US" dirty="0"/>
          </a:p>
        </p:txBody>
      </p:sp>
      <p:sp>
        <p:nvSpPr>
          <p:cNvPr id="8" name="Slide Number Placeholder 7"/>
          <p:cNvSpPr>
            <a:spLocks noGrp="1"/>
          </p:cNvSpPr>
          <p:nvPr>
            <p:ph type="sldNum" sz="quarter" idx="12"/>
          </p:nvPr>
        </p:nvSpPr>
        <p:spPr/>
        <p:txBody>
          <a:bodyPr/>
          <a:lstStyle/>
          <a:p>
            <a:pPr>
              <a:defRPr/>
            </a:pPr>
            <a:fld id="{5647F450-B010-44F3-A87C-A52A6F362B1F}" type="slidenum">
              <a:rPr lang="en-US" smtClean="0"/>
              <a:pPr>
                <a:defRPr/>
              </a:pPr>
              <a:t>15</a:t>
            </a:fld>
            <a:endParaRPr lang="en-US" dirty="0"/>
          </a:p>
        </p:txBody>
      </p:sp>
      <p:pic>
        <p:nvPicPr>
          <p:cNvPr id="10" name="~PP2368.WAV">
            <a:hlinkClick r:id="" action="ppaction://media"/>
          </p:cNvPr>
          <p:cNvPicPr>
            <a:picLocks noRot="1" noChangeAspect="1"/>
          </p:cNvPicPr>
          <p:nvPr>
            <a:wavAudioFile r:embed="rId1" name="~PP2368.WAV"/>
          </p:nvPr>
        </p:nvPicPr>
        <p:blipFill>
          <a:blip r:embed="rId5" cstate="print"/>
          <a:stretch>
            <a:fillRect/>
          </a:stretch>
        </p:blipFill>
        <p:spPr>
          <a:xfrm>
            <a:off x="8702675" y="6416675"/>
            <a:ext cx="304800" cy="304800"/>
          </a:xfrm>
          <a:prstGeom prst="rect">
            <a:avLst/>
          </a:prstGeom>
        </p:spPr>
      </p:pic>
    </p:spTree>
  </p:cSld>
  <p:clrMapOvr>
    <a:masterClrMapping/>
  </p:clrMapOvr>
  <p:transition advTm="2226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0"/>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C:\Users\Stephen\AppData\Local\Microsoft\Windows\Temporary Internet Files\Content.IE5\PZBLJGWS\MPj04278100000[1].jpg"/>
          <p:cNvPicPr>
            <a:picLocks noChangeAspect="1" noChangeArrowheads="1"/>
          </p:cNvPicPr>
          <p:nvPr/>
        </p:nvPicPr>
        <p:blipFill>
          <a:blip r:embed="rId4" cstate="print"/>
          <a:srcRect/>
          <a:stretch>
            <a:fillRect/>
          </a:stretch>
        </p:blipFill>
        <p:spPr bwMode="auto">
          <a:xfrm>
            <a:off x="0" y="0"/>
            <a:ext cx="9144000" cy="6858000"/>
          </a:xfrm>
          <a:prstGeom prst="rect">
            <a:avLst/>
          </a:prstGeom>
          <a:ln>
            <a:solidFill>
              <a:schemeClr val="bg1"/>
            </a:solidFill>
          </a:ln>
          <a:effectLst>
            <a:outerShdw blurRad="292100" dist="139700" dir="2700000" algn="tl" rotWithShape="0">
              <a:srgbClr val="333333">
                <a:alpha val="65000"/>
              </a:srgbClr>
            </a:outerShdw>
          </a:effectLst>
        </p:spPr>
      </p:pic>
      <p:sp>
        <p:nvSpPr>
          <p:cNvPr id="6" name="Rectangle 5"/>
          <p:cNvSpPr/>
          <p:nvPr/>
        </p:nvSpPr>
        <p:spPr>
          <a:xfrm>
            <a:off x="0" y="0"/>
            <a:ext cx="9144000" cy="1295400"/>
          </a:xfrm>
          <a:prstGeom prst="rect">
            <a:avLst/>
          </a:prstGeom>
          <a:solidFill>
            <a:schemeClr val="tx1">
              <a:lumMod val="95000"/>
              <a:lumOff val="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Title 8"/>
          <p:cNvSpPr>
            <a:spLocks noGrp="1"/>
          </p:cNvSpPr>
          <p:nvPr>
            <p:ph type="title"/>
          </p:nvPr>
        </p:nvSpPr>
        <p:spPr/>
        <p:txBody>
          <a:bodyPr/>
          <a:lstStyle/>
          <a:p>
            <a:pPr>
              <a:defRPr/>
            </a:pPr>
            <a:r>
              <a:rPr lang="en-US" dirty="0">
                <a:solidFill>
                  <a:schemeClr val="tx2">
                    <a:lumMod val="20000"/>
                    <a:lumOff val="80000"/>
                  </a:schemeClr>
                </a:solidFill>
                <a:latin typeface="Georgia" pitchFamily="18" charset="0"/>
              </a:rPr>
              <a:t>Classroom revisited continued </a:t>
            </a:r>
          </a:p>
        </p:txBody>
      </p:sp>
      <p:sp>
        <p:nvSpPr>
          <p:cNvPr id="6150" name="Content Placeholder 10"/>
          <p:cNvSpPr>
            <a:spLocks noGrp="1"/>
          </p:cNvSpPr>
          <p:nvPr>
            <p:ph idx="1"/>
          </p:nvPr>
        </p:nvSpPr>
        <p:spPr>
          <a:xfrm>
            <a:off x="457200" y="1600200"/>
            <a:ext cx="8229600" cy="4800600"/>
          </a:xfrm>
        </p:spPr>
        <p:txBody>
          <a:bodyPr/>
          <a:lstStyle/>
          <a:p>
            <a:pPr eaLnBrk="1" hangingPunct="1">
              <a:buFont typeface="Arial" charset="0"/>
              <a:buNone/>
            </a:pPr>
            <a:r>
              <a:rPr lang="en-US" sz="2400" dirty="0">
                <a:cs typeface="Times New Roman" pitchFamily="18" charset="0"/>
              </a:rPr>
              <a:t>    </a:t>
            </a:r>
          </a:p>
          <a:p>
            <a:pPr eaLnBrk="1" hangingPunct="1">
              <a:buFont typeface="Arial" charset="0"/>
              <a:buNone/>
            </a:pPr>
            <a:endParaRPr lang="en-US" sz="2400" dirty="0">
              <a:cs typeface="Times New Roman" pitchFamily="18" charset="0"/>
            </a:endParaRPr>
          </a:p>
          <a:p>
            <a:pPr eaLnBrk="1" hangingPunct="1">
              <a:buFont typeface="Arial" charset="0"/>
              <a:buNone/>
            </a:pPr>
            <a:endParaRPr lang="en-US" sz="2400" dirty="0">
              <a:cs typeface="Times New Roman" pitchFamily="18" charset="0"/>
            </a:endParaRPr>
          </a:p>
          <a:p>
            <a:pPr eaLnBrk="1" hangingPunct="1">
              <a:buFont typeface="Arial" charset="0"/>
              <a:buNone/>
            </a:pPr>
            <a:endParaRPr lang="en-US" sz="2400" dirty="0">
              <a:cs typeface="Times New Roman" pitchFamily="18" charset="0"/>
            </a:endParaRPr>
          </a:p>
          <a:p>
            <a:pPr eaLnBrk="1" hangingPunct="1">
              <a:buFont typeface="Arial" charset="0"/>
              <a:buNone/>
            </a:pPr>
            <a:endParaRPr lang="en-US" sz="2400" dirty="0">
              <a:cs typeface="Times New Roman" pitchFamily="18" charset="0"/>
            </a:endParaRPr>
          </a:p>
          <a:p>
            <a:pPr eaLnBrk="1" hangingPunct="1">
              <a:buFont typeface="Arial" charset="0"/>
              <a:buNone/>
            </a:pPr>
            <a:endParaRPr lang="en-US" sz="2400" dirty="0">
              <a:cs typeface="Times New Roman" pitchFamily="18" charset="0"/>
            </a:endParaRPr>
          </a:p>
          <a:p>
            <a:pPr eaLnBrk="1" hangingPunct="1">
              <a:buFont typeface="Arial" charset="0"/>
              <a:buNone/>
            </a:pPr>
            <a:endParaRPr lang="en-US" sz="2400" dirty="0">
              <a:cs typeface="Times New Roman" pitchFamily="18" charset="0"/>
            </a:endParaRPr>
          </a:p>
          <a:p>
            <a:pPr eaLnBrk="1" hangingPunct="1">
              <a:buFont typeface="Arial" charset="0"/>
              <a:buNone/>
            </a:pPr>
            <a:endParaRPr lang="en-US" sz="2400" dirty="0">
              <a:cs typeface="Times New Roman" pitchFamily="18" charset="0"/>
            </a:endParaRPr>
          </a:p>
          <a:p>
            <a:pPr eaLnBrk="1" hangingPunct="1">
              <a:buFont typeface="Arial" charset="0"/>
              <a:buNone/>
            </a:pPr>
            <a:endParaRPr lang="en-US" sz="2400" dirty="0">
              <a:cs typeface="Times New Roman" pitchFamily="18" charset="0"/>
            </a:endParaRPr>
          </a:p>
          <a:p>
            <a:pPr eaLnBrk="1" hangingPunct="1">
              <a:buFont typeface="Arial" charset="0"/>
              <a:buNone/>
            </a:pPr>
            <a:r>
              <a:rPr lang="en-US" sz="2400" dirty="0">
                <a:cs typeface="Times New Roman" pitchFamily="18" charset="0"/>
              </a:rPr>
              <a:t>   </a:t>
            </a:r>
            <a:endParaRPr lang="en-US" sz="2200" dirty="0">
              <a:solidFill>
                <a:schemeClr val="bg1"/>
              </a:solidFill>
              <a:cs typeface="Times New Roman" pitchFamily="18" charset="0"/>
            </a:endParaRPr>
          </a:p>
        </p:txBody>
      </p:sp>
      <p:sp>
        <p:nvSpPr>
          <p:cNvPr id="7" name="Footer Placeholder 6"/>
          <p:cNvSpPr>
            <a:spLocks noGrp="1"/>
          </p:cNvSpPr>
          <p:nvPr>
            <p:ph type="ftr" sz="quarter" idx="11"/>
          </p:nvPr>
        </p:nvSpPr>
        <p:spPr>
          <a:xfrm>
            <a:off x="0" y="5715000"/>
            <a:ext cx="9144000" cy="1143000"/>
          </a:xfrm>
          <a:solidFill>
            <a:schemeClr val="tx1">
              <a:alpha val="50000"/>
            </a:schemeClr>
          </a:solidFill>
        </p:spPr>
        <p:txBody>
          <a:bodyPr/>
          <a:lstStyle/>
          <a:p>
            <a:pPr>
              <a:defRPr/>
            </a:pPr>
            <a:r>
              <a:rPr lang="en-US" dirty="0">
                <a:solidFill>
                  <a:schemeClr val="bg1"/>
                </a:solidFill>
              </a:rPr>
              <a:t>Copyright 2010 Angela Vedro . </a:t>
            </a:r>
          </a:p>
          <a:p>
            <a:pPr>
              <a:defRPr/>
            </a:pPr>
            <a:endParaRPr lang="en-US" dirty="0"/>
          </a:p>
        </p:txBody>
      </p:sp>
      <p:sp>
        <p:nvSpPr>
          <p:cNvPr id="8" name="Slide Number Placeholder 7"/>
          <p:cNvSpPr>
            <a:spLocks noGrp="1"/>
          </p:cNvSpPr>
          <p:nvPr>
            <p:ph type="sldNum" sz="quarter" idx="12"/>
          </p:nvPr>
        </p:nvSpPr>
        <p:spPr/>
        <p:txBody>
          <a:bodyPr/>
          <a:lstStyle/>
          <a:p>
            <a:pPr>
              <a:defRPr/>
            </a:pPr>
            <a:fld id="{5647F450-B010-44F3-A87C-A52A6F362B1F}" type="slidenum">
              <a:rPr lang="en-US" smtClean="0"/>
              <a:pPr>
                <a:defRPr/>
              </a:pPr>
              <a:t>16</a:t>
            </a:fld>
            <a:endParaRPr lang="en-US" dirty="0"/>
          </a:p>
        </p:txBody>
      </p:sp>
      <p:sp>
        <p:nvSpPr>
          <p:cNvPr id="10" name="TextBox 9"/>
          <p:cNvSpPr txBox="1"/>
          <p:nvPr/>
        </p:nvSpPr>
        <p:spPr>
          <a:xfrm>
            <a:off x="0" y="1295400"/>
            <a:ext cx="9144000" cy="4419600"/>
          </a:xfrm>
          <a:prstGeom prst="rect">
            <a:avLst/>
          </a:prstGeom>
          <a:solidFill>
            <a:schemeClr val="tx1">
              <a:alpha val="50000"/>
            </a:schemeClr>
          </a:solidFill>
        </p:spPr>
        <p:txBody>
          <a:bodyPr wrap="square" rtlCol="0">
            <a:spAutoFit/>
          </a:bodyPr>
          <a:lstStyle/>
          <a:p>
            <a:r>
              <a:rPr lang="en-US" sz="2000" dirty="0">
                <a:solidFill>
                  <a:srgbClr val="C00000"/>
                </a:solidFill>
              </a:rPr>
              <a:t>Miss P: </a:t>
            </a:r>
            <a:r>
              <a:rPr lang="en-US" sz="2000" dirty="0">
                <a:solidFill>
                  <a:schemeClr val="bg1"/>
                </a:solidFill>
              </a:rPr>
              <a:t>I don’t think you are doing anything wrong. Maybe you just need to increase Sally and Johnny’s opportunities to respond in your class.</a:t>
            </a:r>
            <a:br>
              <a:rPr lang="en-US" sz="2000" dirty="0">
                <a:solidFill>
                  <a:schemeClr val="bg1"/>
                </a:solidFill>
              </a:rPr>
            </a:br>
            <a:r>
              <a:rPr lang="en-US" sz="2000" dirty="0">
                <a:solidFill>
                  <a:srgbClr val="C00000"/>
                </a:solidFill>
              </a:rPr>
              <a:t>Miss V: </a:t>
            </a:r>
            <a:r>
              <a:rPr lang="en-US" sz="2000" dirty="0">
                <a:solidFill>
                  <a:schemeClr val="bg1"/>
                </a:solidFill>
              </a:rPr>
              <a:t>Okay, but how do I do that?</a:t>
            </a:r>
            <a:br>
              <a:rPr lang="en-US" sz="2000" dirty="0">
                <a:solidFill>
                  <a:schemeClr val="bg1"/>
                </a:solidFill>
              </a:rPr>
            </a:br>
            <a:r>
              <a:rPr lang="en-US" sz="2000" dirty="0">
                <a:solidFill>
                  <a:srgbClr val="C00000"/>
                </a:solidFill>
              </a:rPr>
              <a:t>Miss P: </a:t>
            </a:r>
            <a:r>
              <a:rPr lang="en-US" sz="2000" dirty="0">
                <a:solidFill>
                  <a:schemeClr val="bg1"/>
                </a:solidFill>
              </a:rPr>
              <a:t>I use response cards, they work great. The district actually bought  me a set of cards.</a:t>
            </a:r>
          </a:p>
          <a:p>
            <a:r>
              <a:rPr lang="en-US" sz="2000" dirty="0">
                <a:solidFill>
                  <a:srgbClr val="C00000"/>
                </a:solidFill>
              </a:rPr>
              <a:t>Miss V: </a:t>
            </a:r>
            <a:r>
              <a:rPr lang="en-US" sz="2000" dirty="0">
                <a:solidFill>
                  <a:schemeClr val="bg1"/>
                </a:solidFill>
              </a:rPr>
              <a:t>I remember hearing about those at that conference over the summer.</a:t>
            </a:r>
          </a:p>
          <a:p>
            <a:r>
              <a:rPr lang="en-US" sz="2000" dirty="0">
                <a:solidFill>
                  <a:srgbClr val="C00000"/>
                </a:solidFill>
              </a:rPr>
              <a:t>Miss P: </a:t>
            </a:r>
            <a:r>
              <a:rPr lang="en-US" sz="2000" dirty="0">
                <a:solidFill>
                  <a:schemeClr val="bg1"/>
                </a:solidFill>
              </a:rPr>
              <a:t>You can borrow my boards if you want to test it out in your class.</a:t>
            </a:r>
          </a:p>
          <a:p>
            <a:r>
              <a:rPr lang="en-US" sz="2000" dirty="0">
                <a:solidFill>
                  <a:srgbClr val="C00000"/>
                </a:solidFill>
              </a:rPr>
              <a:t>Miss V: </a:t>
            </a:r>
            <a:r>
              <a:rPr lang="en-US" sz="2000" dirty="0">
                <a:solidFill>
                  <a:schemeClr val="bg1"/>
                </a:solidFill>
              </a:rPr>
              <a:t>Great. Thank you so much for your help.</a:t>
            </a:r>
          </a:p>
          <a:p>
            <a:pPr algn="ctr"/>
            <a:r>
              <a:rPr lang="en-US" sz="2000" dirty="0">
                <a:solidFill>
                  <a:srgbClr val="C00000"/>
                </a:solidFill>
              </a:rPr>
              <a:t>One Week Later </a:t>
            </a:r>
          </a:p>
          <a:p>
            <a:r>
              <a:rPr lang="en-US" sz="2000" dirty="0">
                <a:solidFill>
                  <a:srgbClr val="C00000"/>
                </a:solidFill>
              </a:rPr>
              <a:t>Miss V: </a:t>
            </a:r>
            <a:r>
              <a:rPr lang="en-US" sz="2000" dirty="0">
                <a:solidFill>
                  <a:schemeClr val="bg1"/>
                </a:solidFill>
              </a:rPr>
              <a:t>Miss P, I wanted to thank you for your help. The response cards worked great. Johnny and Sally both got Bs on the last quiz, and Ryan got an A. I overheard the students talking before class and they said “We love learning with the cards” “it is fun and time flies” “Before I know </a:t>
            </a:r>
            <a:r>
              <a:rPr lang="en-US" sz="2000">
                <a:solidFill>
                  <a:schemeClr val="bg1"/>
                </a:solidFill>
              </a:rPr>
              <a:t>it is </a:t>
            </a:r>
            <a:r>
              <a:rPr lang="en-US" sz="2000" dirty="0">
                <a:solidFill>
                  <a:schemeClr val="bg1"/>
                </a:solidFill>
              </a:rPr>
              <a:t>time for lunch”.</a:t>
            </a:r>
          </a:p>
          <a:p>
            <a:r>
              <a:rPr lang="en-US" sz="2000" dirty="0">
                <a:solidFill>
                  <a:srgbClr val="C00000"/>
                </a:solidFill>
              </a:rPr>
              <a:t>Miss P: </a:t>
            </a:r>
            <a:r>
              <a:rPr lang="en-US" sz="2000" dirty="0">
                <a:solidFill>
                  <a:schemeClr val="bg1"/>
                </a:solidFill>
              </a:rPr>
              <a:t>I’m glad to hear it worked. </a:t>
            </a:r>
          </a:p>
        </p:txBody>
      </p:sp>
      <p:pic>
        <p:nvPicPr>
          <p:cNvPr id="11" name="~PP1272.WAV">
            <a:hlinkClick r:id="" action="ppaction://media"/>
          </p:cNvPr>
          <p:cNvPicPr>
            <a:picLocks noRot="1" noChangeAspect="1"/>
          </p:cNvPicPr>
          <p:nvPr>
            <a:wavAudioFile r:embed="rId1" name="~PP1272.WAV"/>
          </p:nvPr>
        </p:nvPicPr>
        <p:blipFill>
          <a:blip r:embed="rId5" cstate="print"/>
          <a:stretch>
            <a:fillRect/>
          </a:stretch>
        </p:blipFill>
        <p:spPr>
          <a:xfrm>
            <a:off x="8702675" y="6416675"/>
            <a:ext cx="304800" cy="304800"/>
          </a:xfrm>
          <a:prstGeom prst="rect">
            <a:avLst/>
          </a:prstGeom>
        </p:spPr>
      </p:pic>
    </p:spTree>
  </p:cSld>
  <p:clrMapOvr>
    <a:masterClrMapping/>
  </p:clrMapOvr>
  <p:transition advTm="151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1"/>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C:\Users\Stephen\AppData\Local\Microsoft\Windows\Temporary Internet Files\Content.IE5\PZBLJGWS\MPj04278100000[1].jpg"/>
          <p:cNvPicPr>
            <a:picLocks noChangeAspect="1" noChangeArrowheads="1"/>
          </p:cNvPicPr>
          <p:nvPr/>
        </p:nvPicPr>
        <p:blipFill>
          <a:blip r:embed="rId4" cstate="print"/>
          <a:srcRect/>
          <a:stretch>
            <a:fillRect/>
          </a:stretch>
        </p:blipFill>
        <p:spPr bwMode="auto">
          <a:xfrm>
            <a:off x="0" y="0"/>
            <a:ext cx="9144000" cy="6858000"/>
          </a:xfrm>
          <a:prstGeom prst="rect">
            <a:avLst/>
          </a:prstGeom>
          <a:ln>
            <a:solidFill>
              <a:schemeClr val="bg1"/>
            </a:solidFill>
          </a:ln>
          <a:effectLst>
            <a:outerShdw blurRad="292100" dist="139700" dir="2700000" algn="tl" rotWithShape="0">
              <a:srgbClr val="333333">
                <a:alpha val="65000"/>
              </a:srgbClr>
            </a:outerShdw>
          </a:effectLst>
        </p:spPr>
      </p:pic>
      <p:sp>
        <p:nvSpPr>
          <p:cNvPr id="6" name="Rectangle 5"/>
          <p:cNvSpPr/>
          <p:nvPr/>
        </p:nvSpPr>
        <p:spPr>
          <a:xfrm>
            <a:off x="0" y="0"/>
            <a:ext cx="9144000" cy="1295400"/>
          </a:xfrm>
          <a:prstGeom prst="rect">
            <a:avLst/>
          </a:prstGeom>
          <a:solidFill>
            <a:schemeClr val="tx1">
              <a:lumMod val="95000"/>
              <a:lumOff val="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Title 8"/>
          <p:cNvSpPr>
            <a:spLocks noGrp="1"/>
          </p:cNvSpPr>
          <p:nvPr>
            <p:ph type="title"/>
          </p:nvPr>
        </p:nvSpPr>
        <p:spPr>
          <a:xfrm>
            <a:off x="0" y="274638"/>
            <a:ext cx="9144000" cy="1143000"/>
          </a:xfrm>
        </p:spPr>
        <p:txBody>
          <a:bodyPr/>
          <a:lstStyle/>
          <a:p>
            <a:pPr eaLnBrk="1" hangingPunct="1">
              <a:defRPr/>
            </a:pPr>
            <a:r>
              <a:rPr lang="en-US" sz="4000" dirty="0">
                <a:solidFill>
                  <a:schemeClr val="tx2">
                    <a:lumMod val="20000"/>
                    <a:lumOff val="80000"/>
                  </a:schemeClr>
                </a:solidFill>
                <a:latin typeface="Georgia" pitchFamily="18" charset="0"/>
              </a:rPr>
              <a:t>Frequently asked questions (FAQ’s)</a:t>
            </a:r>
          </a:p>
        </p:txBody>
      </p:sp>
      <p:sp>
        <p:nvSpPr>
          <p:cNvPr id="6150" name="Content Placeholder 10"/>
          <p:cNvSpPr>
            <a:spLocks noGrp="1"/>
          </p:cNvSpPr>
          <p:nvPr>
            <p:ph idx="1"/>
          </p:nvPr>
        </p:nvSpPr>
        <p:spPr>
          <a:xfrm>
            <a:off x="0" y="1295400"/>
            <a:ext cx="9144000" cy="5562600"/>
          </a:xfrm>
          <a:solidFill>
            <a:schemeClr val="tx1">
              <a:alpha val="50000"/>
            </a:schemeClr>
          </a:solidFill>
        </p:spPr>
        <p:txBody>
          <a:bodyPr/>
          <a:lstStyle/>
          <a:p>
            <a:pPr marL="457200" indent="-457200" eaLnBrk="1" hangingPunct="1">
              <a:buFont typeface="Arial" charset="0"/>
              <a:buAutoNum type="arabicPeriod"/>
            </a:pPr>
            <a:r>
              <a:rPr lang="en-US" sz="2400" dirty="0">
                <a:solidFill>
                  <a:schemeClr val="bg1"/>
                </a:solidFill>
                <a:cs typeface="Times New Roman" pitchFamily="18" charset="0"/>
              </a:rPr>
              <a:t>What if my school does not have a budget to support the use of response cards?</a:t>
            </a:r>
            <a:endParaRPr lang="en-US" sz="1600" dirty="0">
              <a:solidFill>
                <a:schemeClr val="bg1"/>
              </a:solidFill>
              <a:cs typeface="Times New Roman" pitchFamily="18" charset="0"/>
            </a:endParaRPr>
          </a:p>
          <a:p>
            <a:pPr marL="857250" lvl="1" indent="-457200"/>
            <a:r>
              <a:rPr lang="en-US" sz="2000" dirty="0">
                <a:solidFill>
                  <a:schemeClr val="bg1"/>
                </a:solidFill>
                <a:cs typeface="Times New Roman" pitchFamily="18" charset="0"/>
              </a:rPr>
              <a:t>Response cards do not have to involve clicker technology. Students can use popsicle sticks with construction paper attached, paddles. You can also make your own dry erase boards by covering a recycled manila folder with a plastic sheet protector. </a:t>
            </a:r>
            <a:r>
              <a:rPr lang="en-US" sz="2000" dirty="0">
                <a:solidFill>
                  <a:schemeClr val="bg1"/>
                </a:solidFill>
              </a:rPr>
              <a:t>A  study done by Wood, Mabry, </a:t>
            </a:r>
            <a:r>
              <a:rPr lang="en-US" sz="2000" dirty="0" err="1">
                <a:solidFill>
                  <a:schemeClr val="bg1"/>
                </a:solidFill>
              </a:rPr>
              <a:t>Kretlow</a:t>
            </a:r>
            <a:r>
              <a:rPr lang="en-US" sz="2000" dirty="0">
                <a:solidFill>
                  <a:schemeClr val="bg1"/>
                </a:solidFill>
              </a:rPr>
              <a:t>, </a:t>
            </a:r>
            <a:r>
              <a:rPr lang="en-US" sz="2000" dirty="0" err="1">
                <a:solidFill>
                  <a:schemeClr val="bg1"/>
                </a:solidFill>
              </a:rPr>
              <a:t>Ya-yu</a:t>
            </a:r>
            <a:r>
              <a:rPr lang="en-US" sz="2000" dirty="0">
                <a:solidFill>
                  <a:schemeClr val="bg1"/>
                </a:solidFill>
              </a:rPr>
              <a:t>  and Galloway (2009), found pre printed response cards to be economically inexpensive, efficient, and effective in classroom instruction. The teachers reported to like the additional social interaction the cards brought to the classroom. </a:t>
            </a:r>
            <a:endParaRPr lang="en-US" sz="2000" dirty="0">
              <a:solidFill>
                <a:schemeClr val="bg1"/>
              </a:solidFill>
              <a:cs typeface="Times New Roman" pitchFamily="18" charset="0"/>
            </a:endParaRPr>
          </a:p>
        </p:txBody>
      </p:sp>
      <p:sp>
        <p:nvSpPr>
          <p:cNvPr id="7" name="Footer Placeholder 6"/>
          <p:cNvSpPr>
            <a:spLocks noGrp="1"/>
          </p:cNvSpPr>
          <p:nvPr>
            <p:ph type="ftr" sz="quarter" idx="11"/>
          </p:nvPr>
        </p:nvSpPr>
        <p:spPr>
          <a:xfrm>
            <a:off x="609600" y="6356350"/>
            <a:ext cx="7315200" cy="365125"/>
          </a:xfrm>
        </p:spPr>
        <p:txBody>
          <a:bodyPr/>
          <a:lstStyle/>
          <a:p>
            <a:pPr>
              <a:defRPr/>
            </a:pPr>
            <a:r>
              <a:rPr lang="en-US" dirty="0">
                <a:solidFill>
                  <a:schemeClr val="bg1"/>
                </a:solidFill>
              </a:rPr>
              <a:t>Copyright 2010 Angela Vedro . </a:t>
            </a:r>
          </a:p>
          <a:p>
            <a:pPr>
              <a:defRPr/>
            </a:pPr>
            <a:endParaRPr lang="en-US" dirty="0"/>
          </a:p>
        </p:txBody>
      </p:sp>
      <p:sp>
        <p:nvSpPr>
          <p:cNvPr id="8" name="Slide Number Placeholder 7"/>
          <p:cNvSpPr>
            <a:spLocks noGrp="1"/>
          </p:cNvSpPr>
          <p:nvPr>
            <p:ph type="sldNum" sz="quarter" idx="12"/>
          </p:nvPr>
        </p:nvSpPr>
        <p:spPr/>
        <p:txBody>
          <a:bodyPr/>
          <a:lstStyle/>
          <a:p>
            <a:pPr>
              <a:defRPr/>
            </a:pPr>
            <a:fld id="{5647F450-B010-44F3-A87C-A52A6F362B1F}" type="slidenum">
              <a:rPr lang="en-US" smtClean="0"/>
              <a:pPr>
                <a:defRPr/>
              </a:pPr>
              <a:t>17</a:t>
            </a:fld>
            <a:endParaRPr lang="en-US" dirty="0"/>
          </a:p>
        </p:txBody>
      </p:sp>
      <p:pic>
        <p:nvPicPr>
          <p:cNvPr id="11" name="~PP2735.WAV">
            <a:hlinkClick r:id="" action="ppaction://media"/>
          </p:cNvPr>
          <p:cNvPicPr>
            <a:picLocks noRot="1" noChangeAspect="1"/>
          </p:cNvPicPr>
          <p:nvPr>
            <a:wavAudioFile r:embed="rId1" name="~PP2735.WAV"/>
          </p:nvPr>
        </p:nvPicPr>
        <p:blipFill>
          <a:blip r:embed="rId5" cstate="print"/>
          <a:stretch>
            <a:fillRect/>
          </a:stretch>
        </p:blipFill>
        <p:spPr>
          <a:xfrm>
            <a:off x="8702675" y="6416675"/>
            <a:ext cx="304800" cy="304800"/>
          </a:xfrm>
          <a:prstGeom prst="rect">
            <a:avLst/>
          </a:prstGeom>
        </p:spPr>
      </p:pic>
    </p:spTree>
  </p:cSld>
  <p:clrMapOvr>
    <a:masterClrMapping/>
  </p:clrMapOvr>
  <p:transition advTm="2165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1"/>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C:\Users\Stephen\AppData\Local\Microsoft\Windows\Temporary Internet Files\Content.IE5\PZBLJGWS\MPj04278100000[1].jpg"/>
          <p:cNvPicPr>
            <a:picLocks noChangeAspect="1" noChangeArrowheads="1"/>
          </p:cNvPicPr>
          <p:nvPr/>
        </p:nvPicPr>
        <p:blipFill>
          <a:blip r:embed="rId4" cstate="print"/>
          <a:srcRect/>
          <a:stretch>
            <a:fillRect/>
          </a:stretch>
        </p:blipFill>
        <p:spPr bwMode="auto">
          <a:xfrm>
            <a:off x="0" y="0"/>
            <a:ext cx="9144000" cy="6858000"/>
          </a:xfrm>
          <a:prstGeom prst="rect">
            <a:avLst/>
          </a:prstGeom>
          <a:ln>
            <a:solidFill>
              <a:schemeClr val="bg1"/>
            </a:solidFill>
          </a:ln>
          <a:effectLst>
            <a:outerShdw blurRad="292100" dist="139700" dir="2700000" algn="tl" rotWithShape="0">
              <a:srgbClr val="333333">
                <a:alpha val="65000"/>
              </a:srgbClr>
            </a:outerShdw>
          </a:effectLst>
        </p:spPr>
      </p:pic>
      <p:sp>
        <p:nvSpPr>
          <p:cNvPr id="6" name="Rectangle 5"/>
          <p:cNvSpPr/>
          <p:nvPr/>
        </p:nvSpPr>
        <p:spPr>
          <a:xfrm>
            <a:off x="0" y="0"/>
            <a:ext cx="9144000" cy="1295400"/>
          </a:xfrm>
          <a:prstGeom prst="rect">
            <a:avLst/>
          </a:prstGeom>
          <a:solidFill>
            <a:schemeClr val="tx1">
              <a:lumMod val="95000"/>
              <a:lumOff val="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Title 8"/>
          <p:cNvSpPr>
            <a:spLocks noGrp="1"/>
          </p:cNvSpPr>
          <p:nvPr>
            <p:ph type="title"/>
          </p:nvPr>
        </p:nvSpPr>
        <p:spPr/>
        <p:txBody>
          <a:bodyPr/>
          <a:lstStyle/>
          <a:p>
            <a:pPr>
              <a:defRPr/>
            </a:pPr>
            <a:r>
              <a:rPr lang="en-US" dirty="0">
                <a:solidFill>
                  <a:schemeClr val="tx2">
                    <a:lumMod val="20000"/>
                    <a:lumOff val="80000"/>
                  </a:schemeClr>
                </a:solidFill>
                <a:latin typeface="Georgia" pitchFamily="18" charset="0"/>
              </a:rPr>
              <a:t>FAQ’s Continued </a:t>
            </a:r>
          </a:p>
        </p:txBody>
      </p:sp>
      <p:sp>
        <p:nvSpPr>
          <p:cNvPr id="6150" name="Content Placeholder 10"/>
          <p:cNvSpPr>
            <a:spLocks noGrp="1"/>
          </p:cNvSpPr>
          <p:nvPr>
            <p:ph idx="1"/>
          </p:nvPr>
        </p:nvSpPr>
        <p:spPr>
          <a:xfrm>
            <a:off x="457200" y="1600200"/>
            <a:ext cx="8229600" cy="4800600"/>
          </a:xfrm>
        </p:spPr>
        <p:txBody>
          <a:bodyPr/>
          <a:lstStyle/>
          <a:p>
            <a:pPr eaLnBrk="1" hangingPunct="1">
              <a:buFont typeface="Arial" charset="0"/>
              <a:buNone/>
            </a:pPr>
            <a:r>
              <a:rPr lang="en-US" sz="2400" dirty="0">
                <a:cs typeface="Times New Roman" pitchFamily="18" charset="0"/>
              </a:rPr>
              <a:t>    </a:t>
            </a:r>
          </a:p>
          <a:p>
            <a:pPr eaLnBrk="1" hangingPunct="1">
              <a:buFont typeface="Arial" charset="0"/>
              <a:buNone/>
            </a:pPr>
            <a:endParaRPr lang="en-US" sz="2400" dirty="0">
              <a:cs typeface="Times New Roman" pitchFamily="18" charset="0"/>
            </a:endParaRPr>
          </a:p>
          <a:p>
            <a:pPr eaLnBrk="1" hangingPunct="1">
              <a:buFont typeface="Arial" charset="0"/>
              <a:buNone/>
            </a:pPr>
            <a:endParaRPr lang="en-US" sz="2400" dirty="0">
              <a:cs typeface="Times New Roman" pitchFamily="18" charset="0"/>
            </a:endParaRPr>
          </a:p>
          <a:p>
            <a:pPr eaLnBrk="1" hangingPunct="1">
              <a:buFont typeface="Arial" charset="0"/>
              <a:buNone/>
            </a:pPr>
            <a:endParaRPr lang="en-US" sz="2400" dirty="0">
              <a:cs typeface="Times New Roman" pitchFamily="18" charset="0"/>
            </a:endParaRPr>
          </a:p>
          <a:p>
            <a:pPr eaLnBrk="1" hangingPunct="1">
              <a:buFont typeface="Arial" charset="0"/>
              <a:buNone/>
            </a:pPr>
            <a:endParaRPr lang="en-US" sz="2400" dirty="0">
              <a:cs typeface="Times New Roman" pitchFamily="18" charset="0"/>
            </a:endParaRPr>
          </a:p>
          <a:p>
            <a:pPr eaLnBrk="1" hangingPunct="1">
              <a:buFont typeface="Arial" charset="0"/>
              <a:buNone/>
            </a:pPr>
            <a:endParaRPr lang="en-US" sz="2400" dirty="0">
              <a:cs typeface="Times New Roman" pitchFamily="18" charset="0"/>
            </a:endParaRPr>
          </a:p>
          <a:p>
            <a:pPr eaLnBrk="1" hangingPunct="1">
              <a:buFont typeface="Arial" charset="0"/>
              <a:buNone/>
            </a:pPr>
            <a:endParaRPr lang="en-US" sz="2400" dirty="0">
              <a:cs typeface="Times New Roman" pitchFamily="18" charset="0"/>
            </a:endParaRPr>
          </a:p>
          <a:p>
            <a:pPr eaLnBrk="1" hangingPunct="1">
              <a:buFont typeface="Arial" charset="0"/>
              <a:buNone/>
            </a:pPr>
            <a:endParaRPr lang="en-US" sz="2400" dirty="0">
              <a:cs typeface="Times New Roman" pitchFamily="18" charset="0"/>
            </a:endParaRPr>
          </a:p>
        </p:txBody>
      </p:sp>
      <p:sp>
        <p:nvSpPr>
          <p:cNvPr id="7" name="Footer Placeholder 6"/>
          <p:cNvSpPr>
            <a:spLocks noGrp="1"/>
          </p:cNvSpPr>
          <p:nvPr>
            <p:ph type="ftr" sz="quarter" idx="11"/>
          </p:nvPr>
        </p:nvSpPr>
        <p:spPr>
          <a:xfrm>
            <a:off x="0" y="4343400"/>
            <a:ext cx="9144000" cy="2514600"/>
          </a:xfrm>
          <a:solidFill>
            <a:schemeClr val="tx1">
              <a:alpha val="50000"/>
            </a:schemeClr>
          </a:solidFill>
        </p:spPr>
        <p:txBody>
          <a:bodyPr/>
          <a:lstStyle/>
          <a:p>
            <a:pPr>
              <a:defRPr/>
            </a:pPr>
            <a:endParaRPr lang="en-US" dirty="0"/>
          </a:p>
          <a:p>
            <a:pPr>
              <a:defRPr/>
            </a:pPr>
            <a:endParaRPr lang="en-US" dirty="0"/>
          </a:p>
          <a:p>
            <a:pPr>
              <a:defRPr/>
            </a:pPr>
            <a:endParaRPr lang="en-US" dirty="0"/>
          </a:p>
          <a:p>
            <a:pPr>
              <a:defRPr/>
            </a:pPr>
            <a:endParaRPr lang="en-US" dirty="0"/>
          </a:p>
          <a:p>
            <a:pPr>
              <a:defRPr/>
            </a:pPr>
            <a:endParaRPr lang="en-US" dirty="0"/>
          </a:p>
          <a:p>
            <a:pPr>
              <a:defRPr/>
            </a:pPr>
            <a:endParaRPr lang="en-US" dirty="0"/>
          </a:p>
          <a:p>
            <a:pPr>
              <a:defRPr/>
            </a:pPr>
            <a:endParaRPr lang="en-US" dirty="0"/>
          </a:p>
          <a:p>
            <a:pPr>
              <a:defRPr/>
            </a:pPr>
            <a:endParaRPr lang="en-US" dirty="0"/>
          </a:p>
          <a:p>
            <a:pPr>
              <a:defRPr/>
            </a:pPr>
            <a:endParaRPr lang="en-US" dirty="0"/>
          </a:p>
          <a:p>
            <a:pPr>
              <a:defRPr/>
            </a:pPr>
            <a:r>
              <a:rPr lang="en-US" dirty="0">
                <a:solidFill>
                  <a:schemeClr val="bg1"/>
                </a:solidFill>
              </a:rPr>
              <a:t>Copyright 2010 Angela Vedro . </a:t>
            </a:r>
          </a:p>
          <a:p>
            <a:pPr>
              <a:defRPr/>
            </a:pPr>
            <a:endParaRPr lang="en-US" dirty="0"/>
          </a:p>
        </p:txBody>
      </p:sp>
      <p:sp>
        <p:nvSpPr>
          <p:cNvPr id="8" name="Slide Number Placeholder 7"/>
          <p:cNvSpPr>
            <a:spLocks noGrp="1"/>
          </p:cNvSpPr>
          <p:nvPr>
            <p:ph type="sldNum" sz="quarter" idx="12"/>
          </p:nvPr>
        </p:nvSpPr>
        <p:spPr/>
        <p:txBody>
          <a:bodyPr/>
          <a:lstStyle/>
          <a:p>
            <a:pPr>
              <a:defRPr/>
            </a:pPr>
            <a:fld id="{5647F450-B010-44F3-A87C-A52A6F362B1F}" type="slidenum">
              <a:rPr lang="en-US" smtClean="0"/>
              <a:pPr>
                <a:defRPr/>
              </a:pPr>
              <a:t>18</a:t>
            </a:fld>
            <a:endParaRPr lang="en-US" dirty="0"/>
          </a:p>
        </p:txBody>
      </p:sp>
      <p:sp>
        <p:nvSpPr>
          <p:cNvPr id="10" name="Rectangle 9"/>
          <p:cNvSpPr/>
          <p:nvPr/>
        </p:nvSpPr>
        <p:spPr>
          <a:xfrm>
            <a:off x="0" y="1447800"/>
            <a:ext cx="9144000" cy="1815882"/>
          </a:xfrm>
          <a:prstGeom prst="rect">
            <a:avLst/>
          </a:prstGeom>
          <a:solidFill>
            <a:schemeClr val="tx1">
              <a:alpha val="50000"/>
            </a:schemeClr>
          </a:solidFill>
        </p:spPr>
        <p:txBody>
          <a:bodyPr wrap="square">
            <a:spAutoFit/>
          </a:bodyPr>
          <a:lstStyle/>
          <a:p>
            <a:pPr marL="457200" indent="-457200"/>
            <a:r>
              <a:rPr lang="en-US" sz="2400" dirty="0">
                <a:solidFill>
                  <a:schemeClr val="bg1"/>
                </a:solidFill>
              </a:rPr>
              <a:t>2. How can I add the intervention of response cards to my lesson plans ?   </a:t>
            </a:r>
          </a:p>
          <a:p>
            <a:pPr marL="457200" indent="-457200"/>
            <a:endParaRPr lang="en-US" sz="2400" dirty="0">
              <a:solidFill>
                <a:schemeClr val="bg1"/>
              </a:solidFill>
            </a:endParaRPr>
          </a:p>
          <a:p>
            <a:pPr marL="457200" indent="-457200"/>
            <a:r>
              <a:rPr lang="en-US" sz="2000" dirty="0">
                <a:solidFill>
                  <a:schemeClr val="bg1"/>
                </a:solidFill>
              </a:rPr>
              <a:t>  -  You can provide information about the effectiveness and uses for response cards. </a:t>
            </a:r>
            <a:endParaRPr lang="en-US" sz="2000" dirty="0">
              <a:solidFill>
                <a:schemeClr val="bg1"/>
              </a:solidFill>
              <a:cs typeface="Times New Roman" pitchFamily="18" charset="0"/>
            </a:endParaRPr>
          </a:p>
        </p:txBody>
      </p:sp>
      <p:pic>
        <p:nvPicPr>
          <p:cNvPr id="13" name="~PP507.WAV">
            <a:hlinkClick r:id="" action="ppaction://media"/>
          </p:cNvPr>
          <p:cNvPicPr>
            <a:picLocks noRot="1" noChangeAspect="1"/>
          </p:cNvPicPr>
          <p:nvPr>
            <a:wavAudioFile r:embed="rId1" name="~PP507.WAV"/>
          </p:nvPr>
        </p:nvPicPr>
        <p:blipFill>
          <a:blip r:embed="rId5" cstate="print"/>
          <a:stretch>
            <a:fillRect/>
          </a:stretch>
        </p:blipFill>
        <p:spPr>
          <a:xfrm>
            <a:off x="8702675" y="6416675"/>
            <a:ext cx="304800" cy="304800"/>
          </a:xfrm>
          <a:prstGeom prst="rect">
            <a:avLst/>
          </a:prstGeom>
        </p:spPr>
      </p:pic>
    </p:spTree>
  </p:cSld>
  <p:clrMapOvr>
    <a:masterClrMapping/>
  </p:clrMapOvr>
  <p:transition advTm="311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3"/>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3" name="Picture 5" descr="C:\Users\Stephen\AppData\Local\Microsoft\Windows\Temporary Internet Files\Content.IE5\PZBLJGWS\MPj04278100000[1].jpg"/>
          <p:cNvPicPr>
            <a:picLocks noChangeAspect="1" noChangeArrowheads="1"/>
          </p:cNvPicPr>
          <p:nvPr/>
        </p:nvPicPr>
        <p:blipFill>
          <a:blip r:embed="rId4" cstate="print"/>
          <a:srcRect/>
          <a:stretch>
            <a:fillRect/>
          </a:stretch>
        </p:blipFill>
        <p:spPr bwMode="auto">
          <a:xfrm>
            <a:off x="0" y="0"/>
            <a:ext cx="9144000" cy="6858000"/>
          </a:xfrm>
          <a:prstGeom prst="rect">
            <a:avLst/>
          </a:prstGeom>
          <a:ln>
            <a:solidFill>
              <a:schemeClr val="bg1"/>
            </a:solidFill>
          </a:ln>
          <a:effectLst>
            <a:outerShdw blurRad="292100" dist="139700" dir="2700000" algn="tl" rotWithShape="0">
              <a:srgbClr val="333333">
                <a:alpha val="65000"/>
              </a:srgbClr>
            </a:outerShdw>
          </a:effectLst>
        </p:spPr>
      </p:pic>
      <p:sp>
        <p:nvSpPr>
          <p:cNvPr id="6" name="Rectangle 5"/>
          <p:cNvSpPr/>
          <p:nvPr/>
        </p:nvSpPr>
        <p:spPr>
          <a:xfrm>
            <a:off x="0" y="0"/>
            <a:ext cx="9144000" cy="1295400"/>
          </a:xfrm>
          <a:prstGeom prst="rect">
            <a:avLst/>
          </a:prstGeom>
          <a:solidFill>
            <a:schemeClr val="tx1">
              <a:lumMod val="95000"/>
              <a:lumOff val="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Title 8"/>
          <p:cNvSpPr>
            <a:spLocks noGrp="1"/>
          </p:cNvSpPr>
          <p:nvPr>
            <p:ph type="title"/>
          </p:nvPr>
        </p:nvSpPr>
        <p:spPr/>
        <p:txBody>
          <a:bodyPr/>
          <a:lstStyle/>
          <a:p>
            <a:pPr eaLnBrk="1" hangingPunct="1">
              <a:defRPr/>
            </a:pPr>
            <a:r>
              <a:rPr lang="en-US" dirty="0">
                <a:solidFill>
                  <a:schemeClr val="tx2">
                    <a:lumMod val="20000"/>
                    <a:lumOff val="80000"/>
                  </a:schemeClr>
                </a:solidFill>
                <a:latin typeface="Georgia" pitchFamily="18" charset="0"/>
              </a:rPr>
              <a:t>References</a:t>
            </a:r>
          </a:p>
        </p:txBody>
      </p:sp>
      <p:sp>
        <p:nvSpPr>
          <p:cNvPr id="6150" name="Content Placeholder 10"/>
          <p:cNvSpPr>
            <a:spLocks noGrp="1"/>
          </p:cNvSpPr>
          <p:nvPr>
            <p:ph idx="1"/>
          </p:nvPr>
        </p:nvSpPr>
        <p:spPr>
          <a:xfrm>
            <a:off x="0" y="1295400"/>
            <a:ext cx="9144000" cy="5562600"/>
          </a:xfrm>
          <a:solidFill>
            <a:schemeClr val="tx1">
              <a:alpha val="50000"/>
            </a:schemeClr>
          </a:solidFill>
        </p:spPr>
        <p:txBody>
          <a:bodyPr/>
          <a:lstStyle/>
          <a:p>
            <a:pPr>
              <a:buNone/>
            </a:pPr>
            <a:r>
              <a:rPr lang="en-US" sz="1650" dirty="0">
                <a:solidFill>
                  <a:schemeClr val="bg1"/>
                </a:solidFill>
              </a:rPr>
              <a:t>Cavanaugh, R., </a:t>
            </a:r>
            <a:r>
              <a:rPr lang="en-US" sz="1650" dirty="0" err="1">
                <a:solidFill>
                  <a:schemeClr val="bg1"/>
                </a:solidFill>
              </a:rPr>
              <a:t>Heward</a:t>
            </a:r>
            <a:r>
              <a:rPr lang="en-US" sz="1650" dirty="0">
                <a:solidFill>
                  <a:schemeClr val="bg1"/>
                </a:solidFill>
              </a:rPr>
              <a:t>, W., &amp; </a:t>
            </a:r>
            <a:r>
              <a:rPr lang="en-US" sz="1650" dirty="0" err="1">
                <a:solidFill>
                  <a:schemeClr val="bg1"/>
                </a:solidFill>
              </a:rPr>
              <a:t>Donelson</a:t>
            </a:r>
            <a:r>
              <a:rPr lang="en-US" sz="1650" dirty="0">
                <a:solidFill>
                  <a:schemeClr val="bg1"/>
                </a:solidFill>
              </a:rPr>
              <a:t>, F. (1996). Effects of response cards during </a:t>
            </a:r>
          </a:p>
          <a:p>
            <a:pPr>
              <a:buNone/>
            </a:pPr>
            <a:r>
              <a:rPr lang="en-US" sz="1650" dirty="0">
                <a:solidFill>
                  <a:schemeClr val="bg1"/>
                </a:solidFill>
              </a:rPr>
              <a:t>	lesson closure on the academic performance of secondary students in an earth science course. </a:t>
            </a:r>
            <a:r>
              <a:rPr lang="en-US" sz="1650" i="1" dirty="0">
                <a:solidFill>
                  <a:schemeClr val="bg1"/>
                </a:solidFill>
              </a:rPr>
              <a:t>Journal of Applied Behavior Analysis, 29, </a:t>
            </a:r>
            <a:r>
              <a:rPr lang="en-US" sz="1650" dirty="0">
                <a:solidFill>
                  <a:schemeClr val="bg1"/>
                </a:solidFill>
              </a:rPr>
              <a:t>403-406. </a:t>
            </a:r>
          </a:p>
          <a:p>
            <a:pPr>
              <a:buNone/>
            </a:pPr>
            <a:endParaRPr lang="en-US" sz="1650" dirty="0">
              <a:solidFill>
                <a:schemeClr val="bg1"/>
              </a:solidFill>
            </a:endParaRPr>
          </a:p>
          <a:p>
            <a:pPr>
              <a:buNone/>
            </a:pPr>
            <a:r>
              <a:rPr lang="en-US" sz="1650" dirty="0" err="1">
                <a:solidFill>
                  <a:schemeClr val="bg1"/>
                </a:solidFill>
              </a:rPr>
              <a:t>Christle</a:t>
            </a:r>
            <a:r>
              <a:rPr lang="en-US" sz="1650" dirty="0">
                <a:solidFill>
                  <a:schemeClr val="bg1"/>
                </a:solidFill>
              </a:rPr>
              <a:t>, C., &amp; Schuster, J. (2003). The effects of using response cards on student participation, academic achievement, and on-task behavior during whole-class, math Instruction. </a:t>
            </a:r>
            <a:r>
              <a:rPr lang="en-US" sz="1650" i="1" dirty="0">
                <a:solidFill>
                  <a:schemeClr val="bg1"/>
                </a:solidFill>
              </a:rPr>
              <a:t>Journal of Behavioral Education</a:t>
            </a:r>
            <a:r>
              <a:rPr lang="en-US" sz="1650" dirty="0">
                <a:solidFill>
                  <a:schemeClr val="bg1"/>
                </a:solidFill>
              </a:rPr>
              <a:t>, </a:t>
            </a:r>
            <a:r>
              <a:rPr lang="en-US" sz="1650" i="1" dirty="0">
                <a:solidFill>
                  <a:schemeClr val="bg1"/>
                </a:solidFill>
              </a:rPr>
              <a:t>12</a:t>
            </a:r>
            <a:r>
              <a:rPr lang="en-US" sz="1650" dirty="0">
                <a:solidFill>
                  <a:schemeClr val="bg1"/>
                </a:solidFill>
              </a:rPr>
              <a:t>(3), 147-165. </a:t>
            </a:r>
          </a:p>
          <a:p>
            <a:pPr>
              <a:buNone/>
            </a:pPr>
            <a:endParaRPr lang="en-US" sz="1650" dirty="0">
              <a:solidFill>
                <a:schemeClr val="bg1"/>
              </a:solidFill>
            </a:endParaRPr>
          </a:p>
          <a:p>
            <a:pPr>
              <a:buNone/>
            </a:pPr>
            <a:r>
              <a:rPr lang="en-US" sz="1650" dirty="0">
                <a:solidFill>
                  <a:schemeClr val="bg1"/>
                </a:solidFill>
              </a:rPr>
              <a:t>Gardner, R., </a:t>
            </a:r>
            <a:r>
              <a:rPr lang="en-US" sz="1650" dirty="0" err="1">
                <a:solidFill>
                  <a:schemeClr val="bg1"/>
                </a:solidFill>
              </a:rPr>
              <a:t>Heward</a:t>
            </a:r>
            <a:r>
              <a:rPr lang="en-US" sz="1650" dirty="0">
                <a:solidFill>
                  <a:schemeClr val="bg1"/>
                </a:solidFill>
              </a:rPr>
              <a:t>, W., &amp; Grossi, T. (1994). Effects of response cards on students </a:t>
            </a:r>
          </a:p>
          <a:p>
            <a:pPr>
              <a:buNone/>
            </a:pPr>
            <a:r>
              <a:rPr lang="en-US" sz="1650" dirty="0">
                <a:solidFill>
                  <a:schemeClr val="bg1"/>
                </a:solidFill>
              </a:rPr>
              <a:t>	participation and academic achievements: A systematic replication with inner-city students during whole-class science instruction. </a:t>
            </a:r>
            <a:r>
              <a:rPr lang="en-US" sz="1650" i="1" dirty="0">
                <a:solidFill>
                  <a:schemeClr val="bg1"/>
                </a:solidFill>
              </a:rPr>
              <a:t>Journal of Applied Behavior Analysis, 27, </a:t>
            </a:r>
            <a:r>
              <a:rPr lang="en-US" sz="1650" dirty="0">
                <a:solidFill>
                  <a:schemeClr val="bg1"/>
                </a:solidFill>
              </a:rPr>
              <a:t>63-71.</a:t>
            </a:r>
          </a:p>
          <a:p>
            <a:pPr>
              <a:buNone/>
            </a:pPr>
            <a:endParaRPr lang="en-US" sz="1650" dirty="0">
              <a:solidFill>
                <a:schemeClr val="bg1"/>
              </a:solidFill>
            </a:endParaRPr>
          </a:p>
          <a:p>
            <a:pPr>
              <a:buNone/>
            </a:pPr>
            <a:r>
              <a:rPr lang="en-US" sz="1650" dirty="0">
                <a:solidFill>
                  <a:schemeClr val="bg1"/>
                </a:solidFill>
              </a:rPr>
              <a:t>Kerr, M.M.  &amp; Nelson, C.M. (2010) </a:t>
            </a:r>
            <a:r>
              <a:rPr lang="en-US" sz="1650" i="1" dirty="0">
                <a:solidFill>
                  <a:schemeClr val="bg1"/>
                </a:solidFill>
              </a:rPr>
              <a:t>Strategies for addressing behavior problems in the </a:t>
            </a:r>
            <a:endParaRPr lang="en-US" sz="1650" dirty="0">
              <a:solidFill>
                <a:schemeClr val="bg1"/>
              </a:solidFill>
            </a:endParaRPr>
          </a:p>
          <a:p>
            <a:pPr>
              <a:buNone/>
            </a:pPr>
            <a:r>
              <a:rPr lang="en-US" sz="1650" i="1" dirty="0">
                <a:solidFill>
                  <a:schemeClr val="bg1"/>
                </a:solidFill>
              </a:rPr>
              <a:t>	Classroom, 6th Edition</a:t>
            </a:r>
            <a:r>
              <a:rPr lang="en-US" sz="1650" dirty="0">
                <a:solidFill>
                  <a:schemeClr val="bg1"/>
                </a:solidFill>
              </a:rPr>
              <a:t>. Columbus, Ohio: Charles E. Merrill Publishing Company. PP 213-214 </a:t>
            </a:r>
          </a:p>
          <a:p>
            <a:pPr>
              <a:buNone/>
            </a:pPr>
            <a:endParaRPr lang="en-US" sz="1500" dirty="0">
              <a:solidFill>
                <a:schemeClr val="bg1"/>
              </a:solidFill>
            </a:endParaRPr>
          </a:p>
          <a:p>
            <a:pPr eaLnBrk="1" hangingPunct="1">
              <a:buFont typeface="Arial" charset="0"/>
              <a:buNone/>
            </a:pPr>
            <a:endParaRPr lang="en-US" sz="800" dirty="0">
              <a:cs typeface="Times New Roman" pitchFamily="18" charset="0"/>
            </a:endParaRPr>
          </a:p>
        </p:txBody>
      </p:sp>
      <p:sp>
        <p:nvSpPr>
          <p:cNvPr id="7" name="Footer Placeholder 6"/>
          <p:cNvSpPr>
            <a:spLocks noGrp="1"/>
          </p:cNvSpPr>
          <p:nvPr>
            <p:ph type="ftr" sz="quarter" idx="11"/>
          </p:nvPr>
        </p:nvSpPr>
        <p:spPr>
          <a:xfrm>
            <a:off x="762000" y="6356350"/>
            <a:ext cx="6934200" cy="365125"/>
          </a:xfrm>
        </p:spPr>
        <p:txBody>
          <a:bodyPr/>
          <a:lstStyle/>
          <a:p>
            <a:pPr>
              <a:defRPr/>
            </a:pPr>
            <a:r>
              <a:rPr lang="en-US" dirty="0">
                <a:solidFill>
                  <a:schemeClr val="bg1"/>
                </a:solidFill>
              </a:rPr>
              <a:t>Copyright 2010 Angela Vedro . </a:t>
            </a:r>
          </a:p>
          <a:p>
            <a:pPr>
              <a:defRPr/>
            </a:pPr>
            <a:endParaRPr lang="en-US" dirty="0"/>
          </a:p>
        </p:txBody>
      </p:sp>
      <p:sp>
        <p:nvSpPr>
          <p:cNvPr id="8" name="Slide Number Placeholder 7"/>
          <p:cNvSpPr>
            <a:spLocks noGrp="1"/>
          </p:cNvSpPr>
          <p:nvPr>
            <p:ph type="sldNum" sz="quarter" idx="12"/>
          </p:nvPr>
        </p:nvSpPr>
        <p:spPr/>
        <p:txBody>
          <a:bodyPr/>
          <a:lstStyle/>
          <a:p>
            <a:pPr>
              <a:defRPr/>
            </a:pPr>
            <a:fld id="{5647F450-B010-44F3-A87C-A52A6F362B1F}" type="slidenum">
              <a:rPr lang="en-US" smtClean="0"/>
              <a:pPr>
                <a:defRPr/>
              </a:pPr>
              <a:t>19</a:t>
            </a:fld>
            <a:endParaRPr lang="en-US" dirty="0"/>
          </a:p>
        </p:txBody>
      </p:sp>
      <p:pic>
        <p:nvPicPr>
          <p:cNvPr id="10" name="~PP3191.WAV">
            <a:hlinkClick r:id="" action="ppaction://media"/>
          </p:cNvPr>
          <p:cNvPicPr>
            <a:picLocks noRot="1" noChangeAspect="1"/>
          </p:cNvPicPr>
          <p:nvPr>
            <a:wavAudioFile r:embed="rId1" name="~PP3191.WAV"/>
          </p:nvPr>
        </p:nvPicPr>
        <p:blipFill>
          <a:blip r:embed="rId5" cstate="print"/>
          <a:stretch>
            <a:fillRect/>
          </a:stretch>
        </p:blipFill>
        <p:spPr>
          <a:xfrm>
            <a:off x="8702675" y="6416675"/>
            <a:ext cx="304800" cy="304800"/>
          </a:xfrm>
          <a:prstGeom prst="rect">
            <a:avLst/>
          </a:prstGeom>
        </p:spPr>
      </p:pic>
    </p:spTree>
  </p:cSld>
  <p:clrMapOvr>
    <a:masterClrMapping/>
  </p:clrMapOvr>
  <p:transition advTm="1036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0"/>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C:\Users\Stephen\AppData\Local\Microsoft\Windows\Temporary Internet Files\Content.IE5\PZBLJGWS\MPj04278100000[1].jpg"/>
          <p:cNvPicPr>
            <a:picLocks noChangeAspect="1" noChangeArrowheads="1"/>
          </p:cNvPicPr>
          <p:nvPr/>
        </p:nvPicPr>
        <p:blipFill>
          <a:blip r:embed="rId4" cstate="print"/>
          <a:srcRect/>
          <a:stretch>
            <a:fillRect/>
          </a:stretch>
        </p:blipFill>
        <p:spPr bwMode="auto">
          <a:xfrm>
            <a:off x="0" y="0"/>
            <a:ext cx="9144000" cy="6858000"/>
          </a:xfrm>
          <a:prstGeom prst="rect">
            <a:avLst/>
          </a:prstGeom>
          <a:ln>
            <a:solidFill>
              <a:schemeClr val="bg1"/>
            </a:solidFill>
          </a:ln>
          <a:effectLst>
            <a:outerShdw blurRad="292100" dist="139700" dir="2700000" algn="tl" rotWithShape="0">
              <a:srgbClr val="333333">
                <a:alpha val="65000"/>
              </a:srgbClr>
            </a:outerShdw>
          </a:effectLst>
        </p:spPr>
      </p:pic>
      <p:sp>
        <p:nvSpPr>
          <p:cNvPr id="6" name="Rectangle 5"/>
          <p:cNvSpPr/>
          <p:nvPr/>
        </p:nvSpPr>
        <p:spPr>
          <a:xfrm>
            <a:off x="0" y="0"/>
            <a:ext cx="9144000" cy="1295400"/>
          </a:xfrm>
          <a:prstGeom prst="rect">
            <a:avLst/>
          </a:prstGeom>
          <a:solidFill>
            <a:schemeClr val="tx1">
              <a:lumMod val="95000"/>
              <a:lumOff val="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Title 8"/>
          <p:cNvSpPr>
            <a:spLocks noGrp="1"/>
          </p:cNvSpPr>
          <p:nvPr>
            <p:ph type="title"/>
          </p:nvPr>
        </p:nvSpPr>
        <p:spPr/>
        <p:txBody>
          <a:bodyPr/>
          <a:lstStyle/>
          <a:p>
            <a:pPr>
              <a:defRPr/>
            </a:pPr>
            <a:r>
              <a:rPr lang="en-US" dirty="0">
                <a:solidFill>
                  <a:schemeClr val="tx2">
                    <a:lumMod val="20000"/>
                    <a:lumOff val="80000"/>
                  </a:schemeClr>
                </a:solidFill>
                <a:latin typeface="Georgia" pitchFamily="18" charset="0"/>
              </a:rPr>
              <a:t>Slide Contents </a:t>
            </a:r>
          </a:p>
        </p:txBody>
      </p:sp>
      <p:sp>
        <p:nvSpPr>
          <p:cNvPr id="6150" name="Content Placeholder 10"/>
          <p:cNvSpPr>
            <a:spLocks noGrp="1"/>
          </p:cNvSpPr>
          <p:nvPr>
            <p:ph idx="1"/>
          </p:nvPr>
        </p:nvSpPr>
        <p:spPr>
          <a:xfrm>
            <a:off x="457200" y="1600200"/>
            <a:ext cx="8229600" cy="4800600"/>
          </a:xfrm>
        </p:spPr>
        <p:txBody>
          <a:bodyPr/>
          <a:lstStyle/>
          <a:p>
            <a:pPr eaLnBrk="1" hangingPunct="1">
              <a:buFont typeface="Arial" charset="0"/>
              <a:buNone/>
            </a:pPr>
            <a:r>
              <a:rPr lang="en-US" sz="2400" dirty="0">
                <a:cs typeface="Times New Roman" pitchFamily="18" charset="0"/>
              </a:rPr>
              <a:t>    </a:t>
            </a:r>
          </a:p>
          <a:p>
            <a:pPr eaLnBrk="1" hangingPunct="1">
              <a:buFont typeface="Arial" charset="0"/>
              <a:buNone/>
            </a:pPr>
            <a:endParaRPr lang="en-US" sz="2400" dirty="0">
              <a:cs typeface="Times New Roman" pitchFamily="18" charset="0"/>
            </a:endParaRPr>
          </a:p>
          <a:p>
            <a:pPr eaLnBrk="1" hangingPunct="1">
              <a:buFont typeface="Arial" charset="0"/>
              <a:buNone/>
            </a:pPr>
            <a:endParaRPr lang="en-US" sz="2400" dirty="0">
              <a:cs typeface="Times New Roman" pitchFamily="18" charset="0"/>
            </a:endParaRPr>
          </a:p>
          <a:p>
            <a:pPr eaLnBrk="1" hangingPunct="1">
              <a:buFont typeface="Arial" charset="0"/>
              <a:buNone/>
            </a:pPr>
            <a:endParaRPr lang="en-US" sz="2400" dirty="0">
              <a:cs typeface="Times New Roman" pitchFamily="18" charset="0"/>
            </a:endParaRPr>
          </a:p>
          <a:p>
            <a:pPr eaLnBrk="1" hangingPunct="1">
              <a:buFont typeface="Arial" charset="0"/>
              <a:buNone/>
            </a:pPr>
            <a:endParaRPr lang="en-US" sz="2400" dirty="0">
              <a:cs typeface="Times New Roman" pitchFamily="18" charset="0"/>
            </a:endParaRPr>
          </a:p>
          <a:p>
            <a:pPr eaLnBrk="1" hangingPunct="1">
              <a:buFont typeface="Arial" charset="0"/>
              <a:buNone/>
            </a:pPr>
            <a:endParaRPr lang="en-US" sz="2400" dirty="0">
              <a:cs typeface="Times New Roman" pitchFamily="18" charset="0"/>
            </a:endParaRPr>
          </a:p>
          <a:p>
            <a:pPr eaLnBrk="1" hangingPunct="1">
              <a:buFont typeface="Arial" charset="0"/>
              <a:buNone/>
            </a:pPr>
            <a:endParaRPr lang="en-US" sz="2400" dirty="0">
              <a:cs typeface="Times New Roman" pitchFamily="18" charset="0"/>
            </a:endParaRPr>
          </a:p>
          <a:p>
            <a:pPr eaLnBrk="1" hangingPunct="1">
              <a:buFont typeface="Arial" charset="0"/>
              <a:buNone/>
            </a:pPr>
            <a:endParaRPr lang="en-US" sz="2400" dirty="0">
              <a:cs typeface="Times New Roman" pitchFamily="18" charset="0"/>
            </a:endParaRPr>
          </a:p>
        </p:txBody>
      </p:sp>
      <p:sp>
        <p:nvSpPr>
          <p:cNvPr id="7" name="Footer Placeholder 6"/>
          <p:cNvSpPr>
            <a:spLocks noGrp="1"/>
          </p:cNvSpPr>
          <p:nvPr>
            <p:ph type="ftr" sz="quarter" idx="11"/>
          </p:nvPr>
        </p:nvSpPr>
        <p:spPr>
          <a:xfrm>
            <a:off x="0" y="4343400"/>
            <a:ext cx="9144000" cy="2514600"/>
          </a:xfrm>
          <a:solidFill>
            <a:schemeClr val="tx1">
              <a:alpha val="50000"/>
            </a:schemeClr>
          </a:solidFill>
        </p:spPr>
        <p:txBody>
          <a:bodyPr/>
          <a:lstStyle/>
          <a:p>
            <a:pPr>
              <a:defRPr/>
            </a:pPr>
            <a:endParaRPr lang="en-US" dirty="0"/>
          </a:p>
          <a:p>
            <a:pPr>
              <a:defRPr/>
            </a:pPr>
            <a:endParaRPr lang="en-US" dirty="0"/>
          </a:p>
          <a:p>
            <a:pPr>
              <a:defRPr/>
            </a:pPr>
            <a:endParaRPr lang="en-US" dirty="0"/>
          </a:p>
          <a:p>
            <a:pPr>
              <a:defRPr/>
            </a:pPr>
            <a:endParaRPr lang="en-US" dirty="0"/>
          </a:p>
          <a:p>
            <a:pPr>
              <a:defRPr/>
            </a:pPr>
            <a:endParaRPr lang="en-US" dirty="0"/>
          </a:p>
          <a:p>
            <a:pPr>
              <a:defRPr/>
            </a:pPr>
            <a:endParaRPr lang="en-US" dirty="0"/>
          </a:p>
          <a:p>
            <a:pPr>
              <a:defRPr/>
            </a:pPr>
            <a:endParaRPr lang="en-US" dirty="0"/>
          </a:p>
          <a:p>
            <a:pPr>
              <a:defRPr/>
            </a:pPr>
            <a:endParaRPr lang="en-US" dirty="0"/>
          </a:p>
          <a:p>
            <a:pPr>
              <a:defRPr/>
            </a:pPr>
            <a:endParaRPr lang="en-US" dirty="0"/>
          </a:p>
          <a:p>
            <a:pPr>
              <a:defRPr/>
            </a:pPr>
            <a:r>
              <a:rPr lang="en-US" dirty="0">
                <a:solidFill>
                  <a:schemeClr val="bg1"/>
                </a:solidFill>
              </a:rPr>
              <a:t>Copyright 2010 Angela Vedro . </a:t>
            </a:r>
          </a:p>
          <a:p>
            <a:pPr>
              <a:defRPr/>
            </a:pPr>
            <a:endParaRPr lang="en-US" dirty="0"/>
          </a:p>
        </p:txBody>
      </p:sp>
      <p:sp>
        <p:nvSpPr>
          <p:cNvPr id="8" name="Slide Number Placeholder 7"/>
          <p:cNvSpPr>
            <a:spLocks noGrp="1"/>
          </p:cNvSpPr>
          <p:nvPr>
            <p:ph type="sldNum" sz="quarter" idx="12"/>
          </p:nvPr>
        </p:nvSpPr>
        <p:spPr/>
        <p:txBody>
          <a:bodyPr/>
          <a:lstStyle/>
          <a:p>
            <a:pPr>
              <a:defRPr/>
            </a:pPr>
            <a:fld id="{5647F450-B010-44F3-A87C-A52A6F362B1F}" type="slidenum">
              <a:rPr lang="en-US" smtClean="0"/>
              <a:pPr>
                <a:defRPr/>
              </a:pPr>
              <a:t>2</a:t>
            </a:fld>
            <a:endParaRPr lang="en-US" dirty="0"/>
          </a:p>
        </p:txBody>
      </p:sp>
      <p:sp>
        <p:nvSpPr>
          <p:cNvPr id="10" name="Rectangle 9"/>
          <p:cNvSpPr/>
          <p:nvPr/>
        </p:nvSpPr>
        <p:spPr>
          <a:xfrm>
            <a:off x="0" y="1447800"/>
            <a:ext cx="9144000" cy="3831818"/>
          </a:xfrm>
          <a:prstGeom prst="rect">
            <a:avLst/>
          </a:prstGeom>
          <a:solidFill>
            <a:schemeClr val="tx1">
              <a:alpha val="50000"/>
            </a:schemeClr>
          </a:solidFill>
        </p:spPr>
        <p:txBody>
          <a:bodyPr wrap="square">
            <a:spAutoFit/>
          </a:bodyPr>
          <a:lstStyle/>
          <a:p>
            <a:pPr marL="457200" indent="-457200"/>
            <a:r>
              <a:rPr lang="en-US" sz="2700" dirty="0">
                <a:solidFill>
                  <a:schemeClr val="bg1"/>
                </a:solidFill>
              </a:rPr>
              <a:t>I. Introduction </a:t>
            </a:r>
          </a:p>
          <a:p>
            <a:pPr marL="457200" indent="-457200"/>
            <a:r>
              <a:rPr lang="en-US" sz="2700" dirty="0">
                <a:solidFill>
                  <a:schemeClr val="bg1"/>
                </a:solidFill>
                <a:cs typeface="Times New Roman" pitchFamily="18" charset="0"/>
              </a:rPr>
              <a:t>II. Glossary</a:t>
            </a:r>
          </a:p>
          <a:p>
            <a:pPr marL="457200" indent="-457200"/>
            <a:r>
              <a:rPr lang="en-US" sz="2700" dirty="0">
                <a:solidFill>
                  <a:schemeClr val="bg1"/>
                </a:solidFill>
                <a:cs typeface="Times New Roman" pitchFamily="18" charset="0"/>
              </a:rPr>
              <a:t>III. Who, Why, Where, When of response cards?</a:t>
            </a:r>
          </a:p>
          <a:p>
            <a:pPr marL="457200" indent="-457200"/>
            <a:r>
              <a:rPr lang="en-US" sz="2700" dirty="0">
                <a:solidFill>
                  <a:schemeClr val="bg1"/>
                </a:solidFill>
                <a:cs typeface="Times New Roman" pitchFamily="18" charset="0"/>
              </a:rPr>
              <a:t>IV. Case Study</a:t>
            </a:r>
          </a:p>
          <a:p>
            <a:pPr marL="457200" indent="-457200"/>
            <a:r>
              <a:rPr lang="en-US" sz="2700" dirty="0">
                <a:solidFill>
                  <a:schemeClr val="bg1"/>
                </a:solidFill>
                <a:cs typeface="Times New Roman" pitchFamily="18" charset="0"/>
              </a:rPr>
              <a:t>V. Implementation </a:t>
            </a:r>
          </a:p>
          <a:p>
            <a:pPr marL="457200" indent="-457200"/>
            <a:r>
              <a:rPr lang="en-US" sz="2700" dirty="0">
                <a:solidFill>
                  <a:schemeClr val="bg1"/>
                </a:solidFill>
                <a:cs typeface="Times New Roman" pitchFamily="18" charset="0"/>
              </a:rPr>
              <a:t>VI. Do’s and Don’ts</a:t>
            </a:r>
          </a:p>
          <a:p>
            <a:pPr marL="457200" indent="-457200"/>
            <a:r>
              <a:rPr lang="en-US" sz="2700" dirty="0">
                <a:solidFill>
                  <a:schemeClr val="bg1"/>
                </a:solidFill>
                <a:cs typeface="Times New Roman" pitchFamily="18" charset="0"/>
              </a:rPr>
              <a:t>VII Case Study revisited </a:t>
            </a:r>
          </a:p>
          <a:p>
            <a:pPr marL="457200" indent="-457200"/>
            <a:r>
              <a:rPr lang="en-US" sz="2700" dirty="0">
                <a:solidFill>
                  <a:schemeClr val="bg1"/>
                </a:solidFill>
                <a:cs typeface="Times New Roman" pitchFamily="18" charset="0"/>
              </a:rPr>
              <a:t>VIII. Frequently asked questions</a:t>
            </a:r>
          </a:p>
          <a:p>
            <a:pPr marL="457200" indent="-457200"/>
            <a:r>
              <a:rPr lang="en-US" sz="2700" dirty="0">
                <a:solidFill>
                  <a:schemeClr val="bg1"/>
                </a:solidFill>
                <a:cs typeface="Times New Roman" pitchFamily="18" charset="0"/>
              </a:rPr>
              <a:t>IX. References </a:t>
            </a:r>
          </a:p>
        </p:txBody>
      </p:sp>
      <p:pic>
        <p:nvPicPr>
          <p:cNvPr id="16" name="~PP154.WAV">
            <a:hlinkClick r:id="" action="ppaction://media"/>
          </p:cNvPr>
          <p:cNvPicPr>
            <a:picLocks noRot="1" noChangeAspect="1"/>
          </p:cNvPicPr>
          <p:nvPr>
            <a:wavAudioFile r:embed="rId1" name="~PP154.WAV"/>
          </p:nvPr>
        </p:nvPicPr>
        <p:blipFill>
          <a:blip r:embed="rId5" cstate="print"/>
          <a:stretch>
            <a:fillRect/>
          </a:stretch>
        </p:blipFill>
        <p:spPr>
          <a:xfrm>
            <a:off x="8702675" y="6416675"/>
            <a:ext cx="304800" cy="304800"/>
          </a:xfrm>
          <a:prstGeom prst="rect">
            <a:avLst/>
          </a:prstGeom>
        </p:spPr>
      </p:pic>
    </p:spTree>
  </p:cSld>
  <p:clrMapOvr>
    <a:masterClrMapping/>
  </p:clrMapOvr>
  <p:transition advTm="3765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6"/>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C:\Users\Stephen\AppData\Local\Microsoft\Windows\Temporary Internet Files\Content.IE5\PZBLJGWS\MPj04278100000[1].jpg"/>
          <p:cNvPicPr>
            <a:picLocks noChangeAspect="1" noChangeArrowheads="1"/>
          </p:cNvPicPr>
          <p:nvPr/>
        </p:nvPicPr>
        <p:blipFill>
          <a:blip r:embed="rId4" cstate="print"/>
          <a:srcRect/>
          <a:stretch>
            <a:fillRect/>
          </a:stretch>
        </p:blipFill>
        <p:spPr bwMode="auto">
          <a:xfrm>
            <a:off x="0" y="0"/>
            <a:ext cx="9144000" cy="6858000"/>
          </a:xfrm>
          <a:prstGeom prst="rect">
            <a:avLst/>
          </a:prstGeom>
          <a:ln>
            <a:solidFill>
              <a:schemeClr val="bg1"/>
            </a:solidFill>
          </a:ln>
          <a:effectLst>
            <a:outerShdw blurRad="292100" dist="139700" dir="2700000" algn="tl" rotWithShape="0">
              <a:srgbClr val="333333">
                <a:alpha val="65000"/>
              </a:srgbClr>
            </a:outerShdw>
          </a:effectLst>
        </p:spPr>
      </p:pic>
      <p:sp>
        <p:nvSpPr>
          <p:cNvPr id="6" name="Rectangle 5"/>
          <p:cNvSpPr/>
          <p:nvPr/>
        </p:nvSpPr>
        <p:spPr>
          <a:xfrm>
            <a:off x="0" y="0"/>
            <a:ext cx="9144000" cy="1295400"/>
          </a:xfrm>
          <a:prstGeom prst="rect">
            <a:avLst/>
          </a:prstGeom>
          <a:solidFill>
            <a:schemeClr val="tx1">
              <a:lumMod val="95000"/>
              <a:lumOff val="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Title 8"/>
          <p:cNvSpPr>
            <a:spLocks noGrp="1"/>
          </p:cNvSpPr>
          <p:nvPr>
            <p:ph type="title"/>
          </p:nvPr>
        </p:nvSpPr>
        <p:spPr/>
        <p:txBody>
          <a:bodyPr/>
          <a:lstStyle/>
          <a:p>
            <a:pPr eaLnBrk="1" hangingPunct="1">
              <a:defRPr/>
            </a:pPr>
            <a:r>
              <a:rPr lang="en-US" dirty="0">
                <a:solidFill>
                  <a:schemeClr val="tx2">
                    <a:lumMod val="20000"/>
                    <a:lumOff val="80000"/>
                  </a:schemeClr>
                </a:solidFill>
                <a:latin typeface="Georgia" pitchFamily="18" charset="0"/>
              </a:rPr>
              <a:t>References, continued </a:t>
            </a:r>
          </a:p>
        </p:txBody>
      </p:sp>
      <p:sp>
        <p:nvSpPr>
          <p:cNvPr id="6150" name="Content Placeholder 10"/>
          <p:cNvSpPr>
            <a:spLocks noGrp="1"/>
          </p:cNvSpPr>
          <p:nvPr>
            <p:ph idx="1"/>
          </p:nvPr>
        </p:nvSpPr>
        <p:spPr>
          <a:xfrm>
            <a:off x="0" y="1295400"/>
            <a:ext cx="9144000" cy="5562600"/>
          </a:xfrm>
          <a:solidFill>
            <a:schemeClr val="tx1">
              <a:alpha val="50000"/>
            </a:schemeClr>
          </a:solidFill>
        </p:spPr>
        <p:txBody>
          <a:bodyPr/>
          <a:lstStyle/>
          <a:p>
            <a:pPr>
              <a:buNone/>
            </a:pPr>
            <a:endParaRPr lang="en-US" sz="1500" dirty="0"/>
          </a:p>
          <a:p>
            <a:pPr>
              <a:buNone/>
            </a:pPr>
            <a:r>
              <a:rPr lang="en-US" sz="1650" dirty="0" err="1">
                <a:solidFill>
                  <a:schemeClr val="bg1"/>
                </a:solidFill>
              </a:rPr>
              <a:t>Malanga</a:t>
            </a:r>
            <a:r>
              <a:rPr lang="en-US" sz="1650" dirty="0">
                <a:solidFill>
                  <a:schemeClr val="bg1"/>
                </a:solidFill>
              </a:rPr>
              <a:t>, P., &amp; Sweeney, W. (2008). Increasing active student responding in a </a:t>
            </a:r>
          </a:p>
          <a:p>
            <a:pPr>
              <a:buNone/>
            </a:pPr>
            <a:r>
              <a:rPr lang="en-US" sz="1650" dirty="0">
                <a:solidFill>
                  <a:schemeClr val="bg1"/>
                </a:solidFill>
              </a:rPr>
              <a:t>	university applied behavior analysis course: The effect of daily assessment and response cards on end of week quiz scores. </a:t>
            </a:r>
            <a:r>
              <a:rPr lang="en-US" sz="1650" i="1" dirty="0">
                <a:solidFill>
                  <a:schemeClr val="bg1"/>
                </a:solidFill>
              </a:rPr>
              <a:t>Journal of  Behavioral Education</a:t>
            </a:r>
            <a:r>
              <a:rPr lang="en-US" sz="1650" dirty="0">
                <a:solidFill>
                  <a:schemeClr val="bg1"/>
                </a:solidFill>
              </a:rPr>
              <a:t>, </a:t>
            </a:r>
            <a:r>
              <a:rPr lang="en-US" sz="1650" i="1" dirty="0">
                <a:solidFill>
                  <a:schemeClr val="bg1"/>
                </a:solidFill>
              </a:rPr>
              <a:t>17</a:t>
            </a:r>
            <a:r>
              <a:rPr lang="en-US" sz="1650" dirty="0">
                <a:solidFill>
                  <a:schemeClr val="bg1"/>
                </a:solidFill>
              </a:rPr>
              <a:t>(2), 187-199. </a:t>
            </a:r>
          </a:p>
          <a:p>
            <a:pPr>
              <a:buNone/>
            </a:pPr>
            <a:endParaRPr lang="en-US" sz="1650" dirty="0">
              <a:solidFill>
                <a:schemeClr val="bg1"/>
              </a:solidFill>
            </a:endParaRPr>
          </a:p>
          <a:p>
            <a:pPr>
              <a:buNone/>
            </a:pPr>
            <a:r>
              <a:rPr lang="en-US" sz="1650" dirty="0">
                <a:solidFill>
                  <a:schemeClr val="bg1"/>
                </a:solidFill>
              </a:rPr>
              <a:t>Munro, D. &amp; Stephenson, J. (2009). The effects of response cards on student and </a:t>
            </a:r>
          </a:p>
          <a:p>
            <a:pPr>
              <a:buNone/>
            </a:pPr>
            <a:r>
              <a:rPr lang="en-US" sz="1650" dirty="0">
                <a:solidFill>
                  <a:schemeClr val="bg1"/>
                </a:solidFill>
              </a:rPr>
              <a:t>	teacher behavior during vocabulary instruction. </a:t>
            </a:r>
            <a:r>
              <a:rPr lang="en-US" sz="1650" i="1" dirty="0">
                <a:solidFill>
                  <a:schemeClr val="bg1"/>
                </a:solidFill>
              </a:rPr>
              <a:t>Journal of Applied Behavioral Analysis, </a:t>
            </a:r>
            <a:r>
              <a:rPr lang="en-US" sz="1650" dirty="0">
                <a:solidFill>
                  <a:schemeClr val="bg1"/>
                </a:solidFill>
              </a:rPr>
              <a:t>42, 795-800. </a:t>
            </a:r>
          </a:p>
          <a:p>
            <a:pPr>
              <a:buNone/>
            </a:pPr>
            <a:endParaRPr lang="en-US" sz="1650" dirty="0">
              <a:solidFill>
                <a:schemeClr val="bg1"/>
              </a:solidFill>
            </a:endParaRPr>
          </a:p>
          <a:p>
            <a:pPr>
              <a:buNone/>
            </a:pPr>
            <a:r>
              <a:rPr lang="en-US" sz="1650" dirty="0" err="1">
                <a:solidFill>
                  <a:schemeClr val="bg1"/>
                </a:solidFill>
              </a:rPr>
              <a:t>Stowell</a:t>
            </a:r>
            <a:r>
              <a:rPr lang="en-US" sz="1650" dirty="0">
                <a:solidFill>
                  <a:schemeClr val="bg1"/>
                </a:solidFill>
              </a:rPr>
              <a:t>, J., &amp; Nelson, J. (2007). Benefits of electronic audience response systems on </a:t>
            </a:r>
          </a:p>
          <a:p>
            <a:pPr>
              <a:buNone/>
            </a:pPr>
            <a:r>
              <a:rPr lang="en-US" sz="1650" dirty="0">
                <a:solidFill>
                  <a:schemeClr val="bg1"/>
                </a:solidFill>
              </a:rPr>
              <a:t>	student participation, learning, and emotion. </a:t>
            </a:r>
            <a:r>
              <a:rPr lang="en-US" sz="1650" i="1" dirty="0">
                <a:solidFill>
                  <a:schemeClr val="bg1"/>
                </a:solidFill>
              </a:rPr>
              <a:t>Teaching of Psychology</a:t>
            </a:r>
            <a:r>
              <a:rPr lang="en-US" sz="1650" dirty="0">
                <a:solidFill>
                  <a:schemeClr val="bg1"/>
                </a:solidFill>
              </a:rPr>
              <a:t>, </a:t>
            </a:r>
            <a:r>
              <a:rPr lang="en-US" sz="1650" i="1" dirty="0">
                <a:solidFill>
                  <a:schemeClr val="bg1"/>
                </a:solidFill>
              </a:rPr>
              <a:t>34</a:t>
            </a:r>
            <a:r>
              <a:rPr lang="en-US" sz="1650" dirty="0">
                <a:solidFill>
                  <a:schemeClr val="bg1"/>
                </a:solidFill>
              </a:rPr>
              <a:t>(4), 253-258. </a:t>
            </a:r>
          </a:p>
          <a:p>
            <a:pPr>
              <a:buNone/>
            </a:pPr>
            <a:endParaRPr lang="en-US" sz="1650" dirty="0">
              <a:solidFill>
                <a:schemeClr val="bg1"/>
              </a:solidFill>
            </a:endParaRPr>
          </a:p>
          <a:p>
            <a:pPr>
              <a:buNone/>
            </a:pPr>
            <a:r>
              <a:rPr lang="en-US" sz="1650" dirty="0">
                <a:solidFill>
                  <a:schemeClr val="bg1"/>
                </a:solidFill>
              </a:rPr>
              <a:t>Wood, C., Mabry, L., </a:t>
            </a:r>
            <a:r>
              <a:rPr lang="en-US" sz="1650" dirty="0" err="1">
                <a:solidFill>
                  <a:schemeClr val="bg1"/>
                </a:solidFill>
              </a:rPr>
              <a:t>Kretlow</a:t>
            </a:r>
            <a:r>
              <a:rPr lang="en-US" sz="1650" dirty="0">
                <a:solidFill>
                  <a:schemeClr val="bg1"/>
                </a:solidFill>
              </a:rPr>
              <a:t>, A., </a:t>
            </a:r>
            <a:r>
              <a:rPr lang="en-US" sz="1650" dirty="0" err="1">
                <a:solidFill>
                  <a:schemeClr val="bg1"/>
                </a:solidFill>
              </a:rPr>
              <a:t>Ya-yu</a:t>
            </a:r>
            <a:r>
              <a:rPr lang="en-US" sz="1650" dirty="0">
                <a:solidFill>
                  <a:schemeClr val="bg1"/>
                </a:solidFill>
              </a:rPr>
              <a:t>, L., &amp; Galloway, T. (2009). Effects of </a:t>
            </a:r>
          </a:p>
          <a:p>
            <a:pPr>
              <a:buNone/>
            </a:pPr>
            <a:r>
              <a:rPr lang="en-US" sz="1650" dirty="0">
                <a:solidFill>
                  <a:schemeClr val="bg1"/>
                </a:solidFill>
              </a:rPr>
              <a:t>	preprinted response cards on students' participation and off-task behavior in a rural kindergarten classroom. </a:t>
            </a:r>
            <a:r>
              <a:rPr lang="en-US" sz="1650" i="1" dirty="0">
                <a:solidFill>
                  <a:schemeClr val="bg1"/>
                </a:solidFill>
              </a:rPr>
              <a:t>Rural Special Education </a:t>
            </a:r>
            <a:r>
              <a:rPr lang="en-US" sz="1650" dirty="0">
                <a:solidFill>
                  <a:schemeClr val="bg1"/>
                </a:solidFill>
              </a:rPr>
              <a:t>Quarterly, </a:t>
            </a:r>
            <a:r>
              <a:rPr lang="en-US" sz="1650" i="1" dirty="0">
                <a:solidFill>
                  <a:schemeClr val="bg1"/>
                </a:solidFill>
              </a:rPr>
              <a:t>28</a:t>
            </a:r>
            <a:r>
              <a:rPr lang="en-US" sz="1650" dirty="0">
                <a:solidFill>
                  <a:schemeClr val="bg1"/>
                </a:solidFill>
              </a:rPr>
              <a:t>(2), 39-47. </a:t>
            </a:r>
          </a:p>
          <a:p>
            <a:pPr eaLnBrk="1" hangingPunct="1">
              <a:buFont typeface="Arial" charset="0"/>
              <a:buNone/>
            </a:pPr>
            <a:endParaRPr lang="en-US" sz="2400" dirty="0">
              <a:cs typeface="Times New Roman" pitchFamily="18" charset="0"/>
            </a:endParaRPr>
          </a:p>
        </p:txBody>
      </p:sp>
      <p:sp>
        <p:nvSpPr>
          <p:cNvPr id="7" name="Footer Placeholder 6"/>
          <p:cNvSpPr>
            <a:spLocks noGrp="1"/>
          </p:cNvSpPr>
          <p:nvPr>
            <p:ph type="ftr" sz="quarter" idx="11"/>
          </p:nvPr>
        </p:nvSpPr>
        <p:spPr>
          <a:xfrm>
            <a:off x="533400" y="6356350"/>
            <a:ext cx="7239000" cy="365125"/>
          </a:xfrm>
        </p:spPr>
        <p:txBody>
          <a:bodyPr/>
          <a:lstStyle/>
          <a:p>
            <a:pPr>
              <a:defRPr/>
            </a:pPr>
            <a:r>
              <a:rPr lang="en-US" dirty="0">
                <a:solidFill>
                  <a:schemeClr val="bg1"/>
                </a:solidFill>
              </a:rPr>
              <a:t>Copyright 2010 Angela Vedro . </a:t>
            </a:r>
          </a:p>
          <a:p>
            <a:pPr>
              <a:defRPr/>
            </a:pPr>
            <a:endParaRPr lang="en-US" dirty="0"/>
          </a:p>
        </p:txBody>
      </p:sp>
      <p:sp>
        <p:nvSpPr>
          <p:cNvPr id="8" name="Slide Number Placeholder 7"/>
          <p:cNvSpPr>
            <a:spLocks noGrp="1"/>
          </p:cNvSpPr>
          <p:nvPr>
            <p:ph type="sldNum" sz="quarter" idx="12"/>
          </p:nvPr>
        </p:nvSpPr>
        <p:spPr/>
        <p:txBody>
          <a:bodyPr/>
          <a:lstStyle/>
          <a:p>
            <a:pPr>
              <a:defRPr/>
            </a:pPr>
            <a:fld id="{5647F450-B010-44F3-A87C-A52A6F362B1F}" type="slidenum">
              <a:rPr lang="en-US" smtClean="0"/>
              <a:pPr>
                <a:defRPr/>
              </a:pPr>
              <a:t>20</a:t>
            </a:fld>
            <a:endParaRPr lang="en-US" dirty="0"/>
          </a:p>
        </p:txBody>
      </p:sp>
      <p:pic>
        <p:nvPicPr>
          <p:cNvPr id="10" name="~PP834.WAV">
            <a:hlinkClick r:id="" action="ppaction://media"/>
          </p:cNvPr>
          <p:cNvPicPr>
            <a:picLocks noRot="1" noChangeAspect="1"/>
          </p:cNvPicPr>
          <p:nvPr>
            <a:wavAudioFile r:embed="rId1" name="~PP834.WAV"/>
          </p:nvPr>
        </p:nvPicPr>
        <p:blipFill>
          <a:blip r:embed="rId5" cstate="print"/>
          <a:stretch>
            <a:fillRect/>
          </a:stretch>
        </p:blipFill>
        <p:spPr>
          <a:xfrm>
            <a:off x="8702675" y="6416675"/>
            <a:ext cx="304800" cy="304800"/>
          </a:xfrm>
          <a:prstGeom prst="rect">
            <a:avLst/>
          </a:prstGeom>
        </p:spPr>
      </p:pic>
    </p:spTree>
  </p:cSld>
  <p:clrMapOvr>
    <a:masterClrMapping/>
  </p:clrMapOvr>
  <p:transition advTm="57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0"/>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C:\Users\Stephen\AppData\Local\Microsoft\Windows\Temporary Internet Files\Content.IE5\PZBLJGWS\MPj04278100000[1].jpg"/>
          <p:cNvPicPr>
            <a:picLocks noChangeAspect="1" noChangeArrowheads="1"/>
          </p:cNvPicPr>
          <p:nvPr/>
        </p:nvPicPr>
        <p:blipFill>
          <a:blip r:embed="rId4" cstate="print"/>
          <a:srcRect/>
          <a:stretch>
            <a:fillRect/>
          </a:stretch>
        </p:blipFill>
        <p:spPr bwMode="auto">
          <a:xfrm>
            <a:off x="0" y="0"/>
            <a:ext cx="9144000" cy="6858000"/>
          </a:xfrm>
          <a:prstGeom prst="rect">
            <a:avLst/>
          </a:prstGeom>
          <a:ln>
            <a:solidFill>
              <a:schemeClr val="bg1"/>
            </a:solidFill>
          </a:ln>
          <a:effectLst>
            <a:outerShdw blurRad="292100" dist="139700" dir="2700000" algn="tl" rotWithShape="0">
              <a:srgbClr val="333333">
                <a:alpha val="65000"/>
              </a:srgbClr>
            </a:outerShdw>
          </a:effectLst>
        </p:spPr>
      </p:pic>
      <p:sp>
        <p:nvSpPr>
          <p:cNvPr id="6" name="Rectangle 5"/>
          <p:cNvSpPr/>
          <p:nvPr/>
        </p:nvSpPr>
        <p:spPr>
          <a:xfrm>
            <a:off x="0" y="0"/>
            <a:ext cx="9144000" cy="1295400"/>
          </a:xfrm>
          <a:prstGeom prst="rect">
            <a:avLst/>
          </a:prstGeom>
          <a:solidFill>
            <a:schemeClr val="tx1">
              <a:lumMod val="95000"/>
              <a:lumOff val="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Title 8"/>
          <p:cNvSpPr>
            <a:spLocks noGrp="1"/>
          </p:cNvSpPr>
          <p:nvPr>
            <p:ph type="title"/>
          </p:nvPr>
        </p:nvSpPr>
        <p:spPr>
          <a:xfrm>
            <a:off x="0" y="274638"/>
            <a:ext cx="9144000" cy="1143000"/>
          </a:xfrm>
        </p:spPr>
        <p:txBody>
          <a:bodyPr/>
          <a:lstStyle/>
          <a:p>
            <a:pPr eaLnBrk="1" hangingPunct="1">
              <a:defRPr/>
            </a:pPr>
            <a:r>
              <a:rPr lang="en-US" sz="3300" dirty="0">
                <a:solidFill>
                  <a:schemeClr val="tx2">
                    <a:lumMod val="20000"/>
                    <a:lumOff val="80000"/>
                  </a:schemeClr>
                </a:solidFill>
                <a:latin typeface="Georgia" pitchFamily="18" charset="0"/>
              </a:rPr>
              <a:t>Welcome to this presentation on response cards </a:t>
            </a:r>
          </a:p>
        </p:txBody>
      </p:sp>
      <p:sp>
        <p:nvSpPr>
          <p:cNvPr id="6150" name="Content Placeholder 10"/>
          <p:cNvSpPr>
            <a:spLocks noGrp="1"/>
          </p:cNvSpPr>
          <p:nvPr>
            <p:ph idx="1"/>
          </p:nvPr>
        </p:nvSpPr>
        <p:spPr>
          <a:xfrm>
            <a:off x="0" y="1295400"/>
            <a:ext cx="9144000" cy="5562600"/>
          </a:xfrm>
          <a:solidFill>
            <a:schemeClr val="tx1">
              <a:alpha val="50000"/>
            </a:schemeClr>
          </a:solidFill>
        </p:spPr>
        <p:txBody>
          <a:bodyPr/>
          <a:lstStyle/>
          <a:p>
            <a:r>
              <a:rPr lang="en-US" sz="3500" dirty="0">
                <a:solidFill>
                  <a:schemeClr val="bg1"/>
                </a:solidFill>
                <a:cs typeface="Times New Roman" pitchFamily="18" charset="0"/>
              </a:rPr>
              <a:t>This presentation will introduce you to a method of positive behavioral intervention and support (PBIS) </a:t>
            </a:r>
          </a:p>
          <a:p>
            <a:r>
              <a:rPr lang="en-US" sz="3500" dirty="0">
                <a:solidFill>
                  <a:schemeClr val="bg1"/>
                </a:solidFill>
                <a:cs typeface="Times New Roman" pitchFamily="18" charset="0"/>
              </a:rPr>
              <a:t> This presentation will inform you of the </a:t>
            </a:r>
            <a:r>
              <a:rPr lang="en-US" sz="3500" dirty="0">
                <a:solidFill>
                  <a:srgbClr val="C00000"/>
                </a:solidFill>
                <a:cs typeface="Times New Roman" pitchFamily="18" charset="0"/>
              </a:rPr>
              <a:t>who</a:t>
            </a:r>
            <a:r>
              <a:rPr lang="en-US" sz="3500" dirty="0">
                <a:solidFill>
                  <a:schemeClr val="bg1"/>
                </a:solidFill>
                <a:cs typeface="Times New Roman" pitchFamily="18" charset="0"/>
              </a:rPr>
              <a:t>, </a:t>
            </a:r>
            <a:r>
              <a:rPr lang="en-US" sz="3500" dirty="0">
                <a:solidFill>
                  <a:srgbClr val="C00000"/>
                </a:solidFill>
                <a:cs typeface="Times New Roman" pitchFamily="18" charset="0"/>
              </a:rPr>
              <a:t>what</a:t>
            </a:r>
            <a:r>
              <a:rPr lang="en-US" sz="3500" dirty="0">
                <a:solidFill>
                  <a:schemeClr val="bg1"/>
                </a:solidFill>
                <a:cs typeface="Times New Roman" pitchFamily="18" charset="0"/>
              </a:rPr>
              <a:t>, </a:t>
            </a:r>
            <a:r>
              <a:rPr lang="en-US" sz="3500" dirty="0">
                <a:solidFill>
                  <a:srgbClr val="C00000"/>
                </a:solidFill>
                <a:cs typeface="Times New Roman" pitchFamily="18" charset="0"/>
              </a:rPr>
              <a:t>when</a:t>
            </a:r>
            <a:r>
              <a:rPr lang="en-US" sz="3500" dirty="0">
                <a:solidFill>
                  <a:schemeClr val="bg1"/>
                </a:solidFill>
                <a:cs typeface="Times New Roman" pitchFamily="18" charset="0"/>
              </a:rPr>
              <a:t>, </a:t>
            </a:r>
            <a:r>
              <a:rPr lang="en-US" sz="3500" dirty="0">
                <a:solidFill>
                  <a:srgbClr val="C00000"/>
                </a:solidFill>
                <a:cs typeface="Times New Roman" pitchFamily="18" charset="0"/>
              </a:rPr>
              <a:t>where</a:t>
            </a:r>
            <a:r>
              <a:rPr lang="en-US" sz="3500" dirty="0">
                <a:solidFill>
                  <a:schemeClr val="bg1"/>
                </a:solidFill>
                <a:cs typeface="Times New Roman" pitchFamily="18" charset="0"/>
              </a:rPr>
              <a:t>, and </a:t>
            </a:r>
            <a:r>
              <a:rPr lang="en-US" sz="3500" dirty="0">
                <a:solidFill>
                  <a:srgbClr val="C00000"/>
                </a:solidFill>
                <a:cs typeface="Times New Roman" pitchFamily="18" charset="0"/>
              </a:rPr>
              <a:t>why</a:t>
            </a:r>
            <a:r>
              <a:rPr lang="en-US" sz="3500" dirty="0">
                <a:solidFill>
                  <a:schemeClr val="bg1"/>
                </a:solidFill>
                <a:cs typeface="Times New Roman" pitchFamily="18" charset="0"/>
              </a:rPr>
              <a:t> of using response cards</a:t>
            </a:r>
          </a:p>
        </p:txBody>
      </p:sp>
      <p:sp>
        <p:nvSpPr>
          <p:cNvPr id="7" name="Footer Placeholder 6"/>
          <p:cNvSpPr>
            <a:spLocks noGrp="1"/>
          </p:cNvSpPr>
          <p:nvPr>
            <p:ph type="ftr" sz="quarter" idx="11"/>
          </p:nvPr>
        </p:nvSpPr>
        <p:spPr>
          <a:xfrm>
            <a:off x="685800" y="6356350"/>
            <a:ext cx="7239000" cy="365125"/>
          </a:xfrm>
        </p:spPr>
        <p:txBody>
          <a:bodyPr/>
          <a:lstStyle/>
          <a:p>
            <a:pPr>
              <a:defRPr/>
            </a:pPr>
            <a:r>
              <a:rPr lang="en-US" dirty="0">
                <a:solidFill>
                  <a:schemeClr val="bg1"/>
                </a:solidFill>
              </a:rPr>
              <a:t>Copyright 2010 Angela Vedro . </a:t>
            </a:r>
          </a:p>
          <a:p>
            <a:pPr>
              <a:defRPr/>
            </a:pPr>
            <a:endParaRPr lang="en-US" dirty="0"/>
          </a:p>
        </p:txBody>
      </p:sp>
      <p:sp>
        <p:nvSpPr>
          <p:cNvPr id="8" name="Slide Number Placeholder 7"/>
          <p:cNvSpPr>
            <a:spLocks noGrp="1"/>
          </p:cNvSpPr>
          <p:nvPr>
            <p:ph type="sldNum" sz="quarter" idx="12"/>
          </p:nvPr>
        </p:nvSpPr>
        <p:spPr/>
        <p:txBody>
          <a:bodyPr/>
          <a:lstStyle/>
          <a:p>
            <a:pPr>
              <a:defRPr/>
            </a:pPr>
            <a:fld id="{5647F450-B010-44F3-A87C-A52A6F362B1F}" type="slidenum">
              <a:rPr lang="en-US" smtClean="0"/>
              <a:pPr>
                <a:defRPr/>
              </a:pPr>
              <a:t>3</a:t>
            </a:fld>
            <a:endParaRPr lang="en-US" dirty="0"/>
          </a:p>
        </p:txBody>
      </p:sp>
      <p:pic>
        <p:nvPicPr>
          <p:cNvPr id="10" name="~PP186.WAV">
            <a:hlinkClick r:id="" action="ppaction://media"/>
          </p:cNvPr>
          <p:cNvPicPr>
            <a:picLocks noRot="1" noChangeAspect="1"/>
          </p:cNvPicPr>
          <p:nvPr>
            <a:wavAudioFile r:embed="rId1" name="~PP186.WAV"/>
          </p:nvPr>
        </p:nvPicPr>
        <p:blipFill>
          <a:blip r:embed="rId5" cstate="print"/>
          <a:stretch>
            <a:fillRect/>
          </a:stretch>
        </p:blipFill>
        <p:spPr>
          <a:xfrm>
            <a:off x="8702675" y="6416675"/>
            <a:ext cx="304800" cy="304800"/>
          </a:xfrm>
          <a:prstGeom prst="rect">
            <a:avLst/>
          </a:prstGeom>
        </p:spPr>
      </p:pic>
    </p:spTree>
  </p:cSld>
  <p:clrMapOvr>
    <a:masterClrMapping/>
  </p:clrMapOvr>
  <p:transition advTm="1359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0"/>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C:\Users\Stephen\AppData\Local\Microsoft\Windows\Temporary Internet Files\Content.IE5\PZBLJGWS\MPj04278100000[1].jpg"/>
          <p:cNvPicPr>
            <a:picLocks noChangeAspect="1" noChangeArrowheads="1"/>
          </p:cNvPicPr>
          <p:nvPr/>
        </p:nvPicPr>
        <p:blipFill>
          <a:blip r:embed="rId4" cstate="print"/>
          <a:srcRect/>
          <a:stretch>
            <a:fillRect/>
          </a:stretch>
        </p:blipFill>
        <p:spPr bwMode="auto">
          <a:xfrm>
            <a:off x="0" y="0"/>
            <a:ext cx="9144000" cy="6858000"/>
          </a:xfrm>
          <a:prstGeom prst="rect">
            <a:avLst/>
          </a:prstGeom>
          <a:ln>
            <a:solidFill>
              <a:schemeClr val="bg1"/>
            </a:solidFill>
          </a:ln>
          <a:effectLst>
            <a:outerShdw blurRad="292100" dist="139700" dir="2700000" algn="tl" rotWithShape="0">
              <a:srgbClr val="333333">
                <a:alpha val="65000"/>
              </a:srgbClr>
            </a:outerShdw>
          </a:effectLst>
        </p:spPr>
      </p:pic>
      <p:sp>
        <p:nvSpPr>
          <p:cNvPr id="6" name="Rectangle 5"/>
          <p:cNvSpPr/>
          <p:nvPr/>
        </p:nvSpPr>
        <p:spPr>
          <a:xfrm>
            <a:off x="0" y="0"/>
            <a:ext cx="9144000" cy="1295400"/>
          </a:xfrm>
          <a:prstGeom prst="rect">
            <a:avLst/>
          </a:prstGeom>
          <a:solidFill>
            <a:schemeClr val="tx1">
              <a:lumMod val="95000"/>
              <a:lumOff val="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Title 8"/>
          <p:cNvSpPr>
            <a:spLocks noGrp="1"/>
          </p:cNvSpPr>
          <p:nvPr>
            <p:ph type="title"/>
          </p:nvPr>
        </p:nvSpPr>
        <p:spPr>
          <a:xfrm>
            <a:off x="0" y="0"/>
            <a:ext cx="9144000" cy="1417638"/>
          </a:xfrm>
        </p:spPr>
        <p:txBody>
          <a:bodyPr/>
          <a:lstStyle/>
          <a:p>
            <a:pPr eaLnBrk="1" hangingPunct="1">
              <a:defRPr/>
            </a:pPr>
            <a:r>
              <a:rPr lang="en-US" sz="3400" dirty="0">
                <a:solidFill>
                  <a:schemeClr val="tx2">
                    <a:lumMod val="20000"/>
                    <a:lumOff val="80000"/>
                  </a:schemeClr>
                </a:solidFill>
                <a:latin typeface="Georgia" pitchFamily="18" charset="0"/>
              </a:rPr>
              <a:t>Positive Behavioral Intervention and Support</a:t>
            </a:r>
          </a:p>
        </p:txBody>
      </p:sp>
      <p:sp>
        <p:nvSpPr>
          <p:cNvPr id="6150" name="Content Placeholder 10"/>
          <p:cNvSpPr>
            <a:spLocks noGrp="1"/>
          </p:cNvSpPr>
          <p:nvPr>
            <p:ph idx="1"/>
          </p:nvPr>
        </p:nvSpPr>
        <p:spPr>
          <a:xfrm>
            <a:off x="0" y="1295400"/>
            <a:ext cx="9144000" cy="5562600"/>
          </a:xfrm>
          <a:solidFill>
            <a:schemeClr val="tx1">
              <a:alpha val="50000"/>
            </a:schemeClr>
          </a:solidFill>
        </p:spPr>
        <p:txBody>
          <a:bodyPr/>
          <a:lstStyle/>
          <a:p>
            <a:pPr>
              <a:buNone/>
            </a:pPr>
            <a:r>
              <a:rPr lang="en-US" sz="3000" dirty="0">
                <a:solidFill>
                  <a:schemeClr val="bg1"/>
                </a:solidFill>
                <a:cs typeface="Times New Roman" pitchFamily="18" charset="0"/>
              </a:rPr>
              <a:t>   PBIS is a school-wide approach to addressing disciplinary behavioral problems in the classroom by  encouraging a learning environment that is safe for teachers and students. PBIS initiates interventions for students who may not otherwise be addressed by school-wide systems of intervention </a:t>
            </a:r>
            <a:r>
              <a:rPr lang="en-US" sz="2000" dirty="0">
                <a:solidFill>
                  <a:schemeClr val="bg1"/>
                </a:solidFill>
                <a:cs typeface="Times New Roman" pitchFamily="18" charset="0"/>
              </a:rPr>
              <a:t>(Kerr &amp; Nelson, 2010).</a:t>
            </a:r>
          </a:p>
        </p:txBody>
      </p:sp>
      <p:sp>
        <p:nvSpPr>
          <p:cNvPr id="7" name="Footer Placeholder 6"/>
          <p:cNvSpPr>
            <a:spLocks noGrp="1"/>
          </p:cNvSpPr>
          <p:nvPr>
            <p:ph type="ftr" sz="quarter" idx="11"/>
          </p:nvPr>
        </p:nvSpPr>
        <p:spPr>
          <a:xfrm>
            <a:off x="1143000" y="6096000"/>
            <a:ext cx="6934200" cy="625475"/>
          </a:xfrm>
        </p:spPr>
        <p:txBody>
          <a:bodyPr/>
          <a:lstStyle/>
          <a:p>
            <a:pPr>
              <a:defRPr/>
            </a:pPr>
            <a:r>
              <a:rPr lang="en-US" dirty="0">
                <a:solidFill>
                  <a:schemeClr val="bg1"/>
                </a:solidFill>
              </a:rPr>
              <a:t>Copyright 2010 Angela Vedro . </a:t>
            </a:r>
          </a:p>
          <a:p>
            <a:pPr>
              <a:defRPr/>
            </a:pPr>
            <a:endParaRPr lang="en-US" dirty="0">
              <a:solidFill>
                <a:schemeClr val="bg1"/>
              </a:solidFill>
            </a:endParaRPr>
          </a:p>
          <a:p>
            <a:pPr>
              <a:defRPr/>
            </a:pPr>
            <a:endParaRPr lang="en-US" dirty="0"/>
          </a:p>
        </p:txBody>
      </p:sp>
      <p:sp>
        <p:nvSpPr>
          <p:cNvPr id="8" name="Slide Number Placeholder 7"/>
          <p:cNvSpPr>
            <a:spLocks noGrp="1"/>
          </p:cNvSpPr>
          <p:nvPr>
            <p:ph type="sldNum" sz="quarter" idx="12"/>
          </p:nvPr>
        </p:nvSpPr>
        <p:spPr/>
        <p:txBody>
          <a:bodyPr/>
          <a:lstStyle/>
          <a:p>
            <a:pPr>
              <a:defRPr/>
            </a:pPr>
            <a:fld id="{5647F450-B010-44F3-A87C-A52A6F362B1F}" type="slidenum">
              <a:rPr lang="en-US" smtClean="0"/>
              <a:pPr>
                <a:defRPr/>
              </a:pPr>
              <a:t>4</a:t>
            </a:fld>
            <a:endParaRPr lang="en-US" dirty="0"/>
          </a:p>
        </p:txBody>
      </p:sp>
      <p:pic>
        <p:nvPicPr>
          <p:cNvPr id="11" name="~PP211.WAV">
            <a:hlinkClick r:id="" action="ppaction://media"/>
          </p:cNvPr>
          <p:cNvPicPr>
            <a:picLocks noRot="1" noChangeAspect="1"/>
          </p:cNvPicPr>
          <p:nvPr>
            <a:wavAudioFile r:embed="rId1" name="~PP211.WAV"/>
          </p:nvPr>
        </p:nvPicPr>
        <p:blipFill>
          <a:blip r:embed="rId5" cstate="print"/>
          <a:stretch>
            <a:fillRect/>
          </a:stretch>
        </p:blipFill>
        <p:spPr>
          <a:xfrm>
            <a:off x="8702675" y="6416675"/>
            <a:ext cx="304800" cy="304800"/>
          </a:xfrm>
          <a:prstGeom prst="rect">
            <a:avLst/>
          </a:prstGeom>
        </p:spPr>
      </p:pic>
    </p:spTree>
  </p:cSld>
  <p:clrMapOvr>
    <a:masterClrMapping/>
  </p:clrMapOvr>
  <p:transition advTm="227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1"/>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C:\Users\Stephen\AppData\Local\Microsoft\Windows\Temporary Internet Files\Content.IE5\PZBLJGWS\MPj04278100000[1].jpg"/>
          <p:cNvPicPr>
            <a:picLocks noChangeAspect="1" noChangeArrowheads="1"/>
          </p:cNvPicPr>
          <p:nvPr/>
        </p:nvPicPr>
        <p:blipFill>
          <a:blip r:embed="rId4" cstate="print"/>
          <a:srcRect/>
          <a:stretch>
            <a:fillRect/>
          </a:stretch>
        </p:blipFill>
        <p:spPr bwMode="auto">
          <a:xfrm>
            <a:off x="0" y="0"/>
            <a:ext cx="9144000" cy="6858000"/>
          </a:xfrm>
          <a:prstGeom prst="rect">
            <a:avLst/>
          </a:prstGeom>
          <a:ln>
            <a:solidFill>
              <a:schemeClr val="bg1"/>
            </a:solidFill>
          </a:ln>
          <a:effectLst>
            <a:outerShdw blurRad="292100" dist="139700" dir="2700000" algn="tl" rotWithShape="0">
              <a:srgbClr val="333333">
                <a:alpha val="65000"/>
              </a:srgbClr>
            </a:outerShdw>
          </a:effectLst>
        </p:spPr>
      </p:pic>
      <p:sp>
        <p:nvSpPr>
          <p:cNvPr id="6" name="Rectangle 5"/>
          <p:cNvSpPr/>
          <p:nvPr/>
        </p:nvSpPr>
        <p:spPr>
          <a:xfrm>
            <a:off x="0" y="0"/>
            <a:ext cx="9144000" cy="1295400"/>
          </a:xfrm>
          <a:prstGeom prst="rect">
            <a:avLst/>
          </a:prstGeom>
          <a:solidFill>
            <a:schemeClr val="tx1">
              <a:lumMod val="95000"/>
              <a:lumOff val="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Title 8"/>
          <p:cNvSpPr>
            <a:spLocks noGrp="1"/>
          </p:cNvSpPr>
          <p:nvPr>
            <p:ph type="title"/>
          </p:nvPr>
        </p:nvSpPr>
        <p:spPr>
          <a:xfrm>
            <a:off x="0" y="0"/>
            <a:ext cx="9144000" cy="1417638"/>
          </a:xfrm>
        </p:spPr>
        <p:txBody>
          <a:bodyPr/>
          <a:lstStyle/>
          <a:p>
            <a:pPr eaLnBrk="1" hangingPunct="1">
              <a:defRPr/>
            </a:pPr>
            <a:r>
              <a:rPr lang="en-US" dirty="0">
                <a:solidFill>
                  <a:schemeClr val="tx2">
                    <a:lumMod val="20000"/>
                    <a:lumOff val="80000"/>
                  </a:schemeClr>
                </a:solidFill>
                <a:latin typeface="Georgia" pitchFamily="18" charset="0"/>
              </a:rPr>
              <a:t>Glossary </a:t>
            </a:r>
            <a:br>
              <a:rPr lang="en-US" dirty="0">
                <a:solidFill>
                  <a:schemeClr val="tx2">
                    <a:lumMod val="20000"/>
                    <a:lumOff val="80000"/>
                  </a:schemeClr>
                </a:solidFill>
                <a:latin typeface="Georgia" pitchFamily="18" charset="0"/>
              </a:rPr>
            </a:br>
            <a:r>
              <a:rPr lang="en-US" sz="3000" dirty="0">
                <a:solidFill>
                  <a:srgbClr val="C00000"/>
                </a:solidFill>
                <a:latin typeface="Georgia" pitchFamily="18" charset="0"/>
              </a:rPr>
              <a:t>What</a:t>
            </a:r>
            <a:r>
              <a:rPr lang="en-US" sz="3000" dirty="0">
                <a:solidFill>
                  <a:schemeClr val="tx2">
                    <a:lumMod val="20000"/>
                    <a:lumOff val="80000"/>
                  </a:schemeClr>
                </a:solidFill>
                <a:latin typeface="Georgia" pitchFamily="18" charset="0"/>
              </a:rPr>
              <a:t> does the response card terminology mean? </a:t>
            </a:r>
          </a:p>
        </p:txBody>
      </p:sp>
      <p:sp>
        <p:nvSpPr>
          <p:cNvPr id="6150" name="Content Placeholder 10"/>
          <p:cNvSpPr>
            <a:spLocks noGrp="1"/>
          </p:cNvSpPr>
          <p:nvPr>
            <p:ph idx="1"/>
          </p:nvPr>
        </p:nvSpPr>
        <p:spPr>
          <a:xfrm>
            <a:off x="0" y="1295400"/>
            <a:ext cx="9144000" cy="5562600"/>
          </a:xfrm>
          <a:solidFill>
            <a:schemeClr val="tx1">
              <a:alpha val="50000"/>
            </a:schemeClr>
          </a:solidFill>
        </p:spPr>
        <p:txBody>
          <a:bodyPr/>
          <a:lstStyle/>
          <a:p>
            <a:r>
              <a:rPr lang="en-US" sz="2400" dirty="0">
                <a:solidFill>
                  <a:srgbClr val="C00000"/>
                </a:solidFill>
                <a:cs typeface="Times New Roman" pitchFamily="18" charset="0"/>
              </a:rPr>
              <a:t>Clickers:</a:t>
            </a:r>
            <a:r>
              <a:rPr lang="en-US" sz="2400" dirty="0">
                <a:solidFill>
                  <a:srgbClr val="FF0000"/>
                </a:solidFill>
                <a:cs typeface="Times New Roman" pitchFamily="18" charset="0"/>
              </a:rPr>
              <a:t> </a:t>
            </a:r>
            <a:r>
              <a:rPr lang="en-US" sz="2400" dirty="0">
                <a:solidFill>
                  <a:schemeClr val="bg1"/>
                </a:solidFill>
                <a:cs typeface="Times New Roman" pitchFamily="18" charset="0"/>
              </a:rPr>
              <a:t>Electronic audience response system. Students’ responses are sent electronically from the hand held key pad to a receiver attached to a computer which then puts answers in graphs and databases.  </a:t>
            </a:r>
          </a:p>
          <a:p>
            <a:r>
              <a:rPr lang="en-US" sz="2400" dirty="0">
                <a:solidFill>
                  <a:srgbClr val="C00000"/>
                </a:solidFill>
                <a:cs typeface="Times New Roman" pitchFamily="18" charset="0"/>
              </a:rPr>
              <a:t>Evidence-based practices: </a:t>
            </a:r>
            <a:r>
              <a:rPr lang="en-US" sz="2400" dirty="0">
                <a:solidFill>
                  <a:schemeClr val="bg1"/>
                </a:solidFill>
                <a:cs typeface="Times New Roman" pitchFamily="18" charset="0"/>
              </a:rPr>
              <a:t>Practices that address academic and social behaviors that are supported by research evidence that has been validated by professionals. </a:t>
            </a:r>
          </a:p>
          <a:p>
            <a:r>
              <a:rPr lang="en-US" sz="2400" dirty="0">
                <a:solidFill>
                  <a:srgbClr val="C00000"/>
                </a:solidFill>
                <a:cs typeface="Times New Roman" pitchFamily="18" charset="0"/>
              </a:rPr>
              <a:t>Opportunities to respond (OTR):</a:t>
            </a:r>
            <a:r>
              <a:rPr lang="en-US" sz="2400" dirty="0">
                <a:solidFill>
                  <a:srgbClr val="FF0000"/>
                </a:solidFill>
                <a:cs typeface="Times New Roman" pitchFamily="18" charset="0"/>
              </a:rPr>
              <a:t> </a:t>
            </a:r>
            <a:r>
              <a:rPr lang="en-US" sz="2400" dirty="0">
                <a:solidFill>
                  <a:schemeClr val="bg1"/>
                </a:solidFill>
                <a:cs typeface="Times New Roman" pitchFamily="18" charset="0"/>
              </a:rPr>
              <a:t>Giving students multiple opportunities to respond with correct academic or social information or behavior. </a:t>
            </a:r>
          </a:p>
          <a:p>
            <a:pPr>
              <a:buNone/>
            </a:pPr>
            <a:endParaRPr lang="en-US" sz="2400" dirty="0">
              <a:cs typeface="Times New Roman" pitchFamily="18" charset="0"/>
            </a:endParaRPr>
          </a:p>
          <a:p>
            <a:endParaRPr lang="en-US" sz="2400" dirty="0">
              <a:cs typeface="Times New Roman" pitchFamily="18" charset="0"/>
            </a:endParaRPr>
          </a:p>
        </p:txBody>
      </p:sp>
      <p:sp>
        <p:nvSpPr>
          <p:cNvPr id="7" name="Footer Placeholder 6"/>
          <p:cNvSpPr>
            <a:spLocks noGrp="1"/>
          </p:cNvSpPr>
          <p:nvPr>
            <p:ph type="ftr" sz="quarter" idx="11"/>
          </p:nvPr>
        </p:nvSpPr>
        <p:spPr>
          <a:xfrm>
            <a:off x="685800" y="6356350"/>
            <a:ext cx="7315200" cy="365125"/>
          </a:xfrm>
        </p:spPr>
        <p:txBody>
          <a:bodyPr/>
          <a:lstStyle/>
          <a:p>
            <a:pPr>
              <a:defRPr/>
            </a:pPr>
            <a:r>
              <a:rPr lang="en-US" dirty="0">
                <a:solidFill>
                  <a:schemeClr val="bg1"/>
                </a:solidFill>
              </a:rPr>
              <a:t>Copyright 2010 Angela Vedro . </a:t>
            </a:r>
          </a:p>
          <a:p>
            <a:pPr>
              <a:defRPr/>
            </a:pPr>
            <a:endParaRPr lang="en-US" dirty="0"/>
          </a:p>
        </p:txBody>
      </p:sp>
      <p:sp>
        <p:nvSpPr>
          <p:cNvPr id="8" name="Slide Number Placeholder 7"/>
          <p:cNvSpPr>
            <a:spLocks noGrp="1"/>
          </p:cNvSpPr>
          <p:nvPr>
            <p:ph type="sldNum" sz="quarter" idx="12"/>
          </p:nvPr>
        </p:nvSpPr>
        <p:spPr/>
        <p:txBody>
          <a:bodyPr/>
          <a:lstStyle/>
          <a:p>
            <a:pPr>
              <a:defRPr/>
            </a:pPr>
            <a:fld id="{5647F450-B010-44F3-A87C-A52A6F362B1F}" type="slidenum">
              <a:rPr lang="en-US" smtClean="0"/>
              <a:pPr>
                <a:defRPr/>
              </a:pPr>
              <a:t>5</a:t>
            </a:fld>
            <a:endParaRPr lang="en-US" dirty="0"/>
          </a:p>
        </p:txBody>
      </p:sp>
      <p:pic>
        <p:nvPicPr>
          <p:cNvPr id="11" name="~PP534.WAV">
            <a:hlinkClick r:id="" action="ppaction://media"/>
          </p:cNvPr>
          <p:cNvPicPr>
            <a:picLocks noRot="1" noChangeAspect="1"/>
          </p:cNvPicPr>
          <p:nvPr>
            <a:wavAudioFile r:embed="rId1" name="~PP534.WAV"/>
          </p:nvPr>
        </p:nvPicPr>
        <p:blipFill>
          <a:blip r:embed="rId5" cstate="print"/>
          <a:stretch>
            <a:fillRect/>
          </a:stretch>
        </p:blipFill>
        <p:spPr>
          <a:xfrm>
            <a:off x="8702675" y="6416675"/>
            <a:ext cx="304800" cy="304800"/>
          </a:xfrm>
          <a:prstGeom prst="rect">
            <a:avLst/>
          </a:prstGeom>
        </p:spPr>
      </p:pic>
    </p:spTree>
  </p:cSld>
  <p:clrMapOvr>
    <a:masterClrMapping/>
  </p:clrMapOvr>
  <p:transition advTm="1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1"/>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C:\Users\Stephen\AppData\Local\Microsoft\Windows\Temporary Internet Files\Content.IE5\PZBLJGWS\MPj04278100000[1].jpg"/>
          <p:cNvPicPr>
            <a:picLocks noChangeAspect="1" noChangeArrowheads="1"/>
          </p:cNvPicPr>
          <p:nvPr/>
        </p:nvPicPr>
        <p:blipFill>
          <a:blip r:embed="rId4" cstate="print"/>
          <a:srcRect/>
          <a:stretch>
            <a:fillRect/>
          </a:stretch>
        </p:blipFill>
        <p:spPr bwMode="auto">
          <a:xfrm>
            <a:off x="0" y="0"/>
            <a:ext cx="9144000" cy="6858000"/>
          </a:xfrm>
          <a:prstGeom prst="rect">
            <a:avLst/>
          </a:prstGeom>
          <a:ln>
            <a:solidFill>
              <a:schemeClr val="bg1"/>
            </a:solidFill>
          </a:ln>
          <a:effectLst>
            <a:outerShdw blurRad="292100" dist="139700" dir="2700000" algn="tl" rotWithShape="0">
              <a:srgbClr val="333333">
                <a:alpha val="65000"/>
              </a:srgbClr>
            </a:outerShdw>
          </a:effectLst>
        </p:spPr>
      </p:pic>
      <p:sp>
        <p:nvSpPr>
          <p:cNvPr id="6" name="Rectangle 5"/>
          <p:cNvSpPr/>
          <p:nvPr/>
        </p:nvSpPr>
        <p:spPr>
          <a:xfrm>
            <a:off x="0" y="0"/>
            <a:ext cx="9144000" cy="1295400"/>
          </a:xfrm>
          <a:prstGeom prst="rect">
            <a:avLst/>
          </a:prstGeom>
          <a:solidFill>
            <a:schemeClr val="tx1">
              <a:lumMod val="95000"/>
              <a:lumOff val="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Title 8"/>
          <p:cNvSpPr>
            <a:spLocks noGrp="1"/>
          </p:cNvSpPr>
          <p:nvPr>
            <p:ph type="title"/>
          </p:nvPr>
        </p:nvSpPr>
        <p:spPr/>
        <p:txBody>
          <a:bodyPr/>
          <a:lstStyle/>
          <a:p>
            <a:pPr>
              <a:defRPr/>
            </a:pPr>
            <a:r>
              <a:rPr lang="en-US" dirty="0">
                <a:solidFill>
                  <a:schemeClr val="tx2">
                    <a:lumMod val="20000"/>
                    <a:lumOff val="80000"/>
                  </a:schemeClr>
                </a:solidFill>
                <a:latin typeface="Georgia" pitchFamily="18" charset="0"/>
              </a:rPr>
              <a:t>Glossary Continued</a:t>
            </a:r>
          </a:p>
        </p:txBody>
      </p:sp>
      <p:sp>
        <p:nvSpPr>
          <p:cNvPr id="6150" name="Content Placeholder 10"/>
          <p:cNvSpPr>
            <a:spLocks noGrp="1"/>
          </p:cNvSpPr>
          <p:nvPr>
            <p:ph idx="1"/>
          </p:nvPr>
        </p:nvSpPr>
        <p:spPr>
          <a:xfrm>
            <a:off x="0" y="1295400"/>
            <a:ext cx="9144000" cy="5562600"/>
          </a:xfrm>
          <a:solidFill>
            <a:schemeClr val="tx1">
              <a:alpha val="50000"/>
            </a:schemeClr>
          </a:solidFill>
        </p:spPr>
        <p:txBody>
          <a:bodyPr/>
          <a:lstStyle/>
          <a:p>
            <a:r>
              <a:rPr lang="en-US" sz="2400" dirty="0">
                <a:solidFill>
                  <a:srgbClr val="C00000"/>
                </a:solidFill>
                <a:cs typeface="Times New Roman" pitchFamily="18" charset="0"/>
              </a:rPr>
              <a:t>Preprinted response cards: </a:t>
            </a:r>
            <a:r>
              <a:rPr lang="en-US" sz="2400" dirty="0">
                <a:solidFill>
                  <a:schemeClr val="bg1"/>
                </a:solidFill>
                <a:cs typeface="Times New Roman" pitchFamily="18" charset="0"/>
              </a:rPr>
              <a:t>Cards given to students with answers printed on the individual cards. When cued by the teacher the student raises the card with his/her response to the teacher’s question. </a:t>
            </a:r>
          </a:p>
          <a:p>
            <a:r>
              <a:rPr lang="en-US" sz="2400" dirty="0">
                <a:solidFill>
                  <a:srgbClr val="C00000"/>
                </a:solidFill>
                <a:cs typeface="Times New Roman" pitchFamily="18" charset="0"/>
              </a:rPr>
              <a:t>Response cards: </a:t>
            </a:r>
            <a:r>
              <a:rPr lang="en-US" sz="2400" dirty="0">
                <a:solidFill>
                  <a:schemeClr val="bg1"/>
                </a:solidFill>
                <a:cs typeface="Times New Roman" pitchFamily="18" charset="0"/>
              </a:rPr>
              <a:t>This evidence-based practice involves giving students dry erase boards, pre printed cards and/or clickers, on which they answer classroom  questions. </a:t>
            </a:r>
          </a:p>
          <a:p>
            <a:pPr eaLnBrk="1" hangingPunct="1">
              <a:buFont typeface="Arial" charset="0"/>
              <a:buNone/>
            </a:pPr>
            <a:endParaRPr lang="en-US" sz="2400" dirty="0">
              <a:cs typeface="Times New Roman" pitchFamily="18" charset="0"/>
            </a:endParaRPr>
          </a:p>
        </p:txBody>
      </p:sp>
      <p:sp>
        <p:nvSpPr>
          <p:cNvPr id="7" name="Footer Placeholder 6"/>
          <p:cNvSpPr>
            <a:spLocks noGrp="1"/>
          </p:cNvSpPr>
          <p:nvPr>
            <p:ph type="ftr" sz="quarter" idx="11"/>
          </p:nvPr>
        </p:nvSpPr>
        <p:spPr>
          <a:xfrm>
            <a:off x="762000" y="6356350"/>
            <a:ext cx="7162800" cy="365125"/>
          </a:xfrm>
        </p:spPr>
        <p:txBody>
          <a:bodyPr/>
          <a:lstStyle/>
          <a:p>
            <a:pPr>
              <a:defRPr/>
            </a:pPr>
            <a:r>
              <a:rPr lang="en-US" dirty="0">
                <a:solidFill>
                  <a:schemeClr val="bg1"/>
                </a:solidFill>
              </a:rPr>
              <a:t>Copyright 2010 Angela Vedro . </a:t>
            </a:r>
          </a:p>
          <a:p>
            <a:pPr>
              <a:defRPr/>
            </a:pPr>
            <a:endParaRPr lang="en-US" dirty="0"/>
          </a:p>
        </p:txBody>
      </p:sp>
      <p:sp>
        <p:nvSpPr>
          <p:cNvPr id="8" name="Slide Number Placeholder 7"/>
          <p:cNvSpPr>
            <a:spLocks noGrp="1"/>
          </p:cNvSpPr>
          <p:nvPr>
            <p:ph type="sldNum" sz="quarter" idx="12"/>
          </p:nvPr>
        </p:nvSpPr>
        <p:spPr/>
        <p:txBody>
          <a:bodyPr/>
          <a:lstStyle/>
          <a:p>
            <a:pPr>
              <a:defRPr/>
            </a:pPr>
            <a:fld id="{5647F450-B010-44F3-A87C-A52A6F362B1F}" type="slidenum">
              <a:rPr lang="en-US" smtClean="0"/>
              <a:pPr>
                <a:defRPr/>
              </a:pPr>
              <a:t>6</a:t>
            </a:fld>
            <a:endParaRPr lang="en-US" dirty="0"/>
          </a:p>
        </p:txBody>
      </p:sp>
      <p:pic>
        <p:nvPicPr>
          <p:cNvPr id="11" name="~PP2570.WAV">
            <a:hlinkClick r:id="" action="ppaction://media"/>
          </p:cNvPr>
          <p:cNvPicPr>
            <a:picLocks noRot="1" noChangeAspect="1"/>
          </p:cNvPicPr>
          <p:nvPr>
            <a:wavAudioFile r:embed="rId1" name="~PP2570.WAV"/>
          </p:nvPr>
        </p:nvPicPr>
        <p:blipFill>
          <a:blip r:embed="rId5" cstate="print"/>
          <a:stretch>
            <a:fillRect/>
          </a:stretch>
        </p:blipFill>
        <p:spPr>
          <a:xfrm>
            <a:off x="8702675" y="6416675"/>
            <a:ext cx="304800" cy="304800"/>
          </a:xfrm>
          <a:prstGeom prst="rect">
            <a:avLst/>
          </a:prstGeom>
        </p:spPr>
      </p:pic>
    </p:spTree>
  </p:cSld>
  <p:clrMapOvr>
    <a:masterClrMapping/>
  </p:clrMapOvr>
  <p:transition advTm="1302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1"/>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3" name="Picture 5" descr="C:\Users\Stephen\AppData\Local\Microsoft\Windows\Temporary Internet Files\Content.IE5\PZBLJGWS\MPj04278100000[1].jpg"/>
          <p:cNvPicPr>
            <a:picLocks noChangeAspect="1" noChangeArrowheads="1"/>
          </p:cNvPicPr>
          <p:nvPr/>
        </p:nvPicPr>
        <p:blipFill>
          <a:blip r:embed="rId4" cstate="print"/>
          <a:srcRect/>
          <a:stretch>
            <a:fillRect/>
          </a:stretch>
        </p:blipFill>
        <p:spPr bwMode="auto">
          <a:xfrm>
            <a:off x="0" y="0"/>
            <a:ext cx="9144000" cy="6858000"/>
          </a:xfrm>
          <a:prstGeom prst="rect">
            <a:avLst/>
          </a:prstGeom>
          <a:solidFill>
            <a:schemeClr val="tx1"/>
          </a:solidFill>
          <a:ln>
            <a:solidFill>
              <a:schemeClr val="bg1"/>
            </a:solidFill>
          </a:ln>
          <a:effectLst>
            <a:outerShdw blurRad="292100" dist="139700" dir="2700000" algn="tl" rotWithShape="0">
              <a:srgbClr val="333333">
                <a:alpha val="65000"/>
              </a:srgbClr>
            </a:outerShdw>
          </a:effectLst>
        </p:spPr>
      </p:pic>
      <p:sp>
        <p:nvSpPr>
          <p:cNvPr id="6" name="Rectangle 5"/>
          <p:cNvSpPr/>
          <p:nvPr/>
        </p:nvSpPr>
        <p:spPr>
          <a:xfrm>
            <a:off x="0" y="0"/>
            <a:ext cx="9144000" cy="1447800"/>
          </a:xfrm>
          <a:prstGeom prst="rect">
            <a:avLst/>
          </a:prstGeom>
          <a:solidFill>
            <a:schemeClr val="tx1">
              <a:lumMod val="95000"/>
              <a:lumOff val="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Title 8"/>
          <p:cNvSpPr>
            <a:spLocks noGrp="1"/>
          </p:cNvSpPr>
          <p:nvPr>
            <p:ph type="title"/>
          </p:nvPr>
        </p:nvSpPr>
        <p:spPr>
          <a:xfrm>
            <a:off x="0" y="0"/>
            <a:ext cx="9144000" cy="1417638"/>
          </a:xfrm>
        </p:spPr>
        <p:txBody>
          <a:bodyPr/>
          <a:lstStyle/>
          <a:p>
            <a:pPr eaLnBrk="1" hangingPunct="1">
              <a:defRPr/>
            </a:pPr>
            <a:r>
              <a:rPr lang="en-US" dirty="0">
                <a:solidFill>
                  <a:srgbClr val="C00000"/>
                </a:solidFill>
                <a:latin typeface="Georgia" pitchFamily="18" charset="0"/>
              </a:rPr>
              <a:t>Who</a:t>
            </a:r>
            <a:r>
              <a:rPr lang="en-US" dirty="0">
                <a:solidFill>
                  <a:schemeClr val="tx2">
                    <a:lumMod val="20000"/>
                    <a:lumOff val="80000"/>
                  </a:schemeClr>
                </a:solidFill>
                <a:latin typeface="Georgia" pitchFamily="18" charset="0"/>
              </a:rPr>
              <a:t> uses response cards ?</a:t>
            </a:r>
            <a:br>
              <a:rPr lang="en-US" dirty="0">
                <a:solidFill>
                  <a:schemeClr val="tx2">
                    <a:lumMod val="20000"/>
                    <a:lumOff val="80000"/>
                  </a:schemeClr>
                </a:solidFill>
                <a:latin typeface="Georgia" pitchFamily="18" charset="0"/>
              </a:rPr>
            </a:br>
            <a:r>
              <a:rPr lang="en-US" dirty="0">
                <a:solidFill>
                  <a:srgbClr val="C00000"/>
                </a:solidFill>
                <a:latin typeface="Georgia" pitchFamily="18" charset="0"/>
              </a:rPr>
              <a:t>Teachers</a:t>
            </a:r>
            <a:r>
              <a:rPr lang="en-US" dirty="0">
                <a:solidFill>
                  <a:schemeClr val="tx2">
                    <a:lumMod val="20000"/>
                    <a:lumOff val="80000"/>
                  </a:schemeClr>
                </a:solidFill>
                <a:latin typeface="Georgia" pitchFamily="18" charset="0"/>
              </a:rPr>
              <a:t> </a:t>
            </a:r>
          </a:p>
        </p:txBody>
      </p:sp>
      <p:sp>
        <p:nvSpPr>
          <p:cNvPr id="10" name="Footer Placeholder 9"/>
          <p:cNvSpPr>
            <a:spLocks noGrp="1"/>
          </p:cNvSpPr>
          <p:nvPr>
            <p:ph type="ftr" sz="quarter" idx="11"/>
          </p:nvPr>
        </p:nvSpPr>
        <p:spPr>
          <a:xfrm>
            <a:off x="838200" y="6356350"/>
            <a:ext cx="7086600" cy="365125"/>
          </a:xfrm>
        </p:spPr>
        <p:txBody>
          <a:bodyPr/>
          <a:lstStyle/>
          <a:p>
            <a:pPr>
              <a:defRPr/>
            </a:pPr>
            <a:r>
              <a:rPr lang="en-US" dirty="0">
                <a:solidFill>
                  <a:schemeClr val="bg1"/>
                </a:solidFill>
              </a:rPr>
              <a:t>Copyright 2010 Angela Vedro . </a:t>
            </a:r>
          </a:p>
          <a:p>
            <a:pPr>
              <a:defRPr/>
            </a:pPr>
            <a:endParaRPr lang="en-US" dirty="0">
              <a:solidFill>
                <a:schemeClr val="bg1"/>
              </a:solidFill>
            </a:endParaRPr>
          </a:p>
          <a:p>
            <a:pPr>
              <a:defRPr/>
            </a:pPr>
            <a:endParaRPr lang="en-US" dirty="0"/>
          </a:p>
        </p:txBody>
      </p:sp>
      <p:sp>
        <p:nvSpPr>
          <p:cNvPr id="11" name="Slide Number Placeholder 10"/>
          <p:cNvSpPr>
            <a:spLocks noGrp="1"/>
          </p:cNvSpPr>
          <p:nvPr>
            <p:ph type="sldNum" sz="quarter" idx="12"/>
          </p:nvPr>
        </p:nvSpPr>
        <p:spPr/>
        <p:txBody>
          <a:bodyPr/>
          <a:lstStyle/>
          <a:p>
            <a:pPr>
              <a:defRPr/>
            </a:pPr>
            <a:fld id="{5647F450-B010-44F3-A87C-A52A6F362B1F}" type="slidenum">
              <a:rPr lang="en-US" smtClean="0"/>
              <a:pPr>
                <a:defRPr/>
              </a:pPr>
              <a:t>7</a:t>
            </a:fld>
            <a:endParaRPr lang="en-US" dirty="0"/>
          </a:p>
        </p:txBody>
      </p:sp>
      <p:sp>
        <p:nvSpPr>
          <p:cNvPr id="14" name="Rectangle 13"/>
          <p:cNvSpPr/>
          <p:nvPr/>
        </p:nvSpPr>
        <p:spPr>
          <a:xfrm>
            <a:off x="0" y="1447800"/>
            <a:ext cx="9144000" cy="5410200"/>
          </a:xfrm>
          <a:prstGeom prst="rect">
            <a:avLst/>
          </a:prstGeom>
          <a:solidFill>
            <a:schemeClr val="tx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Vertical Scroll 19"/>
          <p:cNvSpPr/>
          <p:nvPr/>
        </p:nvSpPr>
        <p:spPr>
          <a:xfrm>
            <a:off x="533400" y="1676400"/>
            <a:ext cx="3581400" cy="4419600"/>
          </a:xfrm>
          <a:prstGeom prst="verticalScroll">
            <a:avLst/>
          </a:prstGeom>
          <a:solidFill>
            <a:schemeClr val="tx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b="1" dirty="0">
                <a:solidFill>
                  <a:schemeClr val="tx2">
                    <a:lumMod val="20000"/>
                    <a:lumOff val="80000"/>
                  </a:schemeClr>
                </a:solidFill>
              </a:rPr>
              <a:t>Response cards are cost effective, easily implemented, enjoyable, adaptable to a variety of content areas, and produce higher learning outcomes </a:t>
            </a:r>
            <a:r>
              <a:rPr lang="en-US" sz="1200" b="1" dirty="0">
                <a:solidFill>
                  <a:schemeClr val="tx2">
                    <a:lumMod val="20000"/>
                    <a:lumOff val="80000"/>
                  </a:schemeClr>
                </a:solidFill>
              </a:rPr>
              <a:t>(</a:t>
            </a:r>
            <a:r>
              <a:rPr lang="en-US" sz="1200" b="1" dirty="0" err="1">
                <a:solidFill>
                  <a:schemeClr val="tx2">
                    <a:lumMod val="20000"/>
                    <a:lumOff val="80000"/>
                  </a:schemeClr>
                </a:solidFill>
              </a:rPr>
              <a:t>Malanga</a:t>
            </a:r>
            <a:r>
              <a:rPr lang="en-US" sz="1200" b="1" dirty="0">
                <a:solidFill>
                  <a:schemeClr val="tx2">
                    <a:lumMod val="20000"/>
                    <a:lumOff val="80000"/>
                  </a:schemeClr>
                </a:solidFill>
              </a:rPr>
              <a:t>, &amp; Sweeney, 2008).</a:t>
            </a:r>
          </a:p>
        </p:txBody>
      </p:sp>
      <p:sp>
        <p:nvSpPr>
          <p:cNvPr id="21" name="Vertical Scroll 20"/>
          <p:cNvSpPr/>
          <p:nvPr/>
        </p:nvSpPr>
        <p:spPr>
          <a:xfrm>
            <a:off x="4419600" y="1676400"/>
            <a:ext cx="3581400" cy="4419600"/>
          </a:xfrm>
          <a:prstGeom prst="verticalScroll">
            <a:avLst/>
          </a:prstGeom>
          <a:solidFill>
            <a:schemeClr val="tx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b="1" dirty="0">
                <a:solidFill>
                  <a:schemeClr val="tx2">
                    <a:lumMod val="20000"/>
                    <a:lumOff val="80000"/>
                  </a:schemeClr>
                </a:solidFill>
              </a:rPr>
              <a:t>The use of response cards raises the frequency of students to respond which decreases behavior problems; therefore increases the student’s motivation to learn </a:t>
            </a:r>
            <a:r>
              <a:rPr lang="en-US" sz="1200" b="1" dirty="0">
                <a:solidFill>
                  <a:schemeClr val="tx2">
                    <a:lumMod val="20000"/>
                    <a:lumOff val="80000"/>
                  </a:schemeClr>
                </a:solidFill>
              </a:rPr>
              <a:t>(Munro, &amp; Stephenson, 2009).</a:t>
            </a:r>
          </a:p>
        </p:txBody>
      </p:sp>
      <p:pic>
        <p:nvPicPr>
          <p:cNvPr id="13" name="~PP3024.WAV">
            <a:hlinkClick r:id="" action="ppaction://media"/>
          </p:cNvPr>
          <p:cNvPicPr>
            <a:picLocks noRot="1" noChangeAspect="1"/>
          </p:cNvPicPr>
          <p:nvPr>
            <a:wavAudioFile r:embed="rId1" name="~PP3024.WAV"/>
          </p:nvPr>
        </p:nvPicPr>
        <p:blipFill>
          <a:blip r:embed="rId5" cstate="print"/>
          <a:stretch>
            <a:fillRect/>
          </a:stretch>
        </p:blipFill>
        <p:spPr>
          <a:xfrm>
            <a:off x="8702675" y="6416675"/>
            <a:ext cx="304800" cy="304800"/>
          </a:xfrm>
          <a:prstGeom prst="rect">
            <a:avLst/>
          </a:prstGeom>
        </p:spPr>
      </p:pic>
    </p:spTree>
  </p:cSld>
  <p:clrMapOvr>
    <a:masterClrMapping/>
  </p:clrMapOvr>
  <p:transition advTm="261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C:\Users\Stephen\AppData\Local\Microsoft\Windows\Temporary Internet Files\Content.IE5\PZBLJGWS\MPj04278100000[1].jpg"/>
          <p:cNvPicPr>
            <a:picLocks noChangeAspect="1" noChangeArrowheads="1"/>
          </p:cNvPicPr>
          <p:nvPr/>
        </p:nvPicPr>
        <p:blipFill>
          <a:blip r:embed="rId4" cstate="print"/>
          <a:srcRect/>
          <a:stretch>
            <a:fillRect/>
          </a:stretch>
        </p:blipFill>
        <p:spPr bwMode="auto">
          <a:xfrm>
            <a:off x="0" y="0"/>
            <a:ext cx="9144000" cy="6858000"/>
          </a:xfrm>
          <a:prstGeom prst="rect">
            <a:avLst/>
          </a:prstGeom>
          <a:ln>
            <a:solidFill>
              <a:schemeClr val="bg1"/>
            </a:solidFill>
          </a:ln>
          <a:effectLst>
            <a:outerShdw blurRad="292100" dist="139700" dir="2700000" algn="tl" rotWithShape="0">
              <a:srgbClr val="333333">
                <a:alpha val="65000"/>
              </a:srgbClr>
            </a:outerShdw>
          </a:effectLst>
        </p:spPr>
      </p:pic>
      <p:sp>
        <p:nvSpPr>
          <p:cNvPr id="6" name="Rectangle 5"/>
          <p:cNvSpPr/>
          <p:nvPr/>
        </p:nvSpPr>
        <p:spPr>
          <a:xfrm>
            <a:off x="0" y="0"/>
            <a:ext cx="9144000" cy="1295400"/>
          </a:xfrm>
          <a:prstGeom prst="rect">
            <a:avLst/>
          </a:prstGeom>
          <a:solidFill>
            <a:schemeClr val="tx1">
              <a:lumMod val="95000"/>
              <a:lumOff val="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Title 8"/>
          <p:cNvSpPr>
            <a:spLocks noGrp="1"/>
          </p:cNvSpPr>
          <p:nvPr>
            <p:ph type="title"/>
          </p:nvPr>
        </p:nvSpPr>
        <p:spPr>
          <a:xfrm>
            <a:off x="0" y="274638"/>
            <a:ext cx="8686800" cy="1143000"/>
          </a:xfrm>
        </p:spPr>
        <p:txBody>
          <a:bodyPr/>
          <a:lstStyle/>
          <a:p>
            <a:pPr eaLnBrk="1" hangingPunct="1">
              <a:defRPr/>
            </a:pPr>
            <a:r>
              <a:rPr lang="en-US" dirty="0">
                <a:solidFill>
                  <a:srgbClr val="C00000"/>
                </a:solidFill>
                <a:latin typeface="Georgia" pitchFamily="18" charset="0"/>
              </a:rPr>
              <a:t>Why</a:t>
            </a:r>
            <a:r>
              <a:rPr lang="en-US" dirty="0">
                <a:solidFill>
                  <a:schemeClr val="tx2">
                    <a:lumMod val="20000"/>
                    <a:lumOff val="80000"/>
                  </a:schemeClr>
                </a:solidFill>
                <a:latin typeface="Georgia" pitchFamily="18" charset="0"/>
              </a:rPr>
              <a:t> should I use response cards?</a:t>
            </a:r>
          </a:p>
        </p:txBody>
      </p:sp>
      <p:sp>
        <p:nvSpPr>
          <p:cNvPr id="6150" name="Content Placeholder 10"/>
          <p:cNvSpPr>
            <a:spLocks noGrp="1"/>
          </p:cNvSpPr>
          <p:nvPr>
            <p:ph idx="1"/>
          </p:nvPr>
        </p:nvSpPr>
        <p:spPr>
          <a:xfrm>
            <a:off x="0" y="1295400"/>
            <a:ext cx="9144000" cy="5562600"/>
          </a:xfrm>
          <a:solidFill>
            <a:schemeClr val="tx1">
              <a:alpha val="50000"/>
            </a:schemeClr>
          </a:solidFill>
        </p:spPr>
        <p:txBody>
          <a:bodyPr/>
          <a:lstStyle/>
          <a:p>
            <a:pPr>
              <a:buNone/>
            </a:pPr>
            <a:endParaRPr lang="en-US" sz="1500" dirty="0"/>
          </a:p>
          <a:p>
            <a:r>
              <a:rPr lang="en-US" sz="3000" dirty="0">
                <a:solidFill>
                  <a:schemeClr val="bg1"/>
                </a:solidFill>
              </a:rPr>
              <a:t> </a:t>
            </a:r>
            <a:r>
              <a:rPr lang="en-US" sz="3500" dirty="0">
                <a:solidFill>
                  <a:schemeClr val="bg1"/>
                </a:solidFill>
              </a:rPr>
              <a:t>While looking at 13 boys and 11 girls from 10 to 12 years of age, it was reported that the use of response cards improved behaviors and test scores. </a:t>
            </a:r>
          </a:p>
          <a:p>
            <a:r>
              <a:rPr lang="en-US" sz="3500" dirty="0">
                <a:solidFill>
                  <a:schemeClr val="bg1"/>
                </a:solidFill>
              </a:rPr>
              <a:t>Students reported that they preferred the use of response card participation because cards are more fun.</a:t>
            </a:r>
          </a:p>
          <a:p>
            <a:pPr algn="ctr">
              <a:buNone/>
            </a:pPr>
            <a:r>
              <a:rPr lang="en-US" sz="2000" dirty="0">
                <a:solidFill>
                  <a:schemeClr val="bg1"/>
                </a:solidFill>
              </a:rPr>
              <a:t> (Gardner, </a:t>
            </a:r>
            <a:r>
              <a:rPr lang="en-US" sz="2000" dirty="0" err="1">
                <a:solidFill>
                  <a:schemeClr val="bg1"/>
                </a:solidFill>
              </a:rPr>
              <a:t>Heward</a:t>
            </a:r>
            <a:r>
              <a:rPr lang="en-US" sz="2000" dirty="0">
                <a:solidFill>
                  <a:schemeClr val="bg1"/>
                </a:solidFill>
              </a:rPr>
              <a:t>, &amp; Grossi, 1994)</a:t>
            </a:r>
            <a:endParaRPr lang="en-US" sz="2000" dirty="0">
              <a:solidFill>
                <a:schemeClr val="bg1"/>
              </a:solidFill>
              <a:cs typeface="Times New Roman" pitchFamily="18" charset="0"/>
            </a:endParaRPr>
          </a:p>
          <a:p>
            <a:pPr>
              <a:buNone/>
            </a:pPr>
            <a:endParaRPr lang="en-US" sz="1500" dirty="0"/>
          </a:p>
        </p:txBody>
      </p:sp>
      <p:sp>
        <p:nvSpPr>
          <p:cNvPr id="7" name="Footer Placeholder 6"/>
          <p:cNvSpPr>
            <a:spLocks noGrp="1"/>
          </p:cNvSpPr>
          <p:nvPr>
            <p:ph type="ftr" sz="quarter" idx="11"/>
          </p:nvPr>
        </p:nvSpPr>
        <p:spPr>
          <a:xfrm>
            <a:off x="762000" y="6356350"/>
            <a:ext cx="7162800" cy="365125"/>
          </a:xfrm>
        </p:spPr>
        <p:txBody>
          <a:bodyPr/>
          <a:lstStyle/>
          <a:p>
            <a:pPr>
              <a:defRPr/>
            </a:pPr>
            <a:r>
              <a:rPr lang="en-US" dirty="0">
                <a:solidFill>
                  <a:schemeClr val="bg1"/>
                </a:solidFill>
              </a:rPr>
              <a:t>Copyright 2010 Angela Vedro . </a:t>
            </a:r>
          </a:p>
          <a:p>
            <a:pPr>
              <a:defRPr/>
            </a:pPr>
            <a:endParaRPr lang="en-US" dirty="0"/>
          </a:p>
        </p:txBody>
      </p:sp>
      <p:sp>
        <p:nvSpPr>
          <p:cNvPr id="8" name="Slide Number Placeholder 7"/>
          <p:cNvSpPr>
            <a:spLocks noGrp="1"/>
          </p:cNvSpPr>
          <p:nvPr>
            <p:ph type="sldNum" sz="quarter" idx="12"/>
          </p:nvPr>
        </p:nvSpPr>
        <p:spPr/>
        <p:txBody>
          <a:bodyPr/>
          <a:lstStyle/>
          <a:p>
            <a:pPr>
              <a:defRPr/>
            </a:pPr>
            <a:fld id="{5647F450-B010-44F3-A87C-A52A6F362B1F}" type="slidenum">
              <a:rPr lang="en-US" smtClean="0"/>
              <a:pPr>
                <a:defRPr/>
              </a:pPr>
              <a:t>8</a:t>
            </a:fld>
            <a:endParaRPr lang="en-US" dirty="0"/>
          </a:p>
        </p:txBody>
      </p:sp>
      <p:pic>
        <p:nvPicPr>
          <p:cNvPr id="11" name="~PP565.WAV">
            <a:hlinkClick r:id="" action="ppaction://media"/>
          </p:cNvPr>
          <p:cNvPicPr>
            <a:picLocks noRot="1" noChangeAspect="1"/>
          </p:cNvPicPr>
          <p:nvPr>
            <a:wavAudioFile r:embed="rId1" name="~PP565.WAV"/>
          </p:nvPr>
        </p:nvPicPr>
        <p:blipFill>
          <a:blip r:embed="rId5" cstate="print"/>
          <a:stretch>
            <a:fillRect/>
          </a:stretch>
        </p:blipFill>
        <p:spPr>
          <a:xfrm>
            <a:off x="8702675" y="6416675"/>
            <a:ext cx="304800" cy="304800"/>
          </a:xfrm>
          <a:prstGeom prst="rect">
            <a:avLst/>
          </a:prstGeom>
        </p:spPr>
      </p:pic>
    </p:spTree>
  </p:cSld>
  <p:clrMapOvr>
    <a:masterClrMapping/>
  </p:clrMapOvr>
  <p:transition advTm="1925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1"/>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C:\Users\Stephen\AppData\Local\Microsoft\Windows\Temporary Internet Files\Content.IE5\PZBLJGWS\MPj04278100000[1].jpg"/>
          <p:cNvPicPr>
            <a:picLocks noChangeAspect="1" noChangeArrowheads="1"/>
          </p:cNvPicPr>
          <p:nvPr/>
        </p:nvPicPr>
        <p:blipFill>
          <a:blip r:embed="rId4" cstate="print"/>
          <a:srcRect/>
          <a:stretch>
            <a:fillRect/>
          </a:stretch>
        </p:blipFill>
        <p:spPr bwMode="auto">
          <a:xfrm>
            <a:off x="0" y="0"/>
            <a:ext cx="9144000" cy="6858000"/>
          </a:xfrm>
          <a:prstGeom prst="rect">
            <a:avLst/>
          </a:prstGeom>
          <a:ln>
            <a:solidFill>
              <a:schemeClr val="bg1"/>
            </a:solidFill>
          </a:ln>
          <a:effectLst>
            <a:outerShdw blurRad="292100" dist="139700" dir="2700000" algn="tl" rotWithShape="0">
              <a:srgbClr val="333333">
                <a:alpha val="65000"/>
              </a:srgbClr>
            </a:outerShdw>
          </a:effectLst>
        </p:spPr>
      </p:pic>
      <p:sp>
        <p:nvSpPr>
          <p:cNvPr id="6" name="Rectangle 5"/>
          <p:cNvSpPr/>
          <p:nvPr/>
        </p:nvSpPr>
        <p:spPr>
          <a:xfrm>
            <a:off x="0" y="0"/>
            <a:ext cx="9144000" cy="1295400"/>
          </a:xfrm>
          <a:prstGeom prst="rect">
            <a:avLst/>
          </a:prstGeom>
          <a:solidFill>
            <a:schemeClr val="tx1">
              <a:lumMod val="95000"/>
              <a:lumOff val="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Title 8"/>
          <p:cNvSpPr>
            <a:spLocks noGrp="1"/>
          </p:cNvSpPr>
          <p:nvPr>
            <p:ph type="title"/>
          </p:nvPr>
        </p:nvSpPr>
        <p:spPr>
          <a:xfrm>
            <a:off x="0" y="274638"/>
            <a:ext cx="9144000" cy="1143000"/>
          </a:xfrm>
        </p:spPr>
        <p:txBody>
          <a:bodyPr/>
          <a:lstStyle/>
          <a:p>
            <a:pPr eaLnBrk="1" hangingPunct="1">
              <a:defRPr/>
            </a:pPr>
            <a:r>
              <a:rPr lang="en-US" dirty="0">
                <a:solidFill>
                  <a:srgbClr val="C00000"/>
                </a:solidFill>
                <a:latin typeface="Georgia" pitchFamily="18" charset="0"/>
              </a:rPr>
              <a:t>Where</a:t>
            </a:r>
            <a:r>
              <a:rPr lang="en-US" dirty="0">
                <a:solidFill>
                  <a:schemeClr val="tx2">
                    <a:lumMod val="20000"/>
                    <a:lumOff val="80000"/>
                  </a:schemeClr>
                </a:solidFill>
                <a:latin typeface="Georgia" pitchFamily="18" charset="0"/>
              </a:rPr>
              <a:t> do I use response cards?</a:t>
            </a:r>
          </a:p>
        </p:txBody>
      </p:sp>
      <p:sp>
        <p:nvSpPr>
          <p:cNvPr id="6150" name="Content Placeholder 10"/>
          <p:cNvSpPr>
            <a:spLocks noGrp="1"/>
          </p:cNvSpPr>
          <p:nvPr>
            <p:ph idx="1"/>
          </p:nvPr>
        </p:nvSpPr>
        <p:spPr>
          <a:xfrm>
            <a:off x="0" y="1295400"/>
            <a:ext cx="9144000" cy="5562600"/>
          </a:xfrm>
          <a:solidFill>
            <a:schemeClr val="tx1">
              <a:alpha val="50000"/>
            </a:schemeClr>
          </a:solidFill>
        </p:spPr>
        <p:txBody>
          <a:bodyPr/>
          <a:lstStyle/>
          <a:p>
            <a:endParaRPr lang="en-US" sz="3000" dirty="0">
              <a:solidFill>
                <a:schemeClr val="bg1"/>
              </a:solidFill>
            </a:endParaRPr>
          </a:p>
          <a:p>
            <a:endParaRPr lang="en-US" sz="3000" dirty="0">
              <a:solidFill>
                <a:schemeClr val="bg1"/>
              </a:solidFill>
            </a:endParaRPr>
          </a:p>
          <a:p>
            <a:r>
              <a:rPr lang="en-US" sz="3000" dirty="0">
                <a:solidFill>
                  <a:schemeClr val="bg1"/>
                </a:solidFill>
              </a:rPr>
              <a:t>Response cards work best for classroom instruction and test review. </a:t>
            </a:r>
          </a:p>
          <a:p>
            <a:r>
              <a:rPr lang="en-US" sz="3000" dirty="0">
                <a:solidFill>
                  <a:schemeClr val="bg1"/>
                </a:solidFill>
              </a:rPr>
              <a:t>Response cards are effective for any age group and content material. </a:t>
            </a:r>
          </a:p>
          <a:p>
            <a:pPr eaLnBrk="1" hangingPunct="1">
              <a:buFont typeface="Arial" charset="0"/>
              <a:buNone/>
            </a:pPr>
            <a:endParaRPr lang="en-US" sz="2400" dirty="0">
              <a:solidFill>
                <a:schemeClr val="bg1"/>
              </a:solidFill>
              <a:cs typeface="Times New Roman" pitchFamily="18" charset="0"/>
            </a:endParaRPr>
          </a:p>
        </p:txBody>
      </p:sp>
      <p:sp>
        <p:nvSpPr>
          <p:cNvPr id="7" name="Footer Placeholder 6"/>
          <p:cNvSpPr>
            <a:spLocks noGrp="1"/>
          </p:cNvSpPr>
          <p:nvPr>
            <p:ph type="ftr" sz="quarter" idx="11"/>
          </p:nvPr>
        </p:nvSpPr>
        <p:spPr>
          <a:xfrm>
            <a:off x="762000" y="6356350"/>
            <a:ext cx="7239000" cy="365125"/>
          </a:xfrm>
        </p:spPr>
        <p:txBody>
          <a:bodyPr/>
          <a:lstStyle/>
          <a:p>
            <a:pPr>
              <a:defRPr/>
            </a:pPr>
            <a:r>
              <a:rPr lang="en-US" dirty="0">
                <a:solidFill>
                  <a:schemeClr val="bg1"/>
                </a:solidFill>
              </a:rPr>
              <a:t>Copyright 2010 Angela Vedro . </a:t>
            </a:r>
          </a:p>
          <a:p>
            <a:pPr>
              <a:defRPr/>
            </a:pPr>
            <a:endParaRPr lang="en-US" dirty="0"/>
          </a:p>
        </p:txBody>
      </p:sp>
      <p:sp>
        <p:nvSpPr>
          <p:cNvPr id="8" name="Slide Number Placeholder 7"/>
          <p:cNvSpPr>
            <a:spLocks noGrp="1"/>
          </p:cNvSpPr>
          <p:nvPr>
            <p:ph type="sldNum" sz="quarter" idx="12"/>
          </p:nvPr>
        </p:nvSpPr>
        <p:spPr/>
        <p:txBody>
          <a:bodyPr/>
          <a:lstStyle/>
          <a:p>
            <a:pPr>
              <a:defRPr/>
            </a:pPr>
            <a:fld id="{5647F450-B010-44F3-A87C-A52A6F362B1F}" type="slidenum">
              <a:rPr lang="en-US" smtClean="0"/>
              <a:pPr>
                <a:defRPr/>
              </a:pPr>
              <a:t>9</a:t>
            </a:fld>
            <a:endParaRPr lang="en-US" dirty="0"/>
          </a:p>
        </p:txBody>
      </p:sp>
      <p:pic>
        <p:nvPicPr>
          <p:cNvPr id="11" name="~PP306.WAV">
            <a:hlinkClick r:id="" action="ppaction://media"/>
          </p:cNvPr>
          <p:cNvPicPr>
            <a:picLocks noRot="1" noChangeAspect="1"/>
          </p:cNvPicPr>
          <p:nvPr>
            <a:wavAudioFile r:embed="rId1" name="~PP306.WAV"/>
          </p:nvPr>
        </p:nvPicPr>
        <p:blipFill>
          <a:blip r:embed="rId5" cstate="print"/>
          <a:stretch>
            <a:fillRect/>
          </a:stretch>
        </p:blipFill>
        <p:spPr>
          <a:xfrm>
            <a:off x="8702675" y="6416675"/>
            <a:ext cx="304800" cy="304800"/>
          </a:xfrm>
          <a:prstGeom prst="rect">
            <a:avLst/>
          </a:prstGeom>
        </p:spPr>
      </p:pic>
    </p:spTree>
  </p:cSld>
  <p:clrMapOvr>
    <a:masterClrMapping/>
  </p:clrMapOvr>
  <p:transition advTm="98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1"/>
                </p:tgtEl>
              </p:cMediaNode>
            </p:audio>
          </p:childTnLst>
        </p:cTn>
      </p:par>
    </p:tnLst>
  </p:timing>
</p:sld>
</file>

<file path=ppt/theme/theme1.xml><?xml version="1.0" encoding="utf-8"?>
<a:theme xmlns:a="http://schemas.openxmlformats.org/drawingml/2006/main" name="Education Instruc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aramond Futura">
      <a:majorFont>
        <a:latin typeface="Garamond"/>
        <a:ea typeface=""/>
        <a:cs typeface=""/>
      </a:majorFont>
      <a:minorFont>
        <a:latin typeface="Futura B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1185</TotalTime>
  <Words>2348</Words>
  <Application>Microsoft Office PowerPoint</Application>
  <PresentationFormat>On-screen Show (4:3)</PresentationFormat>
  <Paragraphs>267</Paragraphs>
  <Slides>20</Slides>
  <Notes>20</Notes>
  <HiddenSlides>0</HiddenSlides>
  <MMClips>20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Calibri</vt:lpstr>
      <vt:lpstr>Futura Bk</vt:lpstr>
      <vt:lpstr>Garamond</vt:lpstr>
      <vt:lpstr>Georgia</vt:lpstr>
      <vt:lpstr>Imprint MT Shadow</vt:lpstr>
      <vt:lpstr>Times New Roman</vt:lpstr>
      <vt:lpstr>Education Instruction Template</vt:lpstr>
      <vt:lpstr>Behavioral Intervention: </vt:lpstr>
      <vt:lpstr>Slide Contents </vt:lpstr>
      <vt:lpstr>Welcome to this presentation on response cards </vt:lpstr>
      <vt:lpstr>Positive Behavioral Intervention and Support</vt:lpstr>
      <vt:lpstr>Glossary  What does the response card terminology mean? </vt:lpstr>
      <vt:lpstr>Glossary Continued</vt:lpstr>
      <vt:lpstr>Who uses response cards ? Teachers </vt:lpstr>
      <vt:lpstr>Why should I use response cards?</vt:lpstr>
      <vt:lpstr>Where do I use response cards?</vt:lpstr>
      <vt:lpstr>When do I use response cards? </vt:lpstr>
      <vt:lpstr>One afternoon in Miss V’s classroom…</vt:lpstr>
      <vt:lpstr>Miss V’s class continued</vt:lpstr>
      <vt:lpstr>Steps for implementing response cards in your classroom</vt:lpstr>
      <vt:lpstr>Do’s and Don’ts  of using response cards</vt:lpstr>
      <vt:lpstr>Miss V’s classroom revisited…</vt:lpstr>
      <vt:lpstr>Classroom revisited continued </vt:lpstr>
      <vt:lpstr>Frequently asked questions (FAQ’s)</vt:lpstr>
      <vt:lpstr>FAQ’s Continued </vt:lpstr>
      <vt:lpstr>References</vt:lpstr>
      <vt:lpstr>References, continued </vt:lpstr>
    </vt:vector>
  </TitlesOfParts>
  <Company>Community College of Beaver County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subject>Education instruction school students teachers</dc:subject>
  <dc:creator>james.milnes</dc:creator>
  <cp:keywords>Education instruction school students teachers</cp:keywords>
  <dc:description>Futura BK font, 24pt.
Garamond, 44 pt. Headings</dc:description>
  <cp:lastModifiedBy>Covaleski, Kylea Joyce</cp:lastModifiedBy>
  <cp:revision>152</cp:revision>
  <dcterms:created xsi:type="dcterms:W3CDTF">2010-03-02T14:29:28Z</dcterms:created>
  <dcterms:modified xsi:type="dcterms:W3CDTF">2019-09-07T12:35:32Z</dcterms:modified>
  <cp:category>Education</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TC300022451033</vt:lpwstr>
  </property>
</Properties>
</file>